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</p:sldIdLst>
  <p:sldSz cx="9144000" cy="6858000" type="screen4x3"/>
  <p:notesSz cx="9144000" cy="6858000"/>
  <p:embeddedFontLst>
    <p:embeddedFont>
      <p:font typeface="Tahoma" pitchFamily="34" charset="0"/>
      <p:regular r:id="rId245"/>
      <p:bold r:id="rId246"/>
    </p:embeddedFont>
    <p:embeddedFont>
      <p:font typeface="Calibri" pitchFamily="34" charset="0"/>
      <p:regular r:id="rId247"/>
      <p:bold r:id="rId248"/>
      <p:italic r:id="rId249"/>
      <p:boldItalic r:id="rId250"/>
    </p:embeddedFont>
    <p:embeddedFont>
      <p:font typeface="Wingdings 3" pitchFamily="18" charset="2"/>
      <p:regular r:id="rId2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882" y="-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4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font" Target="fonts/font6.fntdata"/><Relationship Id="rId255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font" Target="fonts/font1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font" Target="fonts/font7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0039" y="2160206"/>
            <a:ext cx="883920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00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42285" y="3632390"/>
            <a:ext cx="3059429" cy="751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00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0000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9900" y="1371600"/>
            <a:ext cx="377825" cy="381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27037" y="974724"/>
            <a:ext cx="157480" cy="457200"/>
          </a:xfrm>
          <a:custGeom>
            <a:avLst/>
            <a:gdLst/>
            <a:ahLst/>
            <a:cxnLst/>
            <a:rect l="l" t="t" r="r" b="b"/>
            <a:pathLst>
              <a:path w="157479" h="457200">
                <a:moveTo>
                  <a:pt x="157162" y="0"/>
                </a:moveTo>
                <a:lnTo>
                  <a:pt x="0" y="0"/>
                </a:lnTo>
                <a:lnTo>
                  <a:pt x="0" y="184213"/>
                </a:lnTo>
                <a:lnTo>
                  <a:pt x="0" y="457200"/>
                </a:lnTo>
                <a:lnTo>
                  <a:pt x="157162" y="457200"/>
                </a:lnTo>
                <a:lnTo>
                  <a:pt x="157162" y="184213"/>
                </a:lnTo>
                <a:lnTo>
                  <a:pt x="157162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4200" y="974725"/>
            <a:ext cx="157162" cy="457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4800" y="1158938"/>
            <a:ext cx="238125" cy="40481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8600" y="1400175"/>
            <a:ext cx="8226425" cy="3175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3400" y="838200"/>
            <a:ext cx="26987" cy="2743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959" y="84518"/>
            <a:ext cx="8006080" cy="1242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0834" y="1587880"/>
            <a:ext cx="8482330" cy="4464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0000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87105" y="6595339"/>
            <a:ext cx="36322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crosoft.com/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afee.com/" TargetMode="External"/><Relationship Id="rId2" Type="http://schemas.openxmlformats.org/officeDocument/2006/relationships/hyperlink" Target="http://www.symantec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hip.com.vn/echi" TargetMode="External"/><Relationship Id="rId5" Type="http://schemas.openxmlformats.org/officeDocument/2006/relationships/hyperlink" Target="http://www.bkav.com.vn/" TargetMode="External"/><Relationship Id="rId4" Type="http://schemas.openxmlformats.org/officeDocument/2006/relationships/hyperlink" Target="http://www.commandcom.com/" TargetMode="Externa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wnload.com/ZoneAlarm-Anti-Spyware/3000-8022_4-10449915.html" TargetMode="External"/><Relationship Id="rId2" Type="http://schemas.openxmlformats.org/officeDocument/2006/relationships/hyperlink" Target="http://www.download.com/Ad-Aware-SE-Personal-Edition/3000-8022_4-10399602.html?tag=more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wnload.com/Webroot-Spy-Sweeper/3000-8022_4-10405877.html?tag=more" TargetMode="External"/><Relationship Id="rId2" Type="http://schemas.openxmlformats.org/officeDocument/2006/relationships/hyperlink" Target="http://www.download.com/SpyCatcher-Express-2006/3000-8022_4-10438910.html?tag=mor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wnload.com/McAfee-AntiSpyware/3000-8022_4-10447535.html?tag=more" TargetMode="External"/><Relationship Id="rId2" Type="http://schemas.openxmlformats.org/officeDocument/2006/relationships/hyperlink" Target="http://www.download.com/Spyware-Doctor/3000-8022_4-10377263.html?tag=more" TargetMode="Externa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wnload.com/Microsoft-Windows-Defender/3000-8022_4-10502712.html?tag=more" TargetMode="External"/><Relationship Id="rId2" Type="http://schemas.openxmlformats.org/officeDocument/2006/relationships/hyperlink" Target="http://www.download.com/Spybot-Search-Destroy/3000-8022_4-10401314.html?tag=more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wnload.com/eTrust-PestPatrol-Anti-Spyware/3000-8022_4-10057371.html" TargetMode="External"/><Relationship Id="rId2" Type="http://schemas.openxmlformats.org/officeDocument/2006/relationships/hyperlink" Target="http://www.download.com/Trend-Micro-Anti-Spyware/3000-8022_4-10440658.html?tag=more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74405" y="6442709"/>
            <a:ext cx="12446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5" dirty="0">
                <a:solidFill>
                  <a:srgbClr val="1C1C1C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0079" y="2332672"/>
            <a:ext cx="593217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35" dirty="0">
                <a:solidFill>
                  <a:srgbClr val="3333CC"/>
                </a:solidFill>
                <a:latin typeface="Arial"/>
                <a:cs typeface="Arial"/>
              </a:rPr>
              <a:t>BẢO </a:t>
            </a: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TRÌ </a:t>
            </a:r>
            <a:r>
              <a:rPr sz="4800" b="1" spc="-5" dirty="0">
                <a:solidFill>
                  <a:srgbClr val="3333CC"/>
                </a:solidFill>
                <a:latin typeface="Arial"/>
                <a:cs typeface="Arial"/>
              </a:rPr>
              <a:t>HỆ</a:t>
            </a:r>
            <a:r>
              <a:rPr sz="4800" b="1" spc="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THỐNG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xfrm>
            <a:off x="3042285" y="3632390"/>
            <a:ext cx="3968115" cy="7446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 marR="5080" indent="152400">
              <a:lnSpc>
                <a:spcPct val="119000"/>
              </a:lnSpc>
              <a:spcBef>
                <a:spcPts val="95"/>
              </a:spcBef>
            </a:pPr>
            <a:r>
              <a:rPr spc="-15" dirty="0"/>
              <a:t>GV: </a:t>
            </a:r>
            <a:r>
              <a:rPr lang="en-US" spc="10" dirty="0" err="1" smtClean="0"/>
              <a:t>Trương</a:t>
            </a:r>
            <a:r>
              <a:rPr lang="en-US" spc="10" dirty="0" smtClean="0"/>
              <a:t> </a:t>
            </a:r>
            <a:r>
              <a:rPr lang="en-US" spc="10" dirty="0" err="1" smtClean="0"/>
              <a:t>Quốc</a:t>
            </a:r>
            <a:r>
              <a:rPr lang="en-US" spc="10" dirty="0" smtClean="0"/>
              <a:t> </a:t>
            </a:r>
            <a:r>
              <a:rPr lang="en-US" spc="10" dirty="0" err="1" smtClean="0"/>
              <a:t>Khánh</a:t>
            </a:r>
            <a:r>
              <a:rPr lang="en-US" spc="10" dirty="0" smtClean="0"/>
              <a:t> </a:t>
            </a:r>
            <a:r>
              <a:rPr spc="10" dirty="0" smtClean="0"/>
              <a:t>  </a:t>
            </a:r>
            <a:r>
              <a:rPr spc="10" dirty="0"/>
              <a:t>Khoa </a:t>
            </a:r>
            <a:r>
              <a:rPr spc="-5" dirty="0"/>
              <a:t>Tin </a:t>
            </a:r>
            <a:r>
              <a:rPr spc="10" dirty="0"/>
              <a:t>học </a:t>
            </a:r>
            <a:r>
              <a:rPr spc="15" dirty="0"/>
              <a:t>– </a:t>
            </a:r>
            <a:r>
              <a:rPr lang="en-US" spc="15" dirty="0" err="1" smtClean="0"/>
              <a:t>Trường</a:t>
            </a:r>
            <a:r>
              <a:rPr lang="en-US" spc="15" dirty="0" smtClean="0"/>
              <a:t> KTTC </a:t>
            </a:r>
            <a:r>
              <a:rPr lang="en-US" spc="15" dirty="0" err="1" smtClean="0"/>
              <a:t>Hà</a:t>
            </a:r>
            <a:r>
              <a:rPr lang="en-US" spc="15" dirty="0" smtClean="0"/>
              <a:t> </a:t>
            </a:r>
            <a:r>
              <a:rPr lang="en-US" spc="15" dirty="0" err="1" smtClean="0"/>
              <a:t>Nội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6323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25" dirty="0">
                <a:latin typeface="Arial"/>
                <a:cs typeface="Arial"/>
              </a:rPr>
              <a:t>Nguồn </a:t>
            </a:r>
            <a:r>
              <a:rPr sz="4400" b="0" spc="20" dirty="0">
                <a:latin typeface="Arial"/>
                <a:cs typeface="Arial"/>
              </a:rPr>
              <a:t>(Power</a:t>
            </a:r>
            <a:r>
              <a:rPr sz="4400" b="0" spc="-409" dirty="0">
                <a:latin typeface="Arial"/>
                <a:cs typeface="Arial"/>
              </a:rPr>
              <a:t> </a:t>
            </a:r>
            <a:r>
              <a:rPr sz="4400" b="0" spc="10" dirty="0">
                <a:latin typeface="Arial"/>
                <a:cs typeface="Arial"/>
              </a:rPr>
              <a:t>supply)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10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8053705" cy="35509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22935" marR="5080" indent="-610235">
              <a:lnSpc>
                <a:spcPct val="100200"/>
              </a:lnSpc>
              <a:spcBef>
                <a:spcPts val="12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Nguồn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điện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 tính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chức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năng  chuyển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đổi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110V/220V</a:t>
            </a:r>
            <a:r>
              <a:rPr sz="3200" spc="-1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thành  nguồn</a:t>
            </a:r>
            <a:r>
              <a:rPr sz="32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chiều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±3,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±5V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±12V…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cung cấp cho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toàn bộ hệ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thống máy tính 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hộp.</a:t>
            </a:r>
            <a:endParaRPr sz="3200">
              <a:latin typeface="Arial"/>
              <a:cs typeface="Arial"/>
            </a:endParaRPr>
          </a:p>
          <a:p>
            <a:pPr marL="622935" marR="629920" indent="-610235">
              <a:lnSpc>
                <a:spcPts val="3829"/>
              </a:lnSpc>
              <a:spcBef>
                <a:spcPts val="95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Hai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loại: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AT</a:t>
            </a:r>
            <a:r>
              <a:rPr sz="3200" spc="-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ATX,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đời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mới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ATX.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spc="-25" dirty="0">
                <a:latin typeface="Arial"/>
                <a:cs typeface="Arial"/>
              </a:rPr>
              <a:t>Thiết </a:t>
            </a:r>
            <a:r>
              <a:rPr b="0" spc="-20" dirty="0">
                <a:latin typeface="Arial"/>
                <a:cs typeface="Arial"/>
              </a:rPr>
              <a:t>lập </a:t>
            </a:r>
            <a:r>
              <a:rPr b="0" spc="-50" dirty="0">
                <a:latin typeface="Arial"/>
                <a:cs typeface="Arial"/>
              </a:rPr>
              <a:t>nâng </a:t>
            </a:r>
            <a:r>
              <a:rPr b="0" spc="10" dirty="0">
                <a:latin typeface="Arial"/>
                <a:cs typeface="Arial"/>
              </a:rPr>
              <a:t>cao </a:t>
            </a:r>
            <a:r>
              <a:rPr b="0" spc="-5" dirty="0">
                <a:latin typeface="Arial"/>
                <a:cs typeface="Arial"/>
              </a:rPr>
              <a:t>(Advanced </a:t>
            </a:r>
            <a:r>
              <a:rPr b="0" spc="-20" dirty="0">
                <a:latin typeface="Arial"/>
                <a:cs typeface="Arial"/>
              </a:rPr>
              <a:t>Bios  </a:t>
            </a:r>
            <a:r>
              <a:rPr b="0" spc="-10" dirty="0">
                <a:latin typeface="Arial"/>
                <a:cs typeface="Arial"/>
              </a:rPr>
              <a:t>Features)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100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7931784" cy="44799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3200" b="1" spc="25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L1 </a:t>
            </a:r>
            <a:r>
              <a:rPr sz="3200" b="1" spc="20" dirty="0">
                <a:solidFill>
                  <a:srgbClr val="000066"/>
                </a:solidFill>
                <a:latin typeface="Arial"/>
                <a:cs typeface="Arial"/>
              </a:rPr>
              <a:t>&amp;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L2</a:t>
            </a:r>
            <a:r>
              <a:rPr sz="3200" b="1" spc="-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Cache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ts val="3460"/>
              </a:lnSpc>
              <a:spcBef>
                <a:spcPts val="87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tách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rời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phần này</a:t>
            </a:r>
            <a:r>
              <a:rPr sz="3200" spc="-6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2 mục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Internal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Cache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Extenal</a:t>
            </a:r>
            <a:r>
              <a:rPr sz="32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Cache.</a:t>
            </a:r>
            <a:endParaRPr sz="3200">
              <a:latin typeface="Arial"/>
              <a:cs typeface="Arial"/>
            </a:endParaRPr>
          </a:p>
          <a:p>
            <a:pPr marL="355600" marR="560705" indent="-343535">
              <a:lnSpc>
                <a:spcPts val="3450"/>
              </a:lnSpc>
              <a:spcBef>
                <a:spcPts val="74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Cài</a:t>
            </a:r>
            <a:r>
              <a:rPr sz="32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đặt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Cache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L1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(level</a:t>
            </a:r>
            <a:r>
              <a:rPr sz="32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1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cahe)</a:t>
            </a:r>
            <a:r>
              <a:rPr sz="3200" spc="-1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sẽ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tắt/bật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cache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nội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0" dirty="0">
                <a:solidFill>
                  <a:srgbClr val="000066"/>
                </a:solidFill>
                <a:latin typeface="Arial"/>
                <a:cs typeface="Arial"/>
              </a:rPr>
              <a:t>vi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xử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lý.</a:t>
            </a:r>
            <a:endParaRPr sz="3200">
              <a:latin typeface="Arial"/>
              <a:cs typeface="Arial"/>
            </a:endParaRPr>
          </a:p>
          <a:p>
            <a:pPr marL="355600" marR="667385" indent="-343535">
              <a:lnSpc>
                <a:spcPts val="3529"/>
              </a:lnSpc>
              <a:spcBef>
                <a:spcPts val="7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Cài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đặt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Cache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L2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sẽ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tắt/bật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cache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ngoại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3200" spc="60" dirty="0">
                <a:solidFill>
                  <a:srgbClr val="000066"/>
                </a:solidFill>
                <a:latin typeface="Arial"/>
                <a:cs typeface="Arial"/>
              </a:rPr>
              <a:t>vi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xử</a:t>
            </a:r>
            <a:r>
              <a:rPr sz="3200" spc="-4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lý.</a:t>
            </a:r>
            <a:endParaRPr sz="3200">
              <a:latin typeface="Arial"/>
              <a:cs typeface="Arial"/>
            </a:endParaRPr>
          </a:p>
          <a:p>
            <a:pPr marL="355600" marR="337185" indent="-343535">
              <a:lnSpc>
                <a:spcPts val="3460"/>
              </a:lnSpc>
              <a:spcBef>
                <a:spcPts val="7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Chỉ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nên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tắt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0" dirty="0">
                <a:solidFill>
                  <a:srgbClr val="000066"/>
                </a:solidFill>
                <a:latin typeface="Arial"/>
                <a:cs typeface="Arial"/>
              </a:rPr>
              <a:t>vì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mục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đích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kiểm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tra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lỗi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hoặc  nghi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ngờ</a:t>
            </a:r>
            <a:r>
              <a:rPr sz="3200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hoạt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chip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xử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lý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spc="-25" dirty="0">
                <a:latin typeface="Arial"/>
                <a:cs typeface="Arial"/>
              </a:rPr>
              <a:t>Thiết </a:t>
            </a:r>
            <a:r>
              <a:rPr b="0" spc="-20" dirty="0">
                <a:latin typeface="Arial"/>
                <a:cs typeface="Arial"/>
              </a:rPr>
              <a:t>lập </a:t>
            </a:r>
            <a:r>
              <a:rPr b="0" spc="-50" dirty="0">
                <a:latin typeface="Arial"/>
                <a:cs typeface="Arial"/>
              </a:rPr>
              <a:t>nâng </a:t>
            </a:r>
            <a:r>
              <a:rPr b="0" spc="10" dirty="0">
                <a:latin typeface="Arial"/>
                <a:cs typeface="Arial"/>
              </a:rPr>
              <a:t>cao </a:t>
            </a:r>
            <a:r>
              <a:rPr b="0" spc="-5" dirty="0">
                <a:latin typeface="Arial"/>
                <a:cs typeface="Arial"/>
              </a:rPr>
              <a:t>(Advanced </a:t>
            </a:r>
            <a:r>
              <a:rPr b="0" spc="-20" dirty="0">
                <a:latin typeface="Arial"/>
                <a:cs typeface="Arial"/>
              </a:rPr>
              <a:t>Bios  </a:t>
            </a:r>
            <a:r>
              <a:rPr b="0" spc="-10" dirty="0">
                <a:latin typeface="Arial"/>
                <a:cs typeface="Arial"/>
              </a:rPr>
              <a:t>Features)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101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6769734" cy="238125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Chọn thứ tự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thiết bị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khởi</a:t>
            </a:r>
            <a:r>
              <a:rPr sz="3200" b="1" spc="-2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1st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Boot</a:t>
            </a:r>
            <a:r>
              <a:rPr sz="3200" spc="-2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Device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4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2nd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Boot</a:t>
            </a:r>
            <a:r>
              <a:rPr sz="32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Device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3rd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Boot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Device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4106" y="6290309"/>
            <a:ext cx="511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ahoma"/>
                <a:cs typeface="Tahoma"/>
              </a:rPr>
              <a:t>103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9819" y="2837561"/>
            <a:ext cx="725424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15" dirty="0">
                <a:solidFill>
                  <a:srgbClr val="3333CC"/>
                </a:solidFill>
                <a:latin typeface="Arial"/>
                <a:cs typeface="Arial"/>
              </a:rPr>
              <a:t>CÀI </a:t>
            </a:r>
            <a:r>
              <a:rPr sz="4800" b="1" spc="-35" dirty="0">
                <a:solidFill>
                  <a:srgbClr val="3333CC"/>
                </a:solidFill>
                <a:latin typeface="Arial"/>
                <a:cs typeface="Arial"/>
              </a:rPr>
              <a:t>ĐẶT </a:t>
            </a:r>
            <a:r>
              <a:rPr sz="4800" b="1" spc="-10" dirty="0">
                <a:solidFill>
                  <a:srgbClr val="3333CC"/>
                </a:solidFill>
                <a:latin typeface="Arial"/>
                <a:cs typeface="Arial"/>
              </a:rPr>
              <a:t>HĐH</a:t>
            </a:r>
            <a:r>
              <a:rPr sz="4800" b="1" spc="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800" b="1" spc="10" dirty="0">
                <a:solidFill>
                  <a:srgbClr val="3333CC"/>
                </a:solidFill>
                <a:latin typeface="Arial"/>
                <a:cs typeface="Arial"/>
              </a:rPr>
              <a:t>WINDOWS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974725"/>
            <a:ext cx="542925" cy="777875"/>
            <a:chOff x="304800" y="974725"/>
            <a:chExt cx="542925" cy="777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2250" y="838200"/>
          <a:ext cx="8705850" cy="5778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"/>
                <a:gridCol w="62864"/>
                <a:gridCol w="2000250"/>
                <a:gridCol w="2225675"/>
                <a:gridCol w="2040254"/>
                <a:gridCol w="2040254"/>
              </a:tblGrid>
              <a:tr h="588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154305">
                        <a:lnSpc>
                          <a:spcPts val="3729"/>
                        </a:lnSpc>
                      </a:pPr>
                      <a:r>
                        <a:rPr sz="4400" b="1" spc="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1.Định </a:t>
                      </a:r>
                      <a:r>
                        <a:rPr sz="4400" b="1" spc="1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dạng </a:t>
                      </a:r>
                      <a:r>
                        <a:rPr sz="4400" b="1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đĩa</a:t>
                      </a:r>
                      <a:r>
                        <a:rPr sz="4400" b="1" spc="-16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400" b="1" spc="2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cứng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7783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NTFS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b="1" spc="-105" dirty="0">
                          <a:latin typeface="Times New Roman"/>
                          <a:cs typeface="Times New Roman"/>
                        </a:rPr>
                        <a:t>FAT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b="1" spc="-75" dirty="0">
                          <a:latin typeface="Times New Roman"/>
                          <a:cs typeface="Times New Roman"/>
                        </a:rPr>
                        <a:t>FAT32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76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Hệ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điều</a:t>
                      </a:r>
                      <a:r>
                        <a:rPr sz="18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hành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03505" marR="83185" indent="9525">
                        <a:lnSpc>
                          <a:spcPct val="100800"/>
                        </a:lnSpc>
                        <a:spcBef>
                          <a:spcPts val="290"/>
                        </a:spcBef>
                        <a:tabLst>
                          <a:tab pos="1619250" algn="l"/>
                        </a:tabLst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XP,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Windo  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	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200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0,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3505" marR="87630">
                        <a:lnSpc>
                          <a:spcPct val="100800"/>
                        </a:lnSpc>
                        <a:tabLst>
                          <a:tab pos="1113790" algn="l"/>
                          <a:tab pos="1562100" algn="l"/>
                          <a:tab pos="2000885" algn="l"/>
                        </a:tabLst>
                      </a:pP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Wi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ndo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	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	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4.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0	+ 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Service </a:t>
                      </a:r>
                      <a:r>
                        <a:rPr sz="1800" spc="20" dirty="0">
                          <a:latin typeface="Times New Roman"/>
                          <a:cs typeface="Times New Roman"/>
                        </a:rPr>
                        <a:t>Pack</a:t>
                      </a:r>
                      <a:r>
                        <a:rPr sz="18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4.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MS-DOS,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6045" marR="403225" indent="9525">
                        <a:lnSpc>
                          <a:spcPct val="100099"/>
                        </a:lnSpc>
                        <a:spcBef>
                          <a:spcPts val="15"/>
                        </a:spcBef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Tất </a:t>
                      </a:r>
                      <a:r>
                        <a:rPr sz="1800" spc="10" dirty="0">
                          <a:latin typeface="Times New Roman"/>
                          <a:cs typeface="Times New Roman"/>
                        </a:rPr>
                        <a:t>cả các 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Windows,  Windows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NT, 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2000, 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XP,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và 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OS/2.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95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OSR2,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7950" marR="484505">
                        <a:lnSpc>
                          <a:spcPct val="99700"/>
                        </a:lnSpc>
                        <a:spcBef>
                          <a:spcPts val="20"/>
                        </a:spcBef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98, 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ME, 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2000, 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sz="18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XP.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28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30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Dung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lượng</a:t>
                      </a:r>
                      <a:r>
                        <a:rPr sz="18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đĩa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marR="74295" indent="9525">
                        <a:lnSpc>
                          <a:spcPct val="100899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Tốt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nhất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với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đĩa </a:t>
                      </a:r>
                      <a:r>
                        <a:rPr sz="1800" spc="10" dirty="0">
                          <a:latin typeface="Times New Roman"/>
                          <a:cs typeface="Times New Roman"/>
                        </a:rPr>
                        <a:t>trên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10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MB.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3505" marR="86360" indent="9525">
                        <a:lnSpc>
                          <a:spcPct val="991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Có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thể hơn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2TB. 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sz="1800" spc="15" dirty="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đĩa  mềm.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135890" indent="9525">
                        <a:lnSpc>
                          <a:spcPct val="100899"/>
                        </a:lnSpc>
                        <a:spcBef>
                          <a:spcPts val="310"/>
                        </a:spcBef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Từ </a:t>
                      </a:r>
                      <a:r>
                        <a:rPr sz="1800" spc="10" dirty="0">
                          <a:latin typeface="Times New Roman"/>
                          <a:cs typeface="Times New Roman"/>
                        </a:rPr>
                        <a:t>cở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đĩa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mềm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đến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GB.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512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MB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đến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TB.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7950" marR="230504" indent="9525">
                        <a:lnSpc>
                          <a:spcPct val="100800"/>
                        </a:lnSpc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(Tối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đa 32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GB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với 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sz="18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XP).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667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4975" marR="72390" indent="-343535">
                        <a:lnSpc>
                          <a:spcPct val="100800"/>
                        </a:lnSpc>
                        <a:spcBef>
                          <a:spcPts val="330"/>
                        </a:spcBef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sz="1800" spc="10" dirty="0">
                          <a:latin typeface="Times New Roman"/>
                          <a:cs typeface="Times New Roman"/>
                        </a:rPr>
                        <a:t>thước 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file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tối 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đa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marR="74295" indent="9525">
                        <a:lnSpc>
                          <a:spcPct val="100800"/>
                        </a:lnSpc>
                        <a:spcBef>
                          <a:spcPts val="330"/>
                        </a:spcBef>
                        <a:tabLst>
                          <a:tab pos="666115" algn="l"/>
                          <a:tab pos="1161415" algn="l"/>
                          <a:tab pos="1628775" algn="l"/>
                        </a:tabLst>
                      </a:pP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800" spc="20" dirty="0">
                          <a:latin typeface="Times New Roman"/>
                          <a:cs typeface="Times New Roman"/>
                        </a:rPr>
                        <a:t>ạ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	</a:t>
                      </a:r>
                      <a:r>
                        <a:rPr sz="1800" spc="2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hế	b</a:t>
                      </a:r>
                      <a:r>
                        <a:rPr sz="1800" spc="15" dirty="0">
                          <a:latin typeface="Times New Roman"/>
                          <a:cs typeface="Times New Roman"/>
                        </a:rPr>
                        <a:t>ở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	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spc="7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g 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lượng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đĩa.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GB.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GB.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35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Hổ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trợ</a:t>
                      </a:r>
                      <a:r>
                        <a:rPr sz="18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domain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Có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Không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Không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103</a:t>
            </a:fld>
            <a:endParaRPr spc="1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640778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5" dirty="0"/>
              <a:t>1.Định </a:t>
            </a:r>
            <a:r>
              <a:rPr sz="4400" spc="15" dirty="0"/>
              <a:t>dạng </a:t>
            </a:r>
            <a:r>
              <a:rPr sz="4400" dirty="0"/>
              <a:t>đĩa </a:t>
            </a:r>
            <a:r>
              <a:rPr sz="4400" spc="20" dirty="0"/>
              <a:t>cứng</a:t>
            </a:r>
            <a:r>
              <a:rPr sz="4400" spc="-275" dirty="0"/>
              <a:t> </a:t>
            </a:r>
            <a:r>
              <a:rPr sz="4350" spc="22" baseline="25862" dirty="0"/>
              <a:t>(2)</a:t>
            </a:r>
            <a:endParaRPr sz="4350" baseline="25862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104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87817"/>
            <a:ext cx="8157845" cy="44627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5"/>
              </a:spcBef>
            </a:pPr>
            <a:r>
              <a:rPr sz="1550" b="1" spc="10" dirty="0">
                <a:solidFill>
                  <a:srgbClr val="000066"/>
                </a:solidFill>
                <a:latin typeface="Arial"/>
                <a:cs typeface="Arial"/>
              </a:rPr>
              <a:t>“Microsoft” </a:t>
            </a:r>
            <a:r>
              <a:rPr sz="1550" b="1" spc="15" dirty="0">
                <a:solidFill>
                  <a:srgbClr val="000066"/>
                </a:solidFill>
                <a:latin typeface="Arial"/>
                <a:cs typeface="Arial"/>
              </a:rPr>
              <a:t>khuyên </a:t>
            </a:r>
            <a:r>
              <a:rPr sz="1550" b="1" spc="25" dirty="0">
                <a:solidFill>
                  <a:srgbClr val="000066"/>
                </a:solidFill>
                <a:latin typeface="Arial"/>
                <a:cs typeface="Arial"/>
              </a:rPr>
              <a:t>nên </a:t>
            </a:r>
            <a:r>
              <a:rPr sz="1550" b="1" spc="30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1550" b="1" spc="20" dirty="0">
                <a:solidFill>
                  <a:srgbClr val="000066"/>
                </a:solidFill>
                <a:latin typeface="Arial"/>
                <a:cs typeface="Arial"/>
              </a:rPr>
              <a:t>dụng</a:t>
            </a:r>
            <a:r>
              <a:rPr sz="1550" b="1" spc="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000066"/>
                </a:solidFill>
                <a:latin typeface="Arial"/>
                <a:cs typeface="Arial"/>
              </a:rPr>
              <a:t>NTFS:</a:t>
            </a:r>
            <a:endParaRPr sz="15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0"/>
              </a:spcBef>
            </a:pP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NTFS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is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the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recommended file </a:t>
            </a:r>
            <a:r>
              <a:rPr sz="1550" spc="35" dirty="0">
                <a:solidFill>
                  <a:srgbClr val="000066"/>
                </a:solidFill>
                <a:latin typeface="Arial"/>
                <a:cs typeface="Arial"/>
              </a:rPr>
              <a:t>system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for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the following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reasons:</a:t>
            </a:r>
            <a:endParaRPr sz="1550">
              <a:latin typeface="Arial"/>
              <a:cs typeface="Arial"/>
            </a:endParaRPr>
          </a:p>
          <a:p>
            <a:pPr marL="355600" marR="6350" indent="-343535" algn="just">
              <a:lnSpc>
                <a:spcPct val="82100"/>
              </a:lnSpc>
              <a:spcBef>
                <a:spcPts val="425"/>
              </a:spcBef>
              <a:buClr>
                <a:srgbClr val="3333CC"/>
              </a:buClr>
              <a:buSzPct val="61290"/>
              <a:buFont typeface="Wingdings"/>
              <a:buChar char=""/>
              <a:tabLst>
                <a:tab pos="356235" algn="l"/>
              </a:tabLst>
            </a:pP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NTFS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is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more powerful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than </a:t>
            </a:r>
            <a:r>
              <a:rPr sz="1550" spc="45" dirty="0">
                <a:solidFill>
                  <a:srgbClr val="000066"/>
                </a:solidFill>
                <a:latin typeface="Arial"/>
                <a:cs typeface="Arial"/>
              </a:rPr>
              <a:t>FAT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or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FAT32,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and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includes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features required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for hosting  Active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Directory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as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well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as other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important security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features.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You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can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use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features  such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as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Active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Directory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and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domain-based security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only </a:t>
            </a:r>
            <a:r>
              <a:rPr sz="1550" spc="-15" dirty="0">
                <a:solidFill>
                  <a:srgbClr val="000066"/>
                </a:solidFill>
                <a:latin typeface="Arial"/>
                <a:cs typeface="Arial"/>
              </a:rPr>
              <a:t>by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choosing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NTFS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as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your 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file</a:t>
            </a:r>
            <a:r>
              <a:rPr sz="155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system.</a:t>
            </a:r>
            <a:endParaRPr sz="1550">
              <a:latin typeface="Arial"/>
              <a:cs typeface="Arial"/>
            </a:endParaRPr>
          </a:p>
          <a:p>
            <a:pPr marL="355600" marR="5080" indent="-343535" algn="just">
              <a:lnSpc>
                <a:spcPct val="82400"/>
              </a:lnSpc>
              <a:spcBef>
                <a:spcPts val="420"/>
              </a:spcBef>
              <a:buClr>
                <a:srgbClr val="3333CC"/>
              </a:buClr>
              <a:buSzPct val="61290"/>
              <a:buFont typeface="Wingdings"/>
              <a:buChar char=""/>
              <a:tabLst>
                <a:tab pos="356235" algn="l"/>
              </a:tabLst>
            </a:pP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It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is easy to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convert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partitions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to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NTFS. The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Setup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program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makes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conversion </a:t>
            </a:r>
            <a:r>
              <a:rPr sz="1550" spc="35" dirty="0">
                <a:solidFill>
                  <a:srgbClr val="000066"/>
                </a:solidFill>
                <a:latin typeface="Arial"/>
                <a:cs typeface="Arial"/>
              </a:rPr>
              <a:t>easy, 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whether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your partitions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used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FAT,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FAT32,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or the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older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version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of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NTFS.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This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kind </a:t>
            </a:r>
            <a:r>
              <a:rPr sz="1550" spc="35" dirty="0">
                <a:solidFill>
                  <a:srgbClr val="000066"/>
                </a:solidFill>
                <a:latin typeface="Arial"/>
                <a:cs typeface="Arial"/>
              </a:rPr>
              <a:t>of 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conversion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keeps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your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files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intact (unlike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formatting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a partition).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If </a:t>
            </a:r>
            <a:r>
              <a:rPr sz="1550" spc="55" dirty="0">
                <a:solidFill>
                  <a:srgbClr val="000066"/>
                </a:solidFill>
                <a:latin typeface="Arial"/>
                <a:cs typeface="Arial"/>
              </a:rPr>
              <a:t>you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do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not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need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to 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keep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your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files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intact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and </a:t>
            </a:r>
            <a:r>
              <a:rPr sz="1550" spc="55" dirty="0">
                <a:solidFill>
                  <a:srgbClr val="000066"/>
                </a:solidFill>
                <a:latin typeface="Arial"/>
                <a:cs typeface="Arial"/>
              </a:rPr>
              <a:t>you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have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a </a:t>
            </a:r>
            <a:r>
              <a:rPr sz="1550" spc="40" dirty="0">
                <a:solidFill>
                  <a:srgbClr val="000066"/>
                </a:solidFill>
                <a:latin typeface="Arial"/>
                <a:cs typeface="Arial"/>
              </a:rPr>
              <a:t>FAT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or FAT32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partition,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it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is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recommended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that 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you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format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the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with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NTFS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rather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than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convert </a:t>
            </a:r>
            <a:r>
              <a:rPr sz="1550" spc="40" dirty="0">
                <a:solidFill>
                  <a:srgbClr val="000066"/>
                </a:solidFill>
                <a:latin typeface="Arial"/>
                <a:cs typeface="Arial"/>
              </a:rPr>
              <a:t>from </a:t>
            </a:r>
            <a:r>
              <a:rPr sz="1550" spc="45" dirty="0">
                <a:solidFill>
                  <a:srgbClr val="000066"/>
                </a:solidFill>
                <a:latin typeface="Arial"/>
                <a:cs typeface="Arial"/>
              </a:rPr>
              <a:t>FAT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or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FAT32. Formatting 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a partition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erases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all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data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on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the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and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allows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you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to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start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with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a clean</a:t>
            </a:r>
            <a:r>
              <a:rPr sz="1550" spc="43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drive.</a:t>
            </a:r>
            <a:endParaRPr sz="1550">
              <a:latin typeface="Arial"/>
              <a:cs typeface="Arial"/>
            </a:endParaRPr>
          </a:p>
          <a:p>
            <a:pPr marL="355600" marR="13335" indent="-343535" algn="just">
              <a:lnSpc>
                <a:spcPct val="82100"/>
              </a:lnSpc>
              <a:spcBef>
                <a:spcPts val="425"/>
              </a:spcBef>
              <a:buClr>
                <a:srgbClr val="3333CC"/>
              </a:buClr>
              <a:buSzPct val="61290"/>
              <a:buFont typeface="Wingdings"/>
              <a:buChar char=""/>
              <a:tabLst>
                <a:tab pos="356235" algn="l"/>
              </a:tabLst>
            </a:pP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Whether a partition is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formatted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with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NTFS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or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converted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using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the convert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command, 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NTFS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is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the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better </a:t>
            </a:r>
            <a:r>
              <a:rPr sz="1550" spc="35" dirty="0">
                <a:solidFill>
                  <a:srgbClr val="000066"/>
                </a:solidFill>
                <a:latin typeface="Arial"/>
                <a:cs typeface="Arial"/>
              </a:rPr>
              <a:t>choice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of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file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system.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For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more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information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about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Convert.exe, after 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completing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Setup,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click Start, click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Run,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type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cmd, </a:t>
            </a:r>
            <a:r>
              <a:rPr sz="1550" spc="50" dirty="0">
                <a:solidFill>
                  <a:srgbClr val="000066"/>
                </a:solidFill>
                <a:latin typeface="Arial"/>
                <a:cs typeface="Arial"/>
              </a:rPr>
              <a:t>and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then press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ENTER. </a:t>
            </a:r>
            <a:r>
              <a:rPr sz="1550" spc="50" dirty="0">
                <a:solidFill>
                  <a:srgbClr val="000066"/>
                </a:solidFill>
                <a:latin typeface="Arial"/>
                <a:cs typeface="Arial"/>
              </a:rPr>
              <a:t>In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the  </a:t>
            </a:r>
            <a:r>
              <a:rPr sz="1550" spc="-15" dirty="0">
                <a:solidFill>
                  <a:srgbClr val="000066"/>
                </a:solidFill>
                <a:latin typeface="Arial"/>
                <a:cs typeface="Arial"/>
              </a:rPr>
              <a:t>command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window,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type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help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convert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and then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press</a:t>
            </a:r>
            <a:r>
              <a:rPr sz="1550" spc="4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spc="-15" dirty="0">
                <a:solidFill>
                  <a:srgbClr val="000066"/>
                </a:solidFill>
                <a:latin typeface="Arial"/>
                <a:cs typeface="Arial"/>
              </a:rPr>
              <a:t>ENTER.</a:t>
            </a:r>
            <a:endParaRPr sz="1550">
              <a:latin typeface="Arial"/>
              <a:cs typeface="Arial"/>
            </a:endParaRPr>
          </a:p>
          <a:p>
            <a:pPr marL="355600" marR="12700" indent="-343535" algn="just">
              <a:lnSpc>
                <a:spcPct val="82700"/>
              </a:lnSpc>
              <a:spcBef>
                <a:spcPts val="415"/>
              </a:spcBef>
              <a:buClr>
                <a:srgbClr val="3333CC"/>
              </a:buClr>
              <a:buSzPct val="61290"/>
              <a:buFont typeface="Wingdings"/>
              <a:buChar char=""/>
              <a:tabLst>
                <a:tab pos="356235" algn="l"/>
              </a:tabLst>
            </a:pP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In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order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to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maintain </a:t>
            </a:r>
            <a:r>
              <a:rPr sz="1550" spc="35" dirty="0">
                <a:solidFill>
                  <a:srgbClr val="000066"/>
                </a:solidFill>
                <a:latin typeface="Arial"/>
                <a:cs typeface="Arial"/>
              </a:rPr>
              <a:t>access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control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on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files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and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folders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and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support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limited accounts, 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you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must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use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NTFS.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If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you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use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FAT32, all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users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will have </a:t>
            </a:r>
            <a:r>
              <a:rPr sz="1550" spc="35" dirty="0">
                <a:solidFill>
                  <a:srgbClr val="000066"/>
                </a:solidFill>
                <a:latin typeface="Arial"/>
                <a:cs typeface="Arial"/>
              </a:rPr>
              <a:t>access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to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all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files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on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your 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hard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drive,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regardless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of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their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account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type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(administrator,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limited,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or</a:t>
            </a:r>
            <a:r>
              <a:rPr sz="1550" spc="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standard.)</a:t>
            </a:r>
            <a:endParaRPr sz="1550">
              <a:latin typeface="Arial"/>
              <a:cs typeface="Arial"/>
            </a:endParaRPr>
          </a:p>
          <a:p>
            <a:pPr marL="355600" marR="13335" indent="-343535" algn="just">
              <a:lnSpc>
                <a:spcPts val="1580"/>
              </a:lnSpc>
              <a:spcBef>
                <a:spcPts val="305"/>
              </a:spcBef>
              <a:buClr>
                <a:srgbClr val="3333CC"/>
              </a:buClr>
              <a:buSzPct val="61290"/>
              <a:buFont typeface="Wingdings"/>
              <a:buChar char=""/>
              <a:tabLst>
                <a:tab pos="356235" algn="l"/>
              </a:tabLst>
            </a:pP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NTFS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is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the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file </a:t>
            </a:r>
            <a:r>
              <a:rPr sz="1550" spc="35" dirty="0">
                <a:solidFill>
                  <a:srgbClr val="000066"/>
                </a:solidFill>
                <a:latin typeface="Arial"/>
                <a:cs typeface="Arial"/>
              </a:rPr>
              <a:t>system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that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works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best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with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large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disks.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(The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next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best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file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system for 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large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disks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is</a:t>
            </a:r>
            <a:r>
              <a:rPr sz="1550" spc="2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FAT32.)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650367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2. </a:t>
            </a:r>
            <a:r>
              <a:rPr sz="4400" spc="25" dirty="0"/>
              <a:t>Cài </a:t>
            </a:r>
            <a:r>
              <a:rPr sz="4400" spc="15" dirty="0"/>
              <a:t>đặt </a:t>
            </a:r>
            <a:r>
              <a:rPr sz="4400" spc="35" dirty="0"/>
              <a:t>HĐH</a:t>
            </a:r>
            <a:r>
              <a:rPr sz="4400" spc="-385" dirty="0"/>
              <a:t> </a:t>
            </a:r>
            <a:r>
              <a:rPr sz="4400" spc="15" dirty="0"/>
              <a:t>Windows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105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625980"/>
            <a:ext cx="8151495" cy="40449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10795" indent="-343535" algn="just">
              <a:lnSpc>
                <a:spcPct val="102400"/>
              </a:lnSpc>
              <a:spcBef>
                <a:spcPts val="5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cài đặt </a:t>
            </a:r>
            <a:r>
              <a:rPr sz="2750" spc="45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CD </a:t>
            </a:r>
            <a:r>
              <a:rPr sz="2750" spc="45" dirty="0">
                <a:solidFill>
                  <a:srgbClr val="000066"/>
                </a:solidFill>
                <a:latin typeface="Arial"/>
                <a:cs typeface="Arial"/>
              </a:rPr>
              <a:t>ROM,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trước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hết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750" spc="7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Setup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2750" spc="6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phép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từ 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CD ROM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(hoặc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chọn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Boot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menu,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nếu</a:t>
            </a:r>
            <a:r>
              <a:rPr sz="2750" spc="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có).</a:t>
            </a:r>
            <a:endParaRPr sz="2750">
              <a:latin typeface="Arial"/>
              <a:cs typeface="Arial"/>
            </a:endParaRPr>
          </a:p>
          <a:p>
            <a:pPr marL="355600" marR="5080" indent="-343535" algn="just">
              <a:lnSpc>
                <a:spcPct val="101200"/>
              </a:lnSpc>
              <a:spcBef>
                <a:spcPts val="72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Đưa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CD </a:t>
            </a:r>
            <a:r>
              <a:rPr sz="2750" spc="50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spc="6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máy,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nếu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thấy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"Press any </a:t>
            </a:r>
            <a:r>
              <a:rPr sz="2750" spc="55" dirty="0">
                <a:solidFill>
                  <a:srgbClr val="000066"/>
                </a:solidFill>
                <a:latin typeface="Arial"/>
                <a:cs typeface="Arial"/>
              </a:rPr>
              <a:t>Key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to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Boot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From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CD-Rom"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thì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ấn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phím bất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kỳ để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CD</a:t>
            </a:r>
            <a:r>
              <a:rPr sz="2750" spc="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ROM.</a:t>
            </a:r>
            <a:endParaRPr sz="2750">
              <a:latin typeface="Arial"/>
              <a:cs typeface="Arial"/>
            </a:endParaRPr>
          </a:p>
          <a:p>
            <a:pPr marL="355600" marR="11430" indent="-343535" algn="just">
              <a:lnSpc>
                <a:spcPct val="102400"/>
              </a:lnSpc>
              <a:spcBef>
                <a:spcPts val="6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cài đặt tương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tự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nhau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phiên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bản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Windows,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cần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chú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ý làm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theo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dẫn </a:t>
            </a:r>
            <a:r>
              <a:rPr sz="2750" spc="8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2750" spc="2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676400"/>
            <a:ext cx="2333625" cy="200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0" y="2362200"/>
            <a:ext cx="4619625" cy="18192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" y="2286000"/>
            <a:ext cx="3762375" cy="3771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106</a:t>
            </a:fld>
            <a:endParaRPr spc="15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304800"/>
            <a:ext cx="8334375" cy="6229350"/>
            <a:chOff x="609600" y="304800"/>
            <a:chExt cx="8334375" cy="6229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304800"/>
              <a:ext cx="5010150" cy="3543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0" y="2743200"/>
              <a:ext cx="4752975" cy="37909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107</a:t>
            </a:fld>
            <a:endParaRPr spc="15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228600"/>
            <a:ext cx="8267700" cy="5962650"/>
            <a:chOff x="381000" y="228600"/>
            <a:chExt cx="8267700" cy="5962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228600"/>
              <a:ext cx="4667250" cy="3695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0" y="2209800"/>
              <a:ext cx="4686300" cy="3200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00" y="5410200"/>
              <a:ext cx="4381500" cy="7810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108</a:t>
            </a:fld>
            <a:endParaRPr spc="15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228600"/>
            <a:ext cx="8324850" cy="6200775"/>
            <a:chOff x="457200" y="228600"/>
            <a:chExt cx="8324850" cy="620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28600"/>
              <a:ext cx="4324350" cy="3190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1219200"/>
              <a:ext cx="4286250" cy="14573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00" y="3276600"/>
              <a:ext cx="4267200" cy="31527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109</a:t>
            </a:fld>
            <a:endParaRPr spc="1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622681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25" dirty="0">
                <a:latin typeface="Arial"/>
                <a:cs typeface="Arial"/>
              </a:rPr>
              <a:t>Nguồn </a:t>
            </a:r>
            <a:r>
              <a:rPr sz="4400" b="0" spc="20" dirty="0">
                <a:latin typeface="Arial"/>
                <a:cs typeface="Arial"/>
              </a:rPr>
              <a:t>(Power </a:t>
            </a:r>
            <a:r>
              <a:rPr sz="4400" b="0" spc="10" dirty="0">
                <a:latin typeface="Arial"/>
                <a:cs typeface="Arial"/>
              </a:rPr>
              <a:t>supply)</a:t>
            </a:r>
            <a:r>
              <a:rPr sz="4400" b="0" spc="-420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(2)</a:t>
            </a:r>
            <a:endParaRPr sz="4350" baseline="25862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600" y="1524000"/>
            <a:ext cx="8077200" cy="4787265"/>
            <a:chOff x="609600" y="1524000"/>
            <a:chExt cx="8077200" cy="47872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0" y="1524000"/>
              <a:ext cx="4800600" cy="47868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2057400"/>
              <a:ext cx="3962400" cy="2641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11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304800"/>
            <a:ext cx="8658225" cy="6362700"/>
            <a:chOff x="228600" y="304800"/>
            <a:chExt cx="8658225" cy="636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304800"/>
              <a:ext cx="4305300" cy="31527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304800"/>
              <a:ext cx="4314825" cy="63627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110</a:t>
            </a:fld>
            <a:endParaRPr spc="15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228600"/>
            <a:ext cx="8410575" cy="6134100"/>
            <a:chOff x="304800" y="228600"/>
            <a:chExt cx="8410575" cy="6134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28600"/>
              <a:ext cx="4314825" cy="3171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00" y="1143000"/>
              <a:ext cx="4295775" cy="1800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0" y="3200400"/>
              <a:ext cx="4295775" cy="31623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111</a:t>
            </a:fld>
            <a:endParaRPr spc="15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304800"/>
            <a:ext cx="8286750" cy="6134100"/>
            <a:chOff x="381000" y="304800"/>
            <a:chExt cx="8286750" cy="6134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304800"/>
              <a:ext cx="4286250" cy="3124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00" y="1219200"/>
              <a:ext cx="4248150" cy="18383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0" y="3276600"/>
              <a:ext cx="4248150" cy="31623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112</a:t>
            </a:fld>
            <a:endParaRPr spc="15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04800"/>
            <a:ext cx="4286250" cy="31051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2200" y="3733800"/>
            <a:ext cx="5286375" cy="685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7600" y="4724400"/>
            <a:ext cx="3495675" cy="1028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113</a:t>
            </a:fld>
            <a:endParaRPr spc="15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4286250" cy="31908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0" y="304800"/>
            <a:ext cx="4305300" cy="6372225"/>
            <a:chOff x="4572000" y="304800"/>
            <a:chExt cx="4305300" cy="63722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304800"/>
              <a:ext cx="4305300" cy="31718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3505200"/>
              <a:ext cx="4286250" cy="317182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114</a:t>
            </a:fld>
            <a:endParaRPr spc="15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381000"/>
            <a:ext cx="3552825" cy="187642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3400" y="2362200"/>
            <a:ext cx="8305800" cy="4029075"/>
            <a:chOff x="533400" y="2362200"/>
            <a:chExt cx="8305800" cy="40290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2362200"/>
              <a:ext cx="3562350" cy="11715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0" y="2590800"/>
              <a:ext cx="5029200" cy="38004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115</a:t>
            </a:fld>
            <a:endParaRPr spc="15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22656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4. </a:t>
            </a:r>
            <a:r>
              <a:rPr sz="4400" b="0" spc="25" dirty="0">
                <a:latin typeface="Arial"/>
                <a:cs typeface="Arial"/>
              </a:rPr>
              <a:t>Cài </a:t>
            </a:r>
            <a:r>
              <a:rPr sz="4400" b="0" spc="15" dirty="0">
                <a:latin typeface="Arial"/>
                <a:cs typeface="Arial"/>
              </a:rPr>
              <a:t>đặt </a:t>
            </a:r>
            <a:r>
              <a:rPr sz="4400" b="0" dirty="0">
                <a:latin typeface="Arial"/>
                <a:cs typeface="Arial"/>
              </a:rPr>
              <a:t>thiết</a:t>
            </a:r>
            <a:r>
              <a:rPr sz="4400" b="0" spc="-310" dirty="0">
                <a:latin typeface="Arial"/>
                <a:cs typeface="Arial"/>
              </a:rPr>
              <a:t> </a:t>
            </a:r>
            <a:r>
              <a:rPr sz="4400" b="0" spc="10" dirty="0">
                <a:latin typeface="Arial"/>
                <a:cs typeface="Arial"/>
              </a:rPr>
              <a:t>bị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116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46599"/>
            <a:ext cx="7776209" cy="42487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36525" marR="5831840" indent="-136525" algn="r">
              <a:lnSpc>
                <a:spcPct val="100000"/>
              </a:lnSpc>
              <a:spcBef>
                <a:spcPts val="425"/>
              </a:spcBef>
              <a:buClr>
                <a:srgbClr val="3333CC"/>
              </a:buClr>
              <a:buSzPct val="54166"/>
              <a:buFont typeface="Wingdings"/>
              <a:buChar char=""/>
              <a:tabLst>
                <a:tab pos="13652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Cài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đặt</a:t>
            </a:r>
            <a:r>
              <a:rPr sz="2400" spc="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driver</a:t>
            </a:r>
            <a:endParaRPr sz="2400">
              <a:latin typeface="Arial"/>
              <a:cs typeface="Arial"/>
            </a:endParaRPr>
          </a:p>
          <a:p>
            <a:pPr marL="107314" marR="5838190" lvl="1" indent="-107314" algn="r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SzPct val="50000"/>
              <a:buFont typeface="Wingdings"/>
              <a:buChar char=""/>
              <a:tabLst>
                <a:tab pos="107314" algn="l"/>
              </a:tabLst>
            </a:pP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Video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card</a:t>
            </a:r>
            <a:endParaRPr sz="2000">
              <a:latin typeface="Arial"/>
              <a:cs typeface="Arial"/>
            </a:endParaRPr>
          </a:p>
          <a:p>
            <a:pPr marL="107950" marR="5761355" lvl="1" indent="-107950" algn="r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SzPct val="50000"/>
              <a:buFont typeface="Wingdings"/>
              <a:buChar char=""/>
              <a:tabLst>
                <a:tab pos="107950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Sound</a:t>
            </a:r>
            <a:r>
              <a:rPr sz="2000" spc="-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card</a:t>
            </a:r>
            <a:endParaRPr sz="2000">
              <a:latin typeface="Arial"/>
              <a:cs typeface="Arial"/>
            </a:endParaRPr>
          </a:p>
          <a:p>
            <a:pPr marL="701040" lvl="1" indent="-107314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SzPct val="50000"/>
              <a:buFont typeface="Wingdings"/>
              <a:buChar char=""/>
              <a:tabLst>
                <a:tab pos="701675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  <a:p>
            <a:pPr marL="701675" lvl="1" indent="-107950">
              <a:lnSpc>
                <a:spcPct val="100000"/>
              </a:lnSpc>
              <a:spcBef>
                <a:spcPts val="225"/>
              </a:spcBef>
              <a:buClr>
                <a:srgbClr val="FF0000"/>
              </a:buClr>
              <a:buSzPct val="50000"/>
              <a:buFont typeface="Wingdings"/>
              <a:buChar char=""/>
              <a:tabLst>
                <a:tab pos="702310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Modem</a:t>
            </a:r>
            <a:endParaRPr sz="2000">
              <a:latin typeface="Arial"/>
              <a:cs typeface="Arial"/>
            </a:endParaRPr>
          </a:p>
          <a:p>
            <a:pPr marL="701040" lvl="1" indent="-107314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SzPct val="50000"/>
              <a:buFont typeface="Wingdings"/>
              <a:buChar char=""/>
              <a:tabLst>
                <a:tab pos="701675" algn="l"/>
              </a:tabLst>
            </a:pP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Camera,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scanner</a:t>
            </a:r>
            <a:endParaRPr sz="2000">
              <a:latin typeface="Arial"/>
              <a:cs typeface="Arial"/>
            </a:endParaRPr>
          </a:p>
          <a:p>
            <a:pPr marL="701675" lvl="1" indent="-107950">
              <a:lnSpc>
                <a:spcPct val="100000"/>
              </a:lnSpc>
              <a:spcBef>
                <a:spcPts val="305"/>
              </a:spcBef>
              <a:buClr>
                <a:srgbClr val="FF0000"/>
              </a:buClr>
              <a:buSzPct val="50000"/>
              <a:buFont typeface="Wingdings"/>
              <a:buChar char=""/>
              <a:tabLst>
                <a:tab pos="702310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Net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card</a:t>
            </a:r>
            <a:endParaRPr sz="2000">
              <a:latin typeface="Arial"/>
              <a:cs typeface="Arial"/>
            </a:endParaRPr>
          </a:p>
          <a:p>
            <a:pPr marL="701675" lvl="1" indent="-107950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SzPct val="50000"/>
              <a:buFont typeface="Wingdings"/>
              <a:buChar char=""/>
              <a:tabLst>
                <a:tab pos="702310" algn="l"/>
              </a:tabLst>
            </a:pP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 marR="563245">
              <a:lnSpc>
                <a:spcPts val="2550"/>
              </a:lnSpc>
              <a:spcBef>
                <a:spcPts val="635"/>
              </a:spcBef>
              <a:buClr>
                <a:srgbClr val="3333CC"/>
              </a:buClr>
              <a:buSzPct val="54166"/>
              <a:buFont typeface="Wingdings"/>
              <a:buChar char=""/>
              <a:tabLst>
                <a:tab pos="14922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Tìm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driver: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đi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kèm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(đĩa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mainboard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đối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bị  Onboard)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550"/>
              </a:lnSpc>
              <a:spcBef>
                <a:spcPts val="685"/>
              </a:spcBef>
              <a:buClr>
                <a:srgbClr val="3333CC"/>
              </a:buClr>
              <a:buSzPct val="54166"/>
              <a:buFont typeface="Wingdings"/>
              <a:buChar char=""/>
              <a:tabLst>
                <a:tab pos="14922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Tìm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trên Internet: </a:t>
            </a:r>
            <a:r>
              <a:rPr sz="2400" spc="-7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đinh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(hãng,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sô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hiệu),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dựa 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tài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liệu,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cung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cấp bởi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nơi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bán,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đọc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400" spc="6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card.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4106" y="6290309"/>
            <a:ext cx="511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ahoma"/>
                <a:cs typeface="Tahoma"/>
              </a:rPr>
              <a:t>118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7679" y="2837561"/>
            <a:ext cx="594677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10" dirty="0">
                <a:solidFill>
                  <a:srgbClr val="3333CC"/>
                </a:solidFill>
                <a:latin typeface="Arial"/>
                <a:cs typeface="Arial"/>
              </a:rPr>
              <a:t>CÀI </a:t>
            </a:r>
            <a:r>
              <a:rPr sz="4800" b="1" spc="-35" dirty="0">
                <a:solidFill>
                  <a:srgbClr val="3333CC"/>
                </a:solidFill>
                <a:latin typeface="Arial"/>
                <a:cs typeface="Arial"/>
              </a:rPr>
              <a:t>ĐẶT </a:t>
            </a:r>
            <a:r>
              <a:rPr sz="4800" b="1" spc="-30" dirty="0">
                <a:solidFill>
                  <a:srgbClr val="3333CC"/>
                </a:solidFill>
                <a:latin typeface="Arial"/>
                <a:cs typeface="Arial"/>
              </a:rPr>
              <a:t>MẠNG</a:t>
            </a:r>
            <a:r>
              <a:rPr sz="4800" b="1" spc="22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800" b="1" spc="-30" dirty="0">
                <a:solidFill>
                  <a:srgbClr val="3333CC"/>
                </a:solidFill>
                <a:latin typeface="Arial"/>
                <a:cs typeface="Arial"/>
              </a:rPr>
              <a:t>LAN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4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838200"/>
            <a:ext cx="8226425" cy="2743200"/>
            <a:chOff x="228600" y="838200"/>
            <a:chExt cx="8226425" cy="274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1400175"/>
              <a:ext cx="8226425" cy="31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838200"/>
              <a:ext cx="26987" cy="2743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8975" y="624586"/>
            <a:ext cx="40049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Lắp đặt </a:t>
            </a:r>
            <a:r>
              <a:rPr sz="4400" b="1" spc="10" dirty="0">
                <a:solidFill>
                  <a:srgbClr val="3333CC"/>
                </a:solidFill>
                <a:latin typeface="Arial"/>
                <a:cs typeface="Arial"/>
              </a:rPr>
              <a:t>thiết</a:t>
            </a:r>
            <a:r>
              <a:rPr sz="4400" b="1" spc="-26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10" dirty="0">
                <a:solidFill>
                  <a:srgbClr val="3333CC"/>
                </a:solidFill>
                <a:latin typeface="Arial"/>
                <a:cs typeface="Arial"/>
              </a:rPr>
              <a:t>bị</a:t>
            </a:r>
            <a:endParaRPr sz="4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118</a:t>
            </a:fld>
            <a:endParaRPr spc="15" dirty="0"/>
          </a:p>
        </p:txBody>
      </p:sp>
      <p:sp>
        <p:nvSpPr>
          <p:cNvPr id="10" name="object 10"/>
          <p:cNvSpPr txBox="1"/>
          <p:nvPr/>
        </p:nvSpPr>
        <p:spPr>
          <a:xfrm>
            <a:off x="688975" y="2117724"/>
            <a:ext cx="3352800" cy="118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95"/>
              </a:spcBef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Bấm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cáp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mạng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Cài đặt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card</a:t>
            </a:r>
            <a:r>
              <a:rPr sz="3200" spc="-3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404749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10" dirty="0"/>
              <a:t>B</a:t>
            </a:r>
            <a:r>
              <a:rPr sz="4400" spc="10" dirty="0"/>
              <a:t>ấm </a:t>
            </a:r>
            <a:r>
              <a:rPr sz="4400" spc="20" dirty="0"/>
              <a:t>cáp</a:t>
            </a:r>
            <a:r>
              <a:rPr sz="4400" spc="-180" dirty="0"/>
              <a:t> </a:t>
            </a:r>
            <a:r>
              <a:rPr sz="4400" spc="10" dirty="0"/>
              <a:t>mạng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5300" y="4051300"/>
            <a:ext cx="1016000" cy="18923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88510" y="2509832"/>
            <a:ext cx="6060440" cy="3849370"/>
            <a:chOff x="1788510" y="2509832"/>
            <a:chExt cx="6060440" cy="38493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8510" y="2923641"/>
              <a:ext cx="1919889" cy="33930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57400" y="2819399"/>
              <a:ext cx="4495800" cy="228600"/>
            </a:xfrm>
            <a:custGeom>
              <a:avLst/>
              <a:gdLst/>
              <a:ahLst/>
              <a:cxnLst/>
              <a:rect l="l" t="t" r="r" b="b"/>
              <a:pathLst>
                <a:path w="4495800" h="228600">
                  <a:moveTo>
                    <a:pt x="0" y="228600"/>
                  </a:moveTo>
                  <a:lnTo>
                    <a:pt x="0" y="0"/>
                  </a:lnTo>
                </a:path>
                <a:path w="4495800" h="228600">
                  <a:moveTo>
                    <a:pt x="0" y="0"/>
                  </a:moveTo>
                  <a:lnTo>
                    <a:pt x="4495800" y="0"/>
                  </a:lnTo>
                </a:path>
              </a:pathLst>
            </a:custGeom>
            <a:ln w="953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5816" y="2923641"/>
              <a:ext cx="1892784" cy="34350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15100" y="2819399"/>
              <a:ext cx="76200" cy="304800"/>
            </a:xfrm>
            <a:custGeom>
              <a:avLst/>
              <a:gdLst/>
              <a:ahLst/>
              <a:cxnLst/>
              <a:rect l="l" t="t" r="r" b="b"/>
              <a:pathLst>
                <a:path w="76200" h="304800">
                  <a:moveTo>
                    <a:pt x="31750" y="228600"/>
                  </a:moveTo>
                  <a:lnTo>
                    <a:pt x="0" y="228600"/>
                  </a:lnTo>
                  <a:lnTo>
                    <a:pt x="38100" y="304800"/>
                  </a:lnTo>
                  <a:lnTo>
                    <a:pt x="69850" y="241300"/>
                  </a:lnTo>
                  <a:lnTo>
                    <a:pt x="31750" y="241300"/>
                  </a:lnTo>
                  <a:lnTo>
                    <a:pt x="31750" y="228600"/>
                  </a:lnTo>
                  <a:close/>
                </a:path>
                <a:path w="76200" h="304800">
                  <a:moveTo>
                    <a:pt x="44450" y="0"/>
                  </a:moveTo>
                  <a:lnTo>
                    <a:pt x="31750" y="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0"/>
                  </a:lnTo>
                  <a:close/>
                </a:path>
                <a:path w="76200" h="304800">
                  <a:moveTo>
                    <a:pt x="76200" y="228600"/>
                  </a:moveTo>
                  <a:lnTo>
                    <a:pt x="44450" y="228600"/>
                  </a:lnTo>
                  <a:lnTo>
                    <a:pt x="44450" y="241300"/>
                  </a:lnTo>
                  <a:lnTo>
                    <a:pt x="69850" y="241300"/>
                  </a:lnTo>
                  <a:lnTo>
                    <a:pt x="76200" y="2286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9825" y="2514599"/>
              <a:ext cx="3810000" cy="457200"/>
            </a:xfrm>
            <a:custGeom>
              <a:avLst/>
              <a:gdLst/>
              <a:ahLst/>
              <a:cxnLst/>
              <a:rect l="l" t="t" r="r" b="b"/>
              <a:pathLst>
                <a:path w="3810000" h="457200">
                  <a:moveTo>
                    <a:pt x="0" y="457200"/>
                  </a:moveTo>
                  <a:lnTo>
                    <a:pt x="0" y="0"/>
                  </a:lnTo>
                </a:path>
                <a:path w="3810000" h="457200">
                  <a:moveTo>
                    <a:pt x="0" y="0"/>
                  </a:moveTo>
                  <a:lnTo>
                    <a:pt x="3810000" y="0"/>
                  </a:lnTo>
                </a:path>
              </a:pathLst>
            </a:custGeom>
            <a:ln w="953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9800" y="2514599"/>
              <a:ext cx="4876800" cy="1257300"/>
            </a:xfrm>
            <a:custGeom>
              <a:avLst/>
              <a:gdLst/>
              <a:ahLst/>
              <a:cxnLst/>
              <a:rect l="l" t="t" r="r" b="b"/>
              <a:pathLst>
                <a:path w="4876800" h="1257300">
                  <a:moveTo>
                    <a:pt x="4048125" y="533400"/>
                  </a:moveTo>
                  <a:lnTo>
                    <a:pt x="4016375" y="533400"/>
                  </a:lnTo>
                  <a:lnTo>
                    <a:pt x="4016375" y="0"/>
                  </a:lnTo>
                  <a:lnTo>
                    <a:pt x="4003675" y="0"/>
                  </a:lnTo>
                  <a:lnTo>
                    <a:pt x="4003675" y="533400"/>
                  </a:lnTo>
                  <a:lnTo>
                    <a:pt x="3971925" y="533400"/>
                  </a:lnTo>
                  <a:lnTo>
                    <a:pt x="4010025" y="609600"/>
                  </a:lnTo>
                  <a:lnTo>
                    <a:pt x="4041775" y="546100"/>
                  </a:lnTo>
                  <a:lnTo>
                    <a:pt x="4048125" y="533400"/>
                  </a:lnTo>
                  <a:close/>
                </a:path>
                <a:path w="4876800" h="1257300">
                  <a:moveTo>
                    <a:pt x="4191000" y="1219200"/>
                  </a:moveTo>
                  <a:lnTo>
                    <a:pt x="4178300" y="1212850"/>
                  </a:lnTo>
                  <a:lnTo>
                    <a:pt x="4114800" y="1181100"/>
                  </a:lnTo>
                  <a:lnTo>
                    <a:pt x="4114800" y="1212850"/>
                  </a:lnTo>
                  <a:lnTo>
                    <a:pt x="717550" y="1212850"/>
                  </a:lnTo>
                  <a:lnTo>
                    <a:pt x="717550" y="1225550"/>
                  </a:lnTo>
                  <a:lnTo>
                    <a:pt x="4114800" y="1225550"/>
                  </a:lnTo>
                  <a:lnTo>
                    <a:pt x="4114800" y="1257300"/>
                  </a:lnTo>
                  <a:lnTo>
                    <a:pt x="4178300" y="1225550"/>
                  </a:lnTo>
                  <a:lnTo>
                    <a:pt x="4191000" y="1219200"/>
                  </a:lnTo>
                  <a:close/>
                </a:path>
                <a:path w="4876800" h="1257300">
                  <a:moveTo>
                    <a:pt x="4876800" y="914400"/>
                  </a:moveTo>
                  <a:lnTo>
                    <a:pt x="4864100" y="908050"/>
                  </a:lnTo>
                  <a:lnTo>
                    <a:pt x="4800600" y="876300"/>
                  </a:lnTo>
                  <a:lnTo>
                    <a:pt x="4800600" y="908050"/>
                  </a:lnTo>
                  <a:lnTo>
                    <a:pt x="0" y="908050"/>
                  </a:lnTo>
                  <a:lnTo>
                    <a:pt x="0" y="920750"/>
                  </a:lnTo>
                  <a:lnTo>
                    <a:pt x="4800600" y="920750"/>
                  </a:lnTo>
                  <a:lnTo>
                    <a:pt x="4800600" y="952500"/>
                  </a:lnTo>
                  <a:lnTo>
                    <a:pt x="4864100" y="920750"/>
                  </a:lnTo>
                  <a:lnTo>
                    <a:pt x="4876800" y="914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8975" y="1625980"/>
            <a:ext cx="7478395" cy="21221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5080" indent="-343535">
              <a:lnSpc>
                <a:spcPct val="102400"/>
              </a:lnSpc>
              <a:spcBef>
                <a:spcPts val="50"/>
              </a:spcBef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Quy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về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màu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sắc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cáp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xoắn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đôi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(</a:t>
            </a:r>
            <a:r>
              <a:rPr sz="2750" i="1" spc="5" dirty="0">
                <a:solidFill>
                  <a:srgbClr val="000066"/>
                </a:solidFill>
                <a:latin typeface="Arial"/>
                <a:cs typeface="Arial"/>
              </a:rPr>
              <a:t>twisted  </a:t>
            </a: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pair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)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đầu cắm</a:t>
            </a:r>
            <a:r>
              <a:rPr sz="2750" spc="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RJ-45:</a:t>
            </a:r>
            <a:endParaRPr sz="2750">
              <a:latin typeface="Arial"/>
              <a:cs typeface="Arial"/>
            </a:endParaRPr>
          </a:p>
          <a:p>
            <a:pPr marL="97155" algn="ctr">
              <a:lnSpc>
                <a:spcPct val="100000"/>
              </a:lnSpc>
              <a:spcBef>
                <a:spcPts val="15"/>
              </a:spcBef>
            </a:pPr>
            <a:r>
              <a:rPr sz="2150" spc="15" dirty="0">
                <a:solidFill>
                  <a:srgbClr val="0000CC"/>
                </a:solidFill>
                <a:latin typeface="Tahoma"/>
                <a:cs typeface="Tahoma"/>
              </a:rPr>
              <a:t>1 </a:t>
            </a:r>
            <a:r>
              <a:rPr sz="2150" spc="25" dirty="0">
                <a:solidFill>
                  <a:srgbClr val="0000CC"/>
                </a:solidFill>
                <a:latin typeface="Tahoma"/>
                <a:cs typeface="Tahoma"/>
              </a:rPr>
              <a:t>&lt;-&gt;</a:t>
            </a:r>
            <a:r>
              <a:rPr sz="2150" spc="55" dirty="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sz="2150" spc="15" dirty="0">
                <a:solidFill>
                  <a:srgbClr val="0000CC"/>
                </a:solidFill>
                <a:latin typeface="Tahoma"/>
                <a:cs typeface="Tahoma"/>
              </a:rPr>
              <a:t>3</a:t>
            </a:r>
            <a:endParaRPr sz="21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ahoma"/>
              <a:cs typeface="Tahoma"/>
            </a:endParaRPr>
          </a:p>
          <a:p>
            <a:pPr marL="707390" algn="ctr">
              <a:lnSpc>
                <a:spcPct val="100000"/>
              </a:lnSpc>
            </a:pPr>
            <a:r>
              <a:rPr sz="2150" spc="15" dirty="0">
                <a:solidFill>
                  <a:srgbClr val="0000CC"/>
                </a:solidFill>
                <a:latin typeface="Tahoma"/>
                <a:cs typeface="Tahoma"/>
              </a:rPr>
              <a:t>2 </a:t>
            </a:r>
            <a:r>
              <a:rPr sz="2150" spc="25" dirty="0">
                <a:solidFill>
                  <a:srgbClr val="0000CC"/>
                </a:solidFill>
                <a:latin typeface="Tahoma"/>
                <a:cs typeface="Tahoma"/>
              </a:rPr>
              <a:t>&lt;-&gt;</a:t>
            </a:r>
            <a:r>
              <a:rPr sz="2150" spc="55" dirty="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sz="2150" spc="15" dirty="0">
                <a:solidFill>
                  <a:srgbClr val="0000CC"/>
                </a:solidFill>
                <a:latin typeface="Tahoma"/>
                <a:cs typeface="Tahoma"/>
              </a:rPr>
              <a:t>6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119</a:t>
            </a:fld>
            <a:endParaRPr spc="1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622681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25" dirty="0">
                <a:latin typeface="Arial"/>
                <a:cs typeface="Arial"/>
              </a:rPr>
              <a:t>Nguồn </a:t>
            </a:r>
            <a:r>
              <a:rPr sz="4400" b="0" spc="20" dirty="0">
                <a:latin typeface="Arial"/>
                <a:cs typeface="Arial"/>
              </a:rPr>
              <a:t>(Power </a:t>
            </a:r>
            <a:r>
              <a:rPr sz="4400" b="0" spc="10" dirty="0">
                <a:latin typeface="Arial"/>
                <a:cs typeface="Arial"/>
              </a:rPr>
              <a:t>supply)</a:t>
            </a:r>
            <a:r>
              <a:rPr sz="4400" b="0" spc="-420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(3)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12</a:t>
            </a:fld>
            <a:endParaRPr sz="14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3250" y="1593850"/>
          <a:ext cx="8305800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2900"/>
                <a:gridCol w="4152900"/>
              </a:tblGrid>
              <a:tr h="1057275">
                <a:tc>
                  <a:txBody>
                    <a:bodyPr/>
                    <a:lstStyle/>
                    <a:p>
                      <a:pPr marL="1122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2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Bộ </a:t>
                      </a:r>
                      <a:r>
                        <a:rPr sz="2400" b="1" spc="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nguồn</a:t>
                      </a:r>
                      <a:r>
                        <a:rPr sz="2400" b="1" spc="-25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6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ATX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1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2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Bộ </a:t>
                      </a:r>
                      <a:r>
                        <a:rPr sz="2400" b="1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nguồn</a:t>
                      </a:r>
                      <a:r>
                        <a:rPr sz="2400" b="1" spc="-26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8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AT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57275">
                <a:tc>
                  <a:txBody>
                    <a:bodyPr/>
                    <a:lstStyle/>
                    <a:p>
                      <a:pPr marL="111125">
                        <a:lnSpc>
                          <a:spcPts val="2870"/>
                        </a:lnSpc>
                        <a:spcBef>
                          <a:spcPts val="315"/>
                        </a:spcBef>
                        <a:tabLst>
                          <a:tab pos="2351405" algn="l"/>
                        </a:tabLst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Nguồn</a:t>
                      </a:r>
                      <a:r>
                        <a:rPr sz="2400" spc="30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3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dành</a:t>
                      </a:r>
                      <a:r>
                        <a:rPr sz="2400" spc="31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cho	mainboard</a:t>
                      </a:r>
                      <a:r>
                        <a:rPr sz="2400" spc="33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có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ts val="2870"/>
                        </a:lnSpc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20 </a:t>
                      </a:r>
                      <a:r>
                        <a:rPr sz="2400" spc="-1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dây/24</a:t>
                      </a:r>
                      <a:r>
                        <a:rPr sz="2400" spc="6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4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dây...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870"/>
                        </a:lnSpc>
                        <a:spcBef>
                          <a:spcPts val="315"/>
                        </a:spcBef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Nguồn </a:t>
                      </a:r>
                      <a:r>
                        <a:rPr sz="2400" spc="1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dành </a:t>
                      </a:r>
                      <a:r>
                        <a:rPr sz="2400" spc="-1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sz="2400" spc="-2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mainboard</a:t>
                      </a:r>
                      <a:r>
                        <a:rPr sz="2400" spc="-9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2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có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ts val="2870"/>
                        </a:lnSpc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6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dây.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57450">
                <a:tc>
                  <a:txBody>
                    <a:bodyPr/>
                    <a:lstStyle/>
                    <a:p>
                      <a:pPr marL="111125">
                        <a:lnSpc>
                          <a:spcPts val="2865"/>
                        </a:lnSpc>
                        <a:spcBef>
                          <a:spcPts val="330"/>
                        </a:spcBef>
                        <a:tabLst>
                          <a:tab pos="596900" algn="l"/>
                          <a:tab pos="1178560" algn="l"/>
                          <a:tab pos="2560955" algn="l"/>
                          <a:tab pos="3810000" algn="l"/>
                        </a:tabLst>
                      </a:pPr>
                      <a:r>
                        <a:rPr sz="2400" spc="-1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Có	</a:t>
                      </a:r>
                      <a:r>
                        <a:rPr sz="240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khã	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năng</a:t>
                      </a:r>
                      <a:r>
                        <a:rPr sz="2400" spc="37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1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điều	</a:t>
                      </a:r>
                      <a:r>
                        <a:rPr sz="2400" spc="1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khiển</a:t>
                      </a:r>
                      <a:r>
                        <a:rPr sz="2400" spc="39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tắt	</a:t>
                      </a:r>
                      <a:r>
                        <a:rPr sz="2400" spc="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tự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ts val="2865"/>
                        </a:lnSpc>
                      </a:pPr>
                      <a:r>
                        <a:rPr sz="2400" spc="-3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động.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11125">
                        <a:lnSpc>
                          <a:spcPts val="2870"/>
                        </a:lnSpc>
                        <a:spcBef>
                          <a:spcPts val="45"/>
                        </a:spcBef>
                        <a:tabLst>
                          <a:tab pos="1102360" algn="l"/>
                          <a:tab pos="1798320" algn="l"/>
                          <a:tab pos="2904490" algn="l"/>
                          <a:tab pos="3629025" algn="l"/>
                        </a:tabLst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Công	tắc	</a:t>
                      </a:r>
                      <a:r>
                        <a:rPr sz="240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nguồn	</a:t>
                      </a:r>
                      <a:r>
                        <a:rPr sz="2400" spc="-2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nối	</a:t>
                      </a:r>
                      <a:r>
                        <a:rPr sz="2400" spc="-3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vào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ts val="2870"/>
                        </a:lnSpc>
                      </a:pPr>
                      <a:r>
                        <a:rPr sz="2400" spc="-2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mainboard.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72390" indent="9525" algn="just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Thường </a:t>
                      </a:r>
                      <a:r>
                        <a:rPr sz="2400" spc="1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sz="2400" spc="-1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có </a:t>
                      </a:r>
                      <a:r>
                        <a:rPr sz="2400" spc="-2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khã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năng  điều </a:t>
                      </a:r>
                      <a:r>
                        <a:rPr sz="2400" spc="1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khiển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tắt </a:t>
                      </a:r>
                      <a:r>
                        <a:rPr sz="240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tự </a:t>
                      </a:r>
                      <a:r>
                        <a:rPr sz="2400" spc="-3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động,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khi đó  </a:t>
                      </a:r>
                      <a:r>
                        <a:rPr sz="2400" spc="-3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nút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Power </a:t>
                      </a:r>
                      <a:r>
                        <a:rPr sz="2400" spc="-3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máy </a:t>
                      </a:r>
                      <a:r>
                        <a:rPr sz="2400" spc="2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tính </a:t>
                      </a:r>
                      <a:r>
                        <a:rPr sz="2400" spc="-3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nối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trực  tiếp </a:t>
                      </a:r>
                      <a:r>
                        <a:rPr sz="2400" spc="-2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với </a:t>
                      </a:r>
                      <a:r>
                        <a:rPr sz="2400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bộ</a:t>
                      </a:r>
                      <a:r>
                        <a:rPr sz="2400" spc="10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5" dirty="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nguồn.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404749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10" dirty="0"/>
              <a:t>B</a:t>
            </a:r>
            <a:r>
              <a:rPr sz="4400" spc="10" dirty="0"/>
              <a:t>ấm </a:t>
            </a:r>
            <a:r>
              <a:rPr sz="4400" spc="20" dirty="0"/>
              <a:t>cáp</a:t>
            </a:r>
            <a:r>
              <a:rPr sz="4400" spc="-180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25599"/>
            <a:ext cx="3903979" cy="3272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Cáp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thẳng</a:t>
            </a:r>
            <a:r>
              <a:rPr sz="2400" spc="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(Straight-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through):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5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Nối máy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0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hub/switch,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2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Chuẩn:</a:t>
            </a:r>
            <a:r>
              <a:rPr sz="2000" spc="-1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A</a:t>
            </a:r>
            <a:r>
              <a:rPr sz="20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–</a:t>
            </a:r>
            <a:r>
              <a:rPr sz="2000" spc="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A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hoặc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</a:t>
            </a:r>
            <a:r>
              <a:rPr sz="2000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–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0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Cáp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chéo</a:t>
            </a:r>
            <a:r>
              <a:rPr sz="2400" spc="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(Crossover):</a:t>
            </a:r>
            <a:endParaRPr sz="2400">
              <a:latin typeface="Arial"/>
              <a:cs typeface="Arial"/>
            </a:endParaRPr>
          </a:p>
          <a:p>
            <a:pPr marL="756285" marR="224790" lvl="1" indent="-286385">
              <a:lnSpc>
                <a:spcPct val="100000"/>
              </a:lnSpc>
              <a:spcBef>
                <a:spcPts val="52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hai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trực</a:t>
            </a:r>
            <a:r>
              <a:rPr sz="2000" spc="-20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tiếp,  hoặc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hai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Hub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qua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cổng 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Uplink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59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Chuẩn: A –</a:t>
            </a:r>
            <a:r>
              <a:rPr sz="20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49497" y="1917192"/>
            <a:ext cx="2313940" cy="1967864"/>
            <a:chOff x="6449497" y="1917192"/>
            <a:chExt cx="2313940" cy="19678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9497" y="1917192"/>
              <a:ext cx="833952" cy="14752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9047" y="1917192"/>
              <a:ext cx="833952" cy="14752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62774" y="3384550"/>
              <a:ext cx="1283335" cy="481330"/>
            </a:xfrm>
            <a:custGeom>
              <a:avLst/>
              <a:gdLst/>
              <a:ahLst/>
              <a:cxnLst/>
              <a:rect l="l" t="t" r="r" b="b"/>
              <a:pathLst>
                <a:path w="1283334" h="481329">
                  <a:moveTo>
                    <a:pt x="0" y="15875"/>
                  </a:moveTo>
                  <a:lnTo>
                    <a:pt x="18586" y="61209"/>
                  </a:lnTo>
                  <a:lnTo>
                    <a:pt x="43338" y="101276"/>
                  </a:lnTo>
                  <a:lnTo>
                    <a:pt x="73464" y="136416"/>
                  </a:lnTo>
                  <a:lnTo>
                    <a:pt x="108171" y="166970"/>
                  </a:lnTo>
                  <a:lnTo>
                    <a:pt x="146669" y="193278"/>
                  </a:lnTo>
                  <a:lnTo>
                    <a:pt x="188165" y="215680"/>
                  </a:lnTo>
                  <a:lnTo>
                    <a:pt x="231868" y="234518"/>
                  </a:lnTo>
                  <a:lnTo>
                    <a:pt x="276985" y="250132"/>
                  </a:lnTo>
                  <a:lnTo>
                    <a:pt x="322727" y="262862"/>
                  </a:lnTo>
                  <a:lnTo>
                    <a:pt x="368300" y="273050"/>
                  </a:lnTo>
                  <a:lnTo>
                    <a:pt x="411025" y="263957"/>
                  </a:lnTo>
                  <a:lnTo>
                    <a:pt x="449119" y="265556"/>
                  </a:lnTo>
                  <a:lnTo>
                    <a:pt x="486904" y="274871"/>
                  </a:lnTo>
                  <a:lnTo>
                    <a:pt x="528701" y="288925"/>
                  </a:lnTo>
                  <a:lnTo>
                    <a:pt x="576564" y="286248"/>
                  </a:lnTo>
                  <a:lnTo>
                    <a:pt x="624712" y="283987"/>
                  </a:lnTo>
                  <a:lnTo>
                    <a:pt x="672861" y="280227"/>
                  </a:lnTo>
                  <a:lnTo>
                    <a:pt x="720725" y="273050"/>
                  </a:lnTo>
                  <a:lnTo>
                    <a:pt x="752949" y="243558"/>
                  </a:lnTo>
                  <a:lnTo>
                    <a:pt x="756872" y="191706"/>
                  </a:lnTo>
                  <a:lnTo>
                    <a:pt x="747103" y="140426"/>
                  </a:lnTo>
                  <a:lnTo>
                    <a:pt x="738251" y="112649"/>
                  </a:lnTo>
                  <a:lnTo>
                    <a:pt x="730105" y="104149"/>
                  </a:lnTo>
                  <a:lnTo>
                    <a:pt x="717184" y="100568"/>
                  </a:lnTo>
                  <a:lnTo>
                    <a:pt x="702478" y="99058"/>
                  </a:lnTo>
                  <a:lnTo>
                    <a:pt x="688975" y="96774"/>
                  </a:lnTo>
                  <a:lnTo>
                    <a:pt x="656443" y="122682"/>
                  </a:lnTo>
                  <a:lnTo>
                    <a:pt x="629697" y="150209"/>
                  </a:lnTo>
                  <a:lnTo>
                    <a:pt x="604428" y="179212"/>
                  </a:lnTo>
                  <a:lnTo>
                    <a:pt x="576326" y="209550"/>
                  </a:lnTo>
                  <a:lnTo>
                    <a:pt x="579760" y="263415"/>
                  </a:lnTo>
                  <a:lnTo>
                    <a:pt x="581749" y="314884"/>
                  </a:lnTo>
                  <a:lnTo>
                    <a:pt x="586390" y="363172"/>
                  </a:lnTo>
                  <a:lnTo>
                    <a:pt x="597784" y="407491"/>
                  </a:lnTo>
                  <a:lnTo>
                    <a:pt x="620029" y="447054"/>
                  </a:lnTo>
                  <a:lnTo>
                    <a:pt x="657225" y="481075"/>
                  </a:lnTo>
                  <a:lnTo>
                    <a:pt x="709588" y="478345"/>
                  </a:lnTo>
                  <a:lnTo>
                    <a:pt x="761809" y="476091"/>
                  </a:lnTo>
                  <a:lnTo>
                    <a:pt x="813744" y="472360"/>
                  </a:lnTo>
                  <a:lnTo>
                    <a:pt x="865251" y="465200"/>
                  </a:lnTo>
                  <a:lnTo>
                    <a:pt x="913435" y="440412"/>
                  </a:lnTo>
                  <a:lnTo>
                    <a:pt x="930275" y="433450"/>
                  </a:lnTo>
                  <a:lnTo>
                    <a:pt x="961753" y="427612"/>
                  </a:lnTo>
                  <a:lnTo>
                    <a:pt x="993981" y="423703"/>
                  </a:lnTo>
                  <a:lnTo>
                    <a:pt x="1026519" y="420699"/>
                  </a:lnTo>
                  <a:lnTo>
                    <a:pt x="1058926" y="417575"/>
                  </a:lnTo>
                  <a:lnTo>
                    <a:pt x="1070600" y="409007"/>
                  </a:lnTo>
                  <a:lnTo>
                    <a:pt x="1082119" y="400462"/>
                  </a:lnTo>
                  <a:lnTo>
                    <a:pt x="1093948" y="392537"/>
                  </a:lnTo>
                  <a:lnTo>
                    <a:pt x="1106551" y="385825"/>
                  </a:lnTo>
                  <a:lnTo>
                    <a:pt x="1117975" y="381077"/>
                  </a:lnTo>
                  <a:lnTo>
                    <a:pt x="1130315" y="377840"/>
                  </a:lnTo>
                  <a:lnTo>
                    <a:pt x="1142680" y="374628"/>
                  </a:lnTo>
                  <a:lnTo>
                    <a:pt x="1154176" y="369950"/>
                  </a:lnTo>
                  <a:lnTo>
                    <a:pt x="1215040" y="330231"/>
                  </a:lnTo>
                  <a:lnTo>
                    <a:pt x="1250950" y="304800"/>
                  </a:lnTo>
                  <a:lnTo>
                    <a:pt x="1267953" y="258751"/>
                  </a:lnTo>
                  <a:lnTo>
                    <a:pt x="1278861" y="232198"/>
                  </a:lnTo>
                  <a:lnTo>
                    <a:pt x="1283144" y="216312"/>
                  </a:lnTo>
                  <a:lnTo>
                    <a:pt x="1280272" y="202268"/>
                  </a:lnTo>
                  <a:lnTo>
                    <a:pt x="1269717" y="181239"/>
                  </a:lnTo>
                  <a:lnTo>
                    <a:pt x="1250950" y="144399"/>
                  </a:lnTo>
                  <a:lnTo>
                    <a:pt x="1239214" y="79089"/>
                  </a:lnTo>
                  <a:lnTo>
                    <a:pt x="1228904" y="43278"/>
                  </a:lnTo>
                  <a:lnTo>
                    <a:pt x="1226050" y="25682"/>
                  </a:lnTo>
                  <a:lnTo>
                    <a:pt x="1236681" y="15017"/>
                  </a:lnTo>
                  <a:lnTo>
                    <a:pt x="1266825" y="0"/>
                  </a:lnTo>
                </a:path>
              </a:pathLst>
            </a:custGeom>
            <a:ln w="38100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457498" y="4260235"/>
            <a:ext cx="2229485" cy="2159635"/>
            <a:chOff x="6457498" y="4260235"/>
            <a:chExt cx="2229485" cy="21596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8088" y="4484305"/>
              <a:ext cx="828774" cy="15012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7498" y="4452429"/>
              <a:ext cx="833952" cy="14752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70775" y="5919787"/>
              <a:ext cx="1283335" cy="481330"/>
            </a:xfrm>
            <a:custGeom>
              <a:avLst/>
              <a:gdLst/>
              <a:ahLst/>
              <a:cxnLst/>
              <a:rect l="l" t="t" r="r" b="b"/>
              <a:pathLst>
                <a:path w="1283334" h="481329">
                  <a:moveTo>
                    <a:pt x="0" y="15875"/>
                  </a:moveTo>
                  <a:lnTo>
                    <a:pt x="18583" y="61223"/>
                  </a:lnTo>
                  <a:lnTo>
                    <a:pt x="43326" y="101295"/>
                  </a:lnTo>
                  <a:lnTo>
                    <a:pt x="73440" y="136432"/>
                  </a:lnTo>
                  <a:lnTo>
                    <a:pt x="108134" y="166979"/>
                  </a:lnTo>
                  <a:lnTo>
                    <a:pt x="146621" y="193278"/>
                  </a:lnTo>
                  <a:lnTo>
                    <a:pt x="188110" y="215671"/>
                  </a:lnTo>
                  <a:lnTo>
                    <a:pt x="231812" y="234502"/>
                  </a:lnTo>
                  <a:lnTo>
                    <a:pt x="276937" y="250113"/>
                  </a:lnTo>
                  <a:lnTo>
                    <a:pt x="322696" y="262848"/>
                  </a:lnTo>
                  <a:lnTo>
                    <a:pt x="368300" y="273050"/>
                  </a:lnTo>
                  <a:lnTo>
                    <a:pt x="410952" y="263921"/>
                  </a:lnTo>
                  <a:lnTo>
                    <a:pt x="449008" y="265509"/>
                  </a:lnTo>
                  <a:lnTo>
                    <a:pt x="486779" y="274835"/>
                  </a:lnTo>
                  <a:lnTo>
                    <a:pt x="528574" y="288925"/>
                  </a:lnTo>
                  <a:lnTo>
                    <a:pt x="576456" y="286221"/>
                  </a:lnTo>
                  <a:lnTo>
                    <a:pt x="624649" y="283964"/>
                  </a:lnTo>
                  <a:lnTo>
                    <a:pt x="672842" y="280218"/>
                  </a:lnTo>
                  <a:lnTo>
                    <a:pt x="720725" y="273050"/>
                  </a:lnTo>
                  <a:lnTo>
                    <a:pt x="752893" y="243532"/>
                  </a:lnTo>
                  <a:lnTo>
                    <a:pt x="756808" y="191690"/>
                  </a:lnTo>
                  <a:lnTo>
                    <a:pt x="747031" y="140444"/>
                  </a:lnTo>
                  <a:lnTo>
                    <a:pt x="738124" y="112712"/>
                  </a:lnTo>
                  <a:lnTo>
                    <a:pt x="729997" y="104204"/>
                  </a:lnTo>
                  <a:lnTo>
                    <a:pt x="717121" y="100607"/>
                  </a:lnTo>
                  <a:lnTo>
                    <a:pt x="702458" y="99094"/>
                  </a:lnTo>
                  <a:lnTo>
                    <a:pt x="688975" y="96837"/>
                  </a:lnTo>
                  <a:lnTo>
                    <a:pt x="656369" y="122708"/>
                  </a:lnTo>
                  <a:lnTo>
                    <a:pt x="629586" y="150217"/>
                  </a:lnTo>
                  <a:lnTo>
                    <a:pt x="604303" y="179213"/>
                  </a:lnTo>
                  <a:lnTo>
                    <a:pt x="576199" y="209550"/>
                  </a:lnTo>
                  <a:lnTo>
                    <a:pt x="579687" y="263392"/>
                  </a:lnTo>
                  <a:lnTo>
                    <a:pt x="581711" y="314854"/>
                  </a:lnTo>
                  <a:lnTo>
                    <a:pt x="586374" y="363140"/>
                  </a:lnTo>
                  <a:lnTo>
                    <a:pt x="597779" y="407458"/>
                  </a:lnTo>
                  <a:lnTo>
                    <a:pt x="620028" y="447013"/>
                  </a:lnTo>
                  <a:lnTo>
                    <a:pt x="657225" y="481012"/>
                  </a:lnTo>
                  <a:lnTo>
                    <a:pt x="709586" y="478308"/>
                  </a:lnTo>
                  <a:lnTo>
                    <a:pt x="761793" y="476051"/>
                  </a:lnTo>
                  <a:lnTo>
                    <a:pt x="813690" y="472306"/>
                  </a:lnTo>
                  <a:lnTo>
                    <a:pt x="865124" y="465137"/>
                  </a:lnTo>
                  <a:lnTo>
                    <a:pt x="913326" y="440357"/>
                  </a:lnTo>
                  <a:lnTo>
                    <a:pt x="930148" y="433387"/>
                  </a:lnTo>
                  <a:lnTo>
                    <a:pt x="961626" y="427558"/>
                  </a:lnTo>
                  <a:lnTo>
                    <a:pt x="993854" y="423664"/>
                  </a:lnTo>
                  <a:lnTo>
                    <a:pt x="1026392" y="420662"/>
                  </a:lnTo>
                  <a:lnTo>
                    <a:pt x="1058799" y="417512"/>
                  </a:lnTo>
                  <a:lnTo>
                    <a:pt x="1070473" y="408979"/>
                  </a:lnTo>
                  <a:lnTo>
                    <a:pt x="1081992" y="400446"/>
                  </a:lnTo>
                  <a:lnTo>
                    <a:pt x="1093821" y="392509"/>
                  </a:lnTo>
                  <a:lnTo>
                    <a:pt x="1106424" y="385762"/>
                  </a:lnTo>
                  <a:lnTo>
                    <a:pt x="1117848" y="381049"/>
                  </a:lnTo>
                  <a:lnTo>
                    <a:pt x="1130188" y="377825"/>
                  </a:lnTo>
                  <a:lnTo>
                    <a:pt x="1142553" y="374600"/>
                  </a:lnTo>
                  <a:lnTo>
                    <a:pt x="1154049" y="369887"/>
                  </a:lnTo>
                  <a:lnTo>
                    <a:pt x="1214913" y="330200"/>
                  </a:lnTo>
                  <a:lnTo>
                    <a:pt x="1250823" y="304800"/>
                  </a:lnTo>
                  <a:lnTo>
                    <a:pt x="1267826" y="258747"/>
                  </a:lnTo>
                  <a:lnTo>
                    <a:pt x="1278734" y="232186"/>
                  </a:lnTo>
                  <a:lnTo>
                    <a:pt x="1283017" y="216296"/>
                  </a:lnTo>
                  <a:lnTo>
                    <a:pt x="1280145" y="202259"/>
                  </a:lnTo>
                  <a:lnTo>
                    <a:pt x="1269590" y="181254"/>
                  </a:lnTo>
                  <a:lnTo>
                    <a:pt x="1250823" y="144462"/>
                  </a:lnTo>
                  <a:lnTo>
                    <a:pt x="1239087" y="79146"/>
                  </a:lnTo>
                  <a:lnTo>
                    <a:pt x="1228777" y="43319"/>
                  </a:lnTo>
                  <a:lnTo>
                    <a:pt x="1225923" y="25704"/>
                  </a:lnTo>
                  <a:lnTo>
                    <a:pt x="1236554" y="15024"/>
                  </a:lnTo>
                  <a:lnTo>
                    <a:pt x="1266698" y="0"/>
                  </a:lnTo>
                </a:path>
              </a:pathLst>
            </a:custGeom>
            <a:ln w="38100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1399" y="4260235"/>
              <a:ext cx="317500" cy="32487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120</a:t>
            </a:fld>
            <a:endParaRPr spc="15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838200"/>
            <a:ext cx="8226425" cy="2743200"/>
            <a:chOff x="228600" y="838200"/>
            <a:chExt cx="8226425" cy="274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1400175"/>
              <a:ext cx="8226425" cy="31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838200"/>
              <a:ext cx="26987" cy="2743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8975" y="624586"/>
            <a:ext cx="487616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Cài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đặt card</a:t>
            </a:r>
            <a:r>
              <a:rPr sz="4400" b="1" spc="-34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10" dirty="0">
                <a:solidFill>
                  <a:srgbClr val="3333CC"/>
                </a:solidFill>
                <a:latin typeface="Arial"/>
                <a:cs typeface="Arial"/>
              </a:rPr>
              <a:t>mạng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975" y="1616455"/>
            <a:ext cx="680974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Lắp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card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32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slot</a:t>
            </a:r>
            <a:r>
              <a:rPr sz="32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PCI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hoặc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ISA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70112" y="2209800"/>
            <a:ext cx="6678930" cy="4038600"/>
            <a:chOff x="1170112" y="2209800"/>
            <a:chExt cx="6678930" cy="40386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9525" y="2209800"/>
              <a:ext cx="2759075" cy="403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112" y="2426929"/>
              <a:ext cx="2898247" cy="368033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63874" y="4108704"/>
              <a:ext cx="1906905" cy="555625"/>
            </a:xfrm>
            <a:custGeom>
              <a:avLst/>
              <a:gdLst/>
              <a:ahLst/>
              <a:cxnLst/>
              <a:rect l="l" t="t" r="r" b="b"/>
              <a:pathLst>
                <a:path w="1906904" h="555625">
                  <a:moveTo>
                    <a:pt x="1831536" y="525017"/>
                  </a:moveTo>
                  <a:lnTo>
                    <a:pt x="1822958" y="555625"/>
                  </a:lnTo>
                  <a:lnTo>
                    <a:pt x="1906651" y="539496"/>
                  </a:lnTo>
                  <a:lnTo>
                    <a:pt x="1894475" y="528447"/>
                  </a:lnTo>
                  <a:lnTo>
                    <a:pt x="1843786" y="528447"/>
                  </a:lnTo>
                  <a:lnTo>
                    <a:pt x="1831536" y="525017"/>
                  </a:lnTo>
                  <a:close/>
                </a:path>
                <a:path w="1906904" h="555625">
                  <a:moveTo>
                    <a:pt x="1834954" y="512822"/>
                  </a:moveTo>
                  <a:lnTo>
                    <a:pt x="1831536" y="525017"/>
                  </a:lnTo>
                  <a:lnTo>
                    <a:pt x="1843786" y="528447"/>
                  </a:lnTo>
                  <a:lnTo>
                    <a:pt x="1847214" y="516255"/>
                  </a:lnTo>
                  <a:lnTo>
                    <a:pt x="1834954" y="512822"/>
                  </a:lnTo>
                  <a:close/>
                </a:path>
                <a:path w="1906904" h="555625">
                  <a:moveTo>
                    <a:pt x="1843531" y="482219"/>
                  </a:moveTo>
                  <a:lnTo>
                    <a:pt x="1834954" y="512822"/>
                  </a:lnTo>
                  <a:lnTo>
                    <a:pt x="1847214" y="516255"/>
                  </a:lnTo>
                  <a:lnTo>
                    <a:pt x="1843786" y="528447"/>
                  </a:lnTo>
                  <a:lnTo>
                    <a:pt x="1894475" y="528447"/>
                  </a:lnTo>
                  <a:lnTo>
                    <a:pt x="1843531" y="482219"/>
                  </a:lnTo>
                  <a:close/>
                </a:path>
                <a:path w="1906904" h="555625">
                  <a:moveTo>
                    <a:pt x="3301" y="0"/>
                  </a:moveTo>
                  <a:lnTo>
                    <a:pt x="0" y="12192"/>
                  </a:lnTo>
                  <a:lnTo>
                    <a:pt x="1831536" y="525017"/>
                  </a:lnTo>
                  <a:lnTo>
                    <a:pt x="1834954" y="512822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121</a:t>
            </a:fld>
            <a:endParaRPr spc="15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87616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card</a:t>
            </a:r>
            <a:r>
              <a:rPr sz="4400" spc="-340" dirty="0"/>
              <a:t> </a:t>
            </a:r>
            <a:r>
              <a:rPr sz="4400" spc="10" dirty="0"/>
              <a:t>mạng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757232" y="1976432"/>
            <a:ext cx="3293110" cy="3662679"/>
            <a:chOff x="757232" y="1976432"/>
            <a:chExt cx="3293110" cy="36626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3127" y="2022763"/>
              <a:ext cx="2636968" cy="36160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0" y="1981199"/>
              <a:ext cx="914400" cy="838200"/>
            </a:xfrm>
            <a:custGeom>
              <a:avLst/>
              <a:gdLst/>
              <a:ahLst/>
              <a:cxnLst/>
              <a:rect l="l" t="t" r="r" b="b"/>
              <a:pathLst>
                <a:path w="914400" h="838200">
                  <a:moveTo>
                    <a:pt x="457200" y="0"/>
                  </a:moveTo>
                  <a:lnTo>
                    <a:pt x="407383" y="2458"/>
                  </a:lnTo>
                  <a:lnTo>
                    <a:pt x="359120" y="9663"/>
                  </a:lnTo>
                  <a:lnTo>
                    <a:pt x="312690" y="21360"/>
                  </a:lnTo>
                  <a:lnTo>
                    <a:pt x="268372" y="37293"/>
                  </a:lnTo>
                  <a:lnTo>
                    <a:pt x="226443" y="57206"/>
                  </a:lnTo>
                  <a:lnTo>
                    <a:pt x="187184" y="80845"/>
                  </a:lnTo>
                  <a:lnTo>
                    <a:pt x="150874" y="107953"/>
                  </a:lnTo>
                  <a:lnTo>
                    <a:pt x="117791" y="138277"/>
                  </a:lnTo>
                  <a:lnTo>
                    <a:pt x="88213" y="171559"/>
                  </a:lnTo>
                  <a:lnTo>
                    <a:pt x="62421" y="207546"/>
                  </a:lnTo>
                  <a:lnTo>
                    <a:pt x="40693" y="245981"/>
                  </a:lnTo>
                  <a:lnTo>
                    <a:pt x="23308" y="286609"/>
                  </a:lnTo>
                  <a:lnTo>
                    <a:pt x="10545" y="329175"/>
                  </a:lnTo>
                  <a:lnTo>
                    <a:pt x="2682" y="373424"/>
                  </a:lnTo>
                  <a:lnTo>
                    <a:pt x="0" y="419100"/>
                  </a:lnTo>
                  <a:lnTo>
                    <a:pt x="2682" y="464775"/>
                  </a:lnTo>
                  <a:lnTo>
                    <a:pt x="10545" y="509024"/>
                  </a:lnTo>
                  <a:lnTo>
                    <a:pt x="23308" y="551590"/>
                  </a:lnTo>
                  <a:lnTo>
                    <a:pt x="40693" y="592218"/>
                  </a:lnTo>
                  <a:lnTo>
                    <a:pt x="62421" y="630653"/>
                  </a:lnTo>
                  <a:lnTo>
                    <a:pt x="88213" y="666640"/>
                  </a:lnTo>
                  <a:lnTo>
                    <a:pt x="117791" y="699922"/>
                  </a:lnTo>
                  <a:lnTo>
                    <a:pt x="150874" y="730246"/>
                  </a:lnTo>
                  <a:lnTo>
                    <a:pt x="187184" y="757354"/>
                  </a:lnTo>
                  <a:lnTo>
                    <a:pt x="226443" y="780993"/>
                  </a:lnTo>
                  <a:lnTo>
                    <a:pt x="268372" y="800906"/>
                  </a:lnTo>
                  <a:lnTo>
                    <a:pt x="312690" y="816839"/>
                  </a:lnTo>
                  <a:lnTo>
                    <a:pt x="359120" y="828536"/>
                  </a:lnTo>
                  <a:lnTo>
                    <a:pt x="407383" y="835741"/>
                  </a:lnTo>
                  <a:lnTo>
                    <a:pt x="457200" y="838200"/>
                  </a:lnTo>
                  <a:lnTo>
                    <a:pt x="507011" y="835741"/>
                  </a:lnTo>
                  <a:lnTo>
                    <a:pt x="555271" y="828536"/>
                  </a:lnTo>
                  <a:lnTo>
                    <a:pt x="601699" y="816839"/>
                  </a:lnTo>
                  <a:lnTo>
                    <a:pt x="646017" y="800906"/>
                  </a:lnTo>
                  <a:lnTo>
                    <a:pt x="687944" y="780993"/>
                  </a:lnTo>
                  <a:lnTo>
                    <a:pt x="727204" y="757354"/>
                  </a:lnTo>
                  <a:lnTo>
                    <a:pt x="763515" y="730246"/>
                  </a:lnTo>
                  <a:lnTo>
                    <a:pt x="796599" y="699922"/>
                  </a:lnTo>
                  <a:lnTo>
                    <a:pt x="826178" y="666640"/>
                  </a:lnTo>
                  <a:lnTo>
                    <a:pt x="851972" y="630653"/>
                  </a:lnTo>
                  <a:lnTo>
                    <a:pt x="873702" y="592218"/>
                  </a:lnTo>
                  <a:lnTo>
                    <a:pt x="891088" y="551590"/>
                  </a:lnTo>
                  <a:lnTo>
                    <a:pt x="903853" y="509024"/>
                  </a:lnTo>
                  <a:lnTo>
                    <a:pt x="911716" y="464775"/>
                  </a:lnTo>
                  <a:lnTo>
                    <a:pt x="914400" y="419100"/>
                  </a:lnTo>
                  <a:lnTo>
                    <a:pt x="911716" y="373424"/>
                  </a:lnTo>
                  <a:lnTo>
                    <a:pt x="903853" y="329175"/>
                  </a:lnTo>
                  <a:lnTo>
                    <a:pt x="891088" y="286609"/>
                  </a:lnTo>
                  <a:lnTo>
                    <a:pt x="873702" y="245981"/>
                  </a:lnTo>
                  <a:lnTo>
                    <a:pt x="851972" y="207546"/>
                  </a:lnTo>
                  <a:lnTo>
                    <a:pt x="826178" y="171559"/>
                  </a:lnTo>
                  <a:lnTo>
                    <a:pt x="796599" y="138277"/>
                  </a:lnTo>
                  <a:lnTo>
                    <a:pt x="763515" y="107953"/>
                  </a:lnTo>
                  <a:lnTo>
                    <a:pt x="727204" y="80845"/>
                  </a:lnTo>
                  <a:lnTo>
                    <a:pt x="687944" y="57206"/>
                  </a:lnTo>
                  <a:lnTo>
                    <a:pt x="646017" y="37293"/>
                  </a:lnTo>
                  <a:lnTo>
                    <a:pt x="601699" y="21360"/>
                  </a:lnTo>
                  <a:lnTo>
                    <a:pt x="555271" y="9663"/>
                  </a:lnTo>
                  <a:lnTo>
                    <a:pt x="507011" y="245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000" y="1981199"/>
              <a:ext cx="914400" cy="838200"/>
            </a:xfrm>
            <a:custGeom>
              <a:avLst/>
              <a:gdLst/>
              <a:ahLst/>
              <a:cxnLst/>
              <a:rect l="l" t="t" r="r" b="b"/>
              <a:pathLst>
                <a:path w="914400" h="838200">
                  <a:moveTo>
                    <a:pt x="0" y="419100"/>
                  </a:moveTo>
                  <a:lnTo>
                    <a:pt x="2682" y="373424"/>
                  </a:lnTo>
                  <a:lnTo>
                    <a:pt x="10545" y="329175"/>
                  </a:lnTo>
                  <a:lnTo>
                    <a:pt x="23308" y="286609"/>
                  </a:lnTo>
                  <a:lnTo>
                    <a:pt x="40693" y="245981"/>
                  </a:lnTo>
                  <a:lnTo>
                    <a:pt x="62421" y="207546"/>
                  </a:lnTo>
                  <a:lnTo>
                    <a:pt x="88213" y="171559"/>
                  </a:lnTo>
                  <a:lnTo>
                    <a:pt x="117791" y="138277"/>
                  </a:lnTo>
                  <a:lnTo>
                    <a:pt x="150874" y="107953"/>
                  </a:lnTo>
                  <a:lnTo>
                    <a:pt x="187184" y="80845"/>
                  </a:lnTo>
                  <a:lnTo>
                    <a:pt x="226443" y="57206"/>
                  </a:lnTo>
                  <a:lnTo>
                    <a:pt x="268372" y="37293"/>
                  </a:lnTo>
                  <a:lnTo>
                    <a:pt x="312690" y="21360"/>
                  </a:lnTo>
                  <a:lnTo>
                    <a:pt x="359120" y="9663"/>
                  </a:lnTo>
                  <a:lnTo>
                    <a:pt x="407383" y="2458"/>
                  </a:lnTo>
                  <a:lnTo>
                    <a:pt x="457200" y="0"/>
                  </a:lnTo>
                  <a:lnTo>
                    <a:pt x="507011" y="2458"/>
                  </a:lnTo>
                  <a:lnTo>
                    <a:pt x="555271" y="9663"/>
                  </a:lnTo>
                  <a:lnTo>
                    <a:pt x="601699" y="21360"/>
                  </a:lnTo>
                  <a:lnTo>
                    <a:pt x="646017" y="37293"/>
                  </a:lnTo>
                  <a:lnTo>
                    <a:pt x="687944" y="57206"/>
                  </a:lnTo>
                  <a:lnTo>
                    <a:pt x="727204" y="80845"/>
                  </a:lnTo>
                  <a:lnTo>
                    <a:pt x="763515" y="107953"/>
                  </a:lnTo>
                  <a:lnTo>
                    <a:pt x="796599" y="138277"/>
                  </a:lnTo>
                  <a:lnTo>
                    <a:pt x="826178" y="171559"/>
                  </a:lnTo>
                  <a:lnTo>
                    <a:pt x="851972" y="207546"/>
                  </a:lnTo>
                  <a:lnTo>
                    <a:pt x="873702" y="245981"/>
                  </a:lnTo>
                  <a:lnTo>
                    <a:pt x="891088" y="286609"/>
                  </a:lnTo>
                  <a:lnTo>
                    <a:pt x="903853" y="329175"/>
                  </a:lnTo>
                  <a:lnTo>
                    <a:pt x="911716" y="373424"/>
                  </a:lnTo>
                  <a:lnTo>
                    <a:pt x="914400" y="419100"/>
                  </a:lnTo>
                  <a:lnTo>
                    <a:pt x="911716" y="464775"/>
                  </a:lnTo>
                  <a:lnTo>
                    <a:pt x="903853" y="509024"/>
                  </a:lnTo>
                  <a:lnTo>
                    <a:pt x="891088" y="551590"/>
                  </a:lnTo>
                  <a:lnTo>
                    <a:pt x="873702" y="592218"/>
                  </a:lnTo>
                  <a:lnTo>
                    <a:pt x="851972" y="630653"/>
                  </a:lnTo>
                  <a:lnTo>
                    <a:pt x="826178" y="666640"/>
                  </a:lnTo>
                  <a:lnTo>
                    <a:pt x="796599" y="699922"/>
                  </a:lnTo>
                  <a:lnTo>
                    <a:pt x="763515" y="730246"/>
                  </a:lnTo>
                  <a:lnTo>
                    <a:pt x="727204" y="757354"/>
                  </a:lnTo>
                  <a:lnTo>
                    <a:pt x="687944" y="780993"/>
                  </a:lnTo>
                  <a:lnTo>
                    <a:pt x="646017" y="800906"/>
                  </a:lnTo>
                  <a:lnTo>
                    <a:pt x="601699" y="816839"/>
                  </a:lnTo>
                  <a:lnTo>
                    <a:pt x="555271" y="828536"/>
                  </a:lnTo>
                  <a:lnTo>
                    <a:pt x="507011" y="835741"/>
                  </a:lnTo>
                  <a:lnTo>
                    <a:pt x="457200" y="838200"/>
                  </a:lnTo>
                  <a:lnTo>
                    <a:pt x="407383" y="835741"/>
                  </a:lnTo>
                  <a:lnTo>
                    <a:pt x="359120" y="828536"/>
                  </a:lnTo>
                  <a:lnTo>
                    <a:pt x="312690" y="816839"/>
                  </a:lnTo>
                  <a:lnTo>
                    <a:pt x="268372" y="800906"/>
                  </a:lnTo>
                  <a:lnTo>
                    <a:pt x="226443" y="780993"/>
                  </a:lnTo>
                  <a:lnTo>
                    <a:pt x="187184" y="757354"/>
                  </a:lnTo>
                  <a:lnTo>
                    <a:pt x="150874" y="730246"/>
                  </a:lnTo>
                  <a:lnTo>
                    <a:pt x="117791" y="699922"/>
                  </a:lnTo>
                  <a:lnTo>
                    <a:pt x="88213" y="666640"/>
                  </a:lnTo>
                  <a:lnTo>
                    <a:pt x="62421" y="630653"/>
                  </a:lnTo>
                  <a:lnTo>
                    <a:pt x="40693" y="592218"/>
                  </a:lnTo>
                  <a:lnTo>
                    <a:pt x="23308" y="551590"/>
                  </a:lnTo>
                  <a:lnTo>
                    <a:pt x="10545" y="509024"/>
                  </a:lnTo>
                  <a:lnTo>
                    <a:pt x="2682" y="464775"/>
                  </a:lnTo>
                  <a:lnTo>
                    <a:pt x="0" y="4191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872032" y="1976432"/>
            <a:ext cx="3510279" cy="3510279"/>
            <a:chOff x="4872032" y="1976432"/>
            <a:chExt cx="3510279" cy="351027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4733" y="2165900"/>
              <a:ext cx="2607266" cy="33204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76800" y="1981199"/>
              <a:ext cx="914400" cy="838200"/>
            </a:xfrm>
            <a:custGeom>
              <a:avLst/>
              <a:gdLst/>
              <a:ahLst/>
              <a:cxnLst/>
              <a:rect l="l" t="t" r="r" b="b"/>
              <a:pathLst>
                <a:path w="914400" h="838200">
                  <a:moveTo>
                    <a:pt x="457200" y="0"/>
                  </a:moveTo>
                  <a:lnTo>
                    <a:pt x="407388" y="2458"/>
                  </a:lnTo>
                  <a:lnTo>
                    <a:pt x="359128" y="9663"/>
                  </a:lnTo>
                  <a:lnTo>
                    <a:pt x="312700" y="21360"/>
                  </a:lnTo>
                  <a:lnTo>
                    <a:pt x="268382" y="37293"/>
                  </a:lnTo>
                  <a:lnTo>
                    <a:pt x="226455" y="57206"/>
                  </a:lnTo>
                  <a:lnTo>
                    <a:pt x="187195" y="80845"/>
                  </a:lnTo>
                  <a:lnTo>
                    <a:pt x="150884" y="107953"/>
                  </a:lnTo>
                  <a:lnTo>
                    <a:pt x="117800" y="138277"/>
                  </a:lnTo>
                  <a:lnTo>
                    <a:pt x="88221" y="171559"/>
                  </a:lnTo>
                  <a:lnTo>
                    <a:pt x="62427" y="207546"/>
                  </a:lnTo>
                  <a:lnTo>
                    <a:pt x="40697" y="245981"/>
                  </a:lnTo>
                  <a:lnTo>
                    <a:pt x="23311" y="286609"/>
                  </a:lnTo>
                  <a:lnTo>
                    <a:pt x="10546" y="329175"/>
                  </a:lnTo>
                  <a:lnTo>
                    <a:pt x="2683" y="373424"/>
                  </a:lnTo>
                  <a:lnTo>
                    <a:pt x="0" y="419100"/>
                  </a:lnTo>
                  <a:lnTo>
                    <a:pt x="2683" y="464775"/>
                  </a:lnTo>
                  <a:lnTo>
                    <a:pt x="10546" y="509024"/>
                  </a:lnTo>
                  <a:lnTo>
                    <a:pt x="23311" y="551590"/>
                  </a:lnTo>
                  <a:lnTo>
                    <a:pt x="40697" y="592218"/>
                  </a:lnTo>
                  <a:lnTo>
                    <a:pt x="62427" y="630653"/>
                  </a:lnTo>
                  <a:lnTo>
                    <a:pt x="88221" y="666640"/>
                  </a:lnTo>
                  <a:lnTo>
                    <a:pt x="117800" y="699922"/>
                  </a:lnTo>
                  <a:lnTo>
                    <a:pt x="150884" y="730246"/>
                  </a:lnTo>
                  <a:lnTo>
                    <a:pt x="187195" y="757354"/>
                  </a:lnTo>
                  <a:lnTo>
                    <a:pt x="226455" y="780993"/>
                  </a:lnTo>
                  <a:lnTo>
                    <a:pt x="268382" y="800906"/>
                  </a:lnTo>
                  <a:lnTo>
                    <a:pt x="312700" y="816839"/>
                  </a:lnTo>
                  <a:lnTo>
                    <a:pt x="359128" y="828536"/>
                  </a:lnTo>
                  <a:lnTo>
                    <a:pt x="407388" y="835741"/>
                  </a:lnTo>
                  <a:lnTo>
                    <a:pt x="457200" y="838200"/>
                  </a:lnTo>
                  <a:lnTo>
                    <a:pt x="507011" y="835741"/>
                  </a:lnTo>
                  <a:lnTo>
                    <a:pt x="555271" y="828536"/>
                  </a:lnTo>
                  <a:lnTo>
                    <a:pt x="601699" y="816839"/>
                  </a:lnTo>
                  <a:lnTo>
                    <a:pt x="646017" y="800906"/>
                  </a:lnTo>
                  <a:lnTo>
                    <a:pt x="687944" y="780993"/>
                  </a:lnTo>
                  <a:lnTo>
                    <a:pt x="727204" y="757354"/>
                  </a:lnTo>
                  <a:lnTo>
                    <a:pt x="763515" y="730246"/>
                  </a:lnTo>
                  <a:lnTo>
                    <a:pt x="796599" y="699922"/>
                  </a:lnTo>
                  <a:lnTo>
                    <a:pt x="826178" y="666640"/>
                  </a:lnTo>
                  <a:lnTo>
                    <a:pt x="851972" y="630653"/>
                  </a:lnTo>
                  <a:lnTo>
                    <a:pt x="873702" y="592218"/>
                  </a:lnTo>
                  <a:lnTo>
                    <a:pt x="891088" y="551590"/>
                  </a:lnTo>
                  <a:lnTo>
                    <a:pt x="903853" y="509024"/>
                  </a:lnTo>
                  <a:lnTo>
                    <a:pt x="911716" y="464775"/>
                  </a:lnTo>
                  <a:lnTo>
                    <a:pt x="914400" y="419100"/>
                  </a:lnTo>
                  <a:lnTo>
                    <a:pt x="911716" y="373424"/>
                  </a:lnTo>
                  <a:lnTo>
                    <a:pt x="903853" y="329175"/>
                  </a:lnTo>
                  <a:lnTo>
                    <a:pt x="891088" y="286609"/>
                  </a:lnTo>
                  <a:lnTo>
                    <a:pt x="873702" y="245981"/>
                  </a:lnTo>
                  <a:lnTo>
                    <a:pt x="851972" y="207546"/>
                  </a:lnTo>
                  <a:lnTo>
                    <a:pt x="826178" y="171559"/>
                  </a:lnTo>
                  <a:lnTo>
                    <a:pt x="796599" y="138277"/>
                  </a:lnTo>
                  <a:lnTo>
                    <a:pt x="763515" y="107953"/>
                  </a:lnTo>
                  <a:lnTo>
                    <a:pt x="727204" y="80845"/>
                  </a:lnTo>
                  <a:lnTo>
                    <a:pt x="687944" y="57206"/>
                  </a:lnTo>
                  <a:lnTo>
                    <a:pt x="646017" y="37293"/>
                  </a:lnTo>
                  <a:lnTo>
                    <a:pt x="601699" y="21360"/>
                  </a:lnTo>
                  <a:lnTo>
                    <a:pt x="555271" y="9663"/>
                  </a:lnTo>
                  <a:lnTo>
                    <a:pt x="507011" y="245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6800" y="1981199"/>
              <a:ext cx="914400" cy="838200"/>
            </a:xfrm>
            <a:custGeom>
              <a:avLst/>
              <a:gdLst/>
              <a:ahLst/>
              <a:cxnLst/>
              <a:rect l="l" t="t" r="r" b="b"/>
              <a:pathLst>
                <a:path w="914400" h="838200">
                  <a:moveTo>
                    <a:pt x="0" y="419100"/>
                  </a:moveTo>
                  <a:lnTo>
                    <a:pt x="2683" y="373424"/>
                  </a:lnTo>
                  <a:lnTo>
                    <a:pt x="10546" y="329175"/>
                  </a:lnTo>
                  <a:lnTo>
                    <a:pt x="23311" y="286609"/>
                  </a:lnTo>
                  <a:lnTo>
                    <a:pt x="40697" y="245981"/>
                  </a:lnTo>
                  <a:lnTo>
                    <a:pt x="62427" y="207546"/>
                  </a:lnTo>
                  <a:lnTo>
                    <a:pt x="88221" y="171559"/>
                  </a:lnTo>
                  <a:lnTo>
                    <a:pt x="117800" y="138277"/>
                  </a:lnTo>
                  <a:lnTo>
                    <a:pt x="150884" y="107953"/>
                  </a:lnTo>
                  <a:lnTo>
                    <a:pt x="187195" y="80845"/>
                  </a:lnTo>
                  <a:lnTo>
                    <a:pt x="226455" y="57206"/>
                  </a:lnTo>
                  <a:lnTo>
                    <a:pt x="268382" y="37293"/>
                  </a:lnTo>
                  <a:lnTo>
                    <a:pt x="312700" y="21360"/>
                  </a:lnTo>
                  <a:lnTo>
                    <a:pt x="359128" y="9663"/>
                  </a:lnTo>
                  <a:lnTo>
                    <a:pt x="407388" y="2458"/>
                  </a:lnTo>
                  <a:lnTo>
                    <a:pt x="457200" y="0"/>
                  </a:lnTo>
                  <a:lnTo>
                    <a:pt x="507011" y="2458"/>
                  </a:lnTo>
                  <a:lnTo>
                    <a:pt x="555271" y="9663"/>
                  </a:lnTo>
                  <a:lnTo>
                    <a:pt x="601699" y="21360"/>
                  </a:lnTo>
                  <a:lnTo>
                    <a:pt x="646017" y="37293"/>
                  </a:lnTo>
                  <a:lnTo>
                    <a:pt x="687944" y="57206"/>
                  </a:lnTo>
                  <a:lnTo>
                    <a:pt x="727204" y="80845"/>
                  </a:lnTo>
                  <a:lnTo>
                    <a:pt x="763515" y="107953"/>
                  </a:lnTo>
                  <a:lnTo>
                    <a:pt x="796599" y="138277"/>
                  </a:lnTo>
                  <a:lnTo>
                    <a:pt x="826178" y="171559"/>
                  </a:lnTo>
                  <a:lnTo>
                    <a:pt x="851972" y="207546"/>
                  </a:lnTo>
                  <a:lnTo>
                    <a:pt x="873702" y="245981"/>
                  </a:lnTo>
                  <a:lnTo>
                    <a:pt x="891088" y="286609"/>
                  </a:lnTo>
                  <a:lnTo>
                    <a:pt x="903853" y="329175"/>
                  </a:lnTo>
                  <a:lnTo>
                    <a:pt x="911716" y="373424"/>
                  </a:lnTo>
                  <a:lnTo>
                    <a:pt x="914400" y="419100"/>
                  </a:lnTo>
                  <a:lnTo>
                    <a:pt x="911716" y="464775"/>
                  </a:lnTo>
                  <a:lnTo>
                    <a:pt x="903853" y="509024"/>
                  </a:lnTo>
                  <a:lnTo>
                    <a:pt x="891088" y="551590"/>
                  </a:lnTo>
                  <a:lnTo>
                    <a:pt x="873702" y="592218"/>
                  </a:lnTo>
                  <a:lnTo>
                    <a:pt x="851972" y="630653"/>
                  </a:lnTo>
                  <a:lnTo>
                    <a:pt x="826178" y="666640"/>
                  </a:lnTo>
                  <a:lnTo>
                    <a:pt x="796599" y="699922"/>
                  </a:lnTo>
                  <a:lnTo>
                    <a:pt x="763515" y="730246"/>
                  </a:lnTo>
                  <a:lnTo>
                    <a:pt x="727204" y="757354"/>
                  </a:lnTo>
                  <a:lnTo>
                    <a:pt x="687944" y="780993"/>
                  </a:lnTo>
                  <a:lnTo>
                    <a:pt x="646017" y="800906"/>
                  </a:lnTo>
                  <a:lnTo>
                    <a:pt x="601699" y="816839"/>
                  </a:lnTo>
                  <a:lnTo>
                    <a:pt x="555271" y="828536"/>
                  </a:lnTo>
                  <a:lnTo>
                    <a:pt x="507011" y="835741"/>
                  </a:lnTo>
                  <a:lnTo>
                    <a:pt x="457200" y="838200"/>
                  </a:lnTo>
                  <a:lnTo>
                    <a:pt x="407388" y="835741"/>
                  </a:lnTo>
                  <a:lnTo>
                    <a:pt x="359128" y="828536"/>
                  </a:lnTo>
                  <a:lnTo>
                    <a:pt x="312700" y="816839"/>
                  </a:lnTo>
                  <a:lnTo>
                    <a:pt x="268382" y="800906"/>
                  </a:lnTo>
                  <a:lnTo>
                    <a:pt x="226455" y="780993"/>
                  </a:lnTo>
                  <a:lnTo>
                    <a:pt x="187195" y="757354"/>
                  </a:lnTo>
                  <a:lnTo>
                    <a:pt x="150884" y="730246"/>
                  </a:lnTo>
                  <a:lnTo>
                    <a:pt x="117800" y="699922"/>
                  </a:lnTo>
                  <a:lnTo>
                    <a:pt x="88221" y="666640"/>
                  </a:lnTo>
                  <a:lnTo>
                    <a:pt x="62427" y="630653"/>
                  </a:lnTo>
                  <a:lnTo>
                    <a:pt x="40697" y="592218"/>
                  </a:lnTo>
                  <a:lnTo>
                    <a:pt x="23311" y="551590"/>
                  </a:lnTo>
                  <a:lnTo>
                    <a:pt x="10546" y="509024"/>
                  </a:lnTo>
                  <a:lnTo>
                    <a:pt x="2683" y="464775"/>
                  </a:lnTo>
                  <a:lnTo>
                    <a:pt x="0" y="4191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99819" y="2137155"/>
            <a:ext cx="249554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15" dirty="0">
                <a:latin typeface="Tahoma"/>
                <a:cs typeface="Tahoma"/>
              </a:rPr>
              <a:t>1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122</a:t>
            </a:fld>
            <a:endParaRPr spc="15" dirty="0"/>
          </a:p>
        </p:txBody>
      </p:sp>
      <p:sp>
        <p:nvSpPr>
          <p:cNvPr id="12" name="object 12"/>
          <p:cNvSpPr txBox="1"/>
          <p:nvPr/>
        </p:nvSpPr>
        <p:spPr>
          <a:xfrm>
            <a:off x="5218684" y="2137155"/>
            <a:ext cx="249554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15" dirty="0">
                <a:latin typeface="Tahoma"/>
                <a:cs typeface="Tahoma"/>
              </a:rPr>
              <a:t>2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838200"/>
            <a:ext cx="8226425" cy="2743200"/>
            <a:chOff x="228600" y="838200"/>
            <a:chExt cx="8226425" cy="274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1400175"/>
              <a:ext cx="8226425" cy="31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838200"/>
              <a:ext cx="26987" cy="2743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8975" y="624586"/>
            <a:ext cx="487616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Cài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đặt card</a:t>
            </a:r>
            <a:r>
              <a:rPr sz="4400" b="1" spc="-34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10" dirty="0">
                <a:solidFill>
                  <a:srgbClr val="3333CC"/>
                </a:solidFill>
                <a:latin typeface="Arial"/>
                <a:cs typeface="Arial"/>
              </a:rPr>
              <a:t>mạng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0200" y="2133600"/>
            <a:ext cx="2965450" cy="350520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985832" y="1747832"/>
            <a:ext cx="3459479" cy="4246880"/>
            <a:chOff x="985832" y="1747832"/>
            <a:chExt cx="3459479" cy="424688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400" y="2514599"/>
              <a:ext cx="3149600" cy="347992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90600" y="1752599"/>
              <a:ext cx="914400" cy="838200"/>
            </a:xfrm>
            <a:custGeom>
              <a:avLst/>
              <a:gdLst/>
              <a:ahLst/>
              <a:cxnLst/>
              <a:rect l="l" t="t" r="r" b="b"/>
              <a:pathLst>
                <a:path w="914400" h="838200">
                  <a:moveTo>
                    <a:pt x="457200" y="0"/>
                  </a:moveTo>
                  <a:lnTo>
                    <a:pt x="407383" y="2458"/>
                  </a:lnTo>
                  <a:lnTo>
                    <a:pt x="359120" y="9663"/>
                  </a:lnTo>
                  <a:lnTo>
                    <a:pt x="312690" y="21360"/>
                  </a:lnTo>
                  <a:lnTo>
                    <a:pt x="268372" y="37293"/>
                  </a:lnTo>
                  <a:lnTo>
                    <a:pt x="226443" y="57206"/>
                  </a:lnTo>
                  <a:lnTo>
                    <a:pt x="187184" y="80845"/>
                  </a:lnTo>
                  <a:lnTo>
                    <a:pt x="150874" y="107953"/>
                  </a:lnTo>
                  <a:lnTo>
                    <a:pt x="117791" y="138277"/>
                  </a:lnTo>
                  <a:lnTo>
                    <a:pt x="88213" y="171559"/>
                  </a:lnTo>
                  <a:lnTo>
                    <a:pt x="62421" y="207546"/>
                  </a:lnTo>
                  <a:lnTo>
                    <a:pt x="40693" y="245981"/>
                  </a:lnTo>
                  <a:lnTo>
                    <a:pt x="23308" y="286609"/>
                  </a:lnTo>
                  <a:lnTo>
                    <a:pt x="10545" y="329175"/>
                  </a:lnTo>
                  <a:lnTo>
                    <a:pt x="2682" y="373424"/>
                  </a:lnTo>
                  <a:lnTo>
                    <a:pt x="0" y="419100"/>
                  </a:lnTo>
                  <a:lnTo>
                    <a:pt x="2682" y="464775"/>
                  </a:lnTo>
                  <a:lnTo>
                    <a:pt x="10545" y="509024"/>
                  </a:lnTo>
                  <a:lnTo>
                    <a:pt x="23308" y="551590"/>
                  </a:lnTo>
                  <a:lnTo>
                    <a:pt x="40693" y="592218"/>
                  </a:lnTo>
                  <a:lnTo>
                    <a:pt x="62421" y="630653"/>
                  </a:lnTo>
                  <a:lnTo>
                    <a:pt x="88213" y="666640"/>
                  </a:lnTo>
                  <a:lnTo>
                    <a:pt x="117791" y="699922"/>
                  </a:lnTo>
                  <a:lnTo>
                    <a:pt x="150874" y="730246"/>
                  </a:lnTo>
                  <a:lnTo>
                    <a:pt x="187184" y="757354"/>
                  </a:lnTo>
                  <a:lnTo>
                    <a:pt x="226443" y="780993"/>
                  </a:lnTo>
                  <a:lnTo>
                    <a:pt x="268372" y="800906"/>
                  </a:lnTo>
                  <a:lnTo>
                    <a:pt x="312690" y="816839"/>
                  </a:lnTo>
                  <a:lnTo>
                    <a:pt x="359120" y="828536"/>
                  </a:lnTo>
                  <a:lnTo>
                    <a:pt x="407383" y="835741"/>
                  </a:lnTo>
                  <a:lnTo>
                    <a:pt x="457200" y="838200"/>
                  </a:lnTo>
                  <a:lnTo>
                    <a:pt x="507011" y="835741"/>
                  </a:lnTo>
                  <a:lnTo>
                    <a:pt x="555271" y="828536"/>
                  </a:lnTo>
                  <a:lnTo>
                    <a:pt x="601699" y="816839"/>
                  </a:lnTo>
                  <a:lnTo>
                    <a:pt x="646017" y="800906"/>
                  </a:lnTo>
                  <a:lnTo>
                    <a:pt x="687944" y="780993"/>
                  </a:lnTo>
                  <a:lnTo>
                    <a:pt x="727204" y="757354"/>
                  </a:lnTo>
                  <a:lnTo>
                    <a:pt x="763515" y="730246"/>
                  </a:lnTo>
                  <a:lnTo>
                    <a:pt x="796599" y="699922"/>
                  </a:lnTo>
                  <a:lnTo>
                    <a:pt x="826178" y="666640"/>
                  </a:lnTo>
                  <a:lnTo>
                    <a:pt x="851972" y="630653"/>
                  </a:lnTo>
                  <a:lnTo>
                    <a:pt x="873702" y="592218"/>
                  </a:lnTo>
                  <a:lnTo>
                    <a:pt x="891088" y="551590"/>
                  </a:lnTo>
                  <a:lnTo>
                    <a:pt x="903853" y="509024"/>
                  </a:lnTo>
                  <a:lnTo>
                    <a:pt x="911716" y="464775"/>
                  </a:lnTo>
                  <a:lnTo>
                    <a:pt x="914400" y="419100"/>
                  </a:lnTo>
                  <a:lnTo>
                    <a:pt x="911716" y="373424"/>
                  </a:lnTo>
                  <a:lnTo>
                    <a:pt x="903853" y="329175"/>
                  </a:lnTo>
                  <a:lnTo>
                    <a:pt x="891088" y="286609"/>
                  </a:lnTo>
                  <a:lnTo>
                    <a:pt x="873702" y="245981"/>
                  </a:lnTo>
                  <a:lnTo>
                    <a:pt x="851972" y="207546"/>
                  </a:lnTo>
                  <a:lnTo>
                    <a:pt x="826178" y="171559"/>
                  </a:lnTo>
                  <a:lnTo>
                    <a:pt x="796599" y="138277"/>
                  </a:lnTo>
                  <a:lnTo>
                    <a:pt x="763515" y="107953"/>
                  </a:lnTo>
                  <a:lnTo>
                    <a:pt x="727204" y="80845"/>
                  </a:lnTo>
                  <a:lnTo>
                    <a:pt x="687944" y="57206"/>
                  </a:lnTo>
                  <a:lnTo>
                    <a:pt x="646017" y="37293"/>
                  </a:lnTo>
                  <a:lnTo>
                    <a:pt x="601699" y="21360"/>
                  </a:lnTo>
                  <a:lnTo>
                    <a:pt x="555271" y="9663"/>
                  </a:lnTo>
                  <a:lnTo>
                    <a:pt x="507011" y="245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0600" y="1752599"/>
              <a:ext cx="914400" cy="838200"/>
            </a:xfrm>
            <a:custGeom>
              <a:avLst/>
              <a:gdLst/>
              <a:ahLst/>
              <a:cxnLst/>
              <a:rect l="l" t="t" r="r" b="b"/>
              <a:pathLst>
                <a:path w="914400" h="838200">
                  <a:moveTo>
                    <a:pt x="0" y="419100"/>
                  </a:moveTo>
                  <a:lnTo>
                    <a:pt x="2682" y="373424"/>
                  </a:lnTo>
                  <a:lnTo>
                    <a:pt x="10545" y="329175"/>
                  </a:lnTo>
                  <a:lnTo>
                    <a:pt x="23308" y="286609"/>
                  </a:lnTo>
                  <a:lnTo>
                    <a:pt x="40693" y="245981"/>
                  </a:lnTo>
                  <a:lnTo>
                    <a:pt x="62421" y="207546"/>
                  </a:lnTo>
                  <a:lnTo>
                    <a:pt x="88213" y="171559"/>
                  </a:lnTo>
                  <a:lnTo>
                    <a:pt x="117791" y="138277"/>
                  </a:lnTo>
                  <a:lnTo>
                    <a:pt x="150874" y="107953"/>
                  </a:lnTo>
                  <a:lnTo>
                    <a:pt x="187184" y="80845"/>
                  </a:lnTo>
                  <a:lnTo>
                    <a:pt x="226443" y="57206"/>
                  </a:lnTo>
                  <a:lnTo>
                    <a:pt x="268372" y="37293"/>
                  </a:lnTo>
                  <a:lnTo>
                    <a:pt x="312690" y="21360"/>
                  </a:lnTo>
                  <a:lnTo>
                    <a:pt x="359120" y="9663"/>
                  </a:lnTo>
                  <a:lnTo>
                    <a:pt x="407383" y="2458"/>
                  </a:lnTo>
                  <a:lnTo>
                    <a:pt x="457200" y="0"/>
                  </a:lnTo>
                  <a:lnTo>
                    <a:pt x="507011" y="2458"/>
                  </a:lnTo>
                  <a:lnTo>
                    <a:pt x="555271" y="9663"/>
                  </a:lnTo>
                  <a:lnTo>
                    <a:pt x="601699" y="21360"/>
                  </a:lnTo>
                  <a:lnTo>
                    <a:pt x="646017" y="37293"/>
                  </a:lnTo>
                  <a:lnTo>
                    <a:pt x="687944" y="57206"/>
                  </a:lnTo>
                  <a:lnTo>
                    <a:pt x="727204" y="80845"/>
                  </a:lnTo>
                  <a:lnTo>
                    <a:pt x="763515" y="107953"/>
                  </a:lnTo>
                  <a:lnTo>
                    <a:pt x="796599" y="138277"/>
                  </a:lnTo>
                  <a:lnTo>
                    <a:pt x="826178" y="171559"/>
                  </a:lnTo>
                  <a:lnTo>
                    <a:pt x="851972" y="207546"/>
                  </a:lnTo>
                  <a:lnTo>
                    <a:pt x="873702" y="245981"/>
                  </a:lnTo>
                  <a:lnTo>
                    <a:pt x="891088" y="286609"/>
                  </a:lnTo>
                  <a:lnTo>
                    <a:pt x="903853" y="329175"/>
                  </a:lnTo>
                  <a:lnTo>
                    <a:pt x="911716" y="373424"/>
                  </a:lnTo>
                  <a:lnTo>
                    <a:pt x="914400" y="419100"/>
                  </a:lnTo>
                  <a:lnTo>
                    <a:pt x="911716" y="464775"/>
                  </a:lnTo>
                  <a:lnTo>
                    <a:pt x="903853" y="509024"/>
                  </a:lnTo>
                  <a:lnTo>
                    <a:pt x="891088" y="551590"/>
                  </a:lnTo>
                  <a:lnTo>
                    <a:pt x="873702" y="592218"/>
                  </a:lnTo>
                  <a:lnTo>
                    <a:pt x="851972" y="630653"/>
                  </a:lnTo>
                  <a:lnTo>
                    <a:pt x="826178" y="666640"/>
                  </a:lnTo>
                  <a:lnTo>
                    <a:pt x="796599" y="699922"/>
                  </a:lnTo>
                  <a:lnTo>
                    <a:pt x="763515" y="730246"/>
                  </a:lnTo>
                  <a:lnTo>
                    <a:pt x="727204" y="757354"/>
                  </a:lnTo>
                  <a:lnTo>
                    <a:pt x="687944" y="780993"/>
                  </a:lnTo>
                  <a:lnTo>
                    <a:pt x="646017" y="800906"/>
                  </a:lnTo>
                  <a:lnTo>
                    <a:pt x="601699" y="816839"/>
                  </a:lnTo>
                  <a:lnTo>
                    <a:pt x="555271" y="828536"/>
                  </a:lnTo>
                  <a:lnTo>
                    <a:pt x="507011" y="835741"/>
                  </a:lnTo>
                  <a:lnTo>
                    <a:pt x="457200" y="838200"/>
                  </a:lnTo>
                  <a:lnTo>
                    <a:pt x="407383" y="835741"/>
                  </a:lnTo>
                  <a:lnTo>
                    <a:pt x="359120" y="828536"/>
                  </a:lnTo>
                  <a:lnTo>
                    <a:pt x="312690" y="816839"/>
                  </a:lnTo>
                  <a:lnTo>
                    <a:pt x="268372" y="800906"/>
                  </a:lnTo>
                  <a:lnTo>
                    <a:pt x="226443" y="780993"/>
                  </a:lnTo>
                  <a:lnTo>
                    <a:pt x="187184" y="757354"/>
                  </a:lnTo>
                  <a:lnTo>
                    <a:pt x="150874" y="730246"/>
                  </a:lnTo>
                  <a:lnTo>
                    <a:pt x="117791" y="699922"/>
                  </a:lnTo>
                  <a:lnTo>
                    <a:pt x="88213" y="666640"/>
                  </a:lnTo>
                  <a:lnTo>
                    <a:pt x="62421" y="630653"/>
                  </a:lnTo>
                  <a:lnTo>
                    <a:pt x="40693" y="592218"/>
                  </a:lnTo>
                  <a:lnTo>
                    <a:pt x="23308" y="551590"/>
                  </a:lnTo>
                  <a:lnTo>
                    <a:pt x="10545" y="509024"/>
                  </a:lnTo>
                  <a:lnTo>
                    <a:pt x="2682" y="464775"/>
                  </a:lnTo>
                  <a:lnTo>
                    <a:pt x="0" y="4191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28419" y="1908174"/>
            <a:ext cx="249554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15" dirty="0">
                <a:latin typeface="Tahoma"/>
                <a:cs typeface="Tahoma"/>
              </a:rPr>
              <a:t>3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123</a:t>
            </a:fld>
            <a:endParaRPr spc="15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87616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card</a:t>
            </a:r>
            <a:r>
              <a:rPr sz="4400" spc="-340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124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667002"/>
            <a:ext cx="7841615" cy="335407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Cài</a:t>
            </a:r>
            <a:r>
              <a:rPr sz="3200" b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driver</a:t>
            </a:r>
            <a:endParaRPr sz="3200">
              <a:latin typeface="Arial"/>
              <a:cs typeface="Arial"/>
            </a:endParaRPr>
          </a:p>
          <a:p>
            <a:pPr marL="355600" marR="27940" indent="-3435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Thông thường: Khởi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máy,</a:t>
            </a:r>
            <a:r>
              <a:rPr sz="3200" spc="-4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Windows 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sẽ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tự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cài</a:t>
            </a:r>
            <a:r>
              <a:rPr sz="3200" spc="-2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đặt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81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đi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kèm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(đĩa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kèm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r>
              <a:rPr sz="32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nếu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card</a:t>
            </a:r>
            <a:r>
              <a:rPr sz="3200" spc="-1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onboard)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Tìm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kiếm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driver</a:t>
            </a:r>
            <a:r>
              <a:rPr sz="3200" spc="-2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card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64293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10" dirty="0"/>
              <a:t>Thiết </a:t>
            </a:r>
            <a:r>
              <a:rPr sz="4400" dirty="0"/>
              <a:t>lập </a:t>
            </a:r>
            <a:r>
              <a:rPr sz="4400" spc="20" dirty="0"/>
              <a:t>cấu </a:t>
            </a:r>
            <a:r>
              <a:rPr sz="4400" spc="5" dirty="0"/>
              <a:t>hình</a:t>
            </a:r>
            <a:r>
              <a:rPr sz="4400" spc="-150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125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34794"/>
            <a:ext cx="7200900" cy="464185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750" u="heavy" spc="-68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50" b="1" u="heavy" spc="2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</a:rPr>
              <a:t>Nội</a:t>
            </a:r>
            <a:r>
              <a:rPr sz="2750" b="1" u="heavy" spc="-3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</a:rPr>
              <a:t> </a:t>
            </a:r>
            <a:r>
              <a:rPr sz="2750" b="1" u="heavy" spc="3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</a:rPr>
              <a:t>dụng</a:t>
            </a:r>
            <a:r>
              <a:rPr sz="2750" b="1" spc="35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Phân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bố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lớp</a:t>
            </a:r>
            <a:r>
              <a:rPr sz="2750" spc="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IP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Gateway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DNS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68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cấu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sz="2750" spc="-1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TCP/IP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Cài đặt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DHCP</a:t>
            </a:r>
            <a:r>
              <a:rPr sz="2750" spc="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Server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tra sự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kết</a:t>
            </a:r>
            <a:r>
              <a:rPr sz="2750" spc="43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nối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Cài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đặt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dịch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vụ và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giao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thức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bổ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sung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Khai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báo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tên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750" spc="4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workgroup/domain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6988809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20" dirty="0"/>
              <a:t>Thiết </a:t>
            </a:r>
            <a:r>
              <a:rPr sz="4800" spc="10" dirty="0"/>
              <a:t>lập </a:t>
            </a:r>
            <a:r>
              <a:rPr sz="4800" spc="25" dirty="0"/>
              <a:t>c</a:t>
            </a:r>
            <a:r>
              <a:rPr sz="4400" spc="25" dirty="0"/>
              <a:t>ấu </a:t>
            </a:r>
            <a:r>
              <a:rPr sz="4400" spc="5" dirty="0"/>
              <a:t>hình</a:t>
            </a:r>
            <a:r>
              <a:rPr sz="4400" spc="-315" dirty="0"/>
              <a:t> </a:t>
            </a:r>
            <a:r>
              <a:rPr sz="4400" spc="-10" dirty="0"/>
              <a:t>TCP/IP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47800"/>
            <a:ext cx="8458200" cy="4902200"/>
            <a:chOff x="457200" y="1447800"/>
            <a:chExt cx="8458200" cy="4902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1447800"/>
              <a:ext cx="3581400" cy="23067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1676400"/>
              <a:ext cx="4597400" cy="1981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75176" y="1482344"/>
              <a:ext cx="1606550" cy="805180"/>
            </a:xfrm>
            <a:custGeom>
              <a:avLst/>
              <a:gdLst/>
              <a:ahLst/>
              <a:cxnLst/>
              <a:rect l="l" t="t" r="r" b="b"/>
              <a:pathLst>
                <a:path w="1606550" h="805180">
                  <a:moveTo>
                    <a:pt x="1115568" y="20827"/>
                  </a:moveTo>
                  <a:lnTo>
                    <a:pt x="1068577" y="21462"/>
                  </a:lnTo>
                  <a:lnTo>
                    <a:pt x="1022223" y="22859"/>
                  </a:lnTo>
                  <a:lnTo>
                    <a:pt x="976502" y="24891"/>
                  </a:lnTo>
                  <a:lnTo>
                    <a:pt x="931418" y="27558"/>
                  </a:lnTo>
                  <a:lnTo>
                    <a:pt x="887095" y="30987"/>
                  </a:lnTo>
                  <a:lnTo>
                    <a:pt x="629158" y="56387"/>
                  </a:lnTo>
                  <a:lnTo>
                    <a:pt x="586994" y="61213"/>
                  </a:lnTo>
                  <a:lnTo>
                    <a:pt x="545592" y="66928"/>
                  </a:lnTo>
                  <a:lnTo>
                    <a:pt x="505078" y="73532"/>
                  </a:lnTo>
                  <a:lnTo>
                    <a:pt x="465455" y="81406"/>
                  </a:lnTo>
                  <a:lnTo>
                    <a:pt x="427100" y="90677"/>
                  </a:lnTo>
                  <a:lnTo>
                    <a:pt x="389889" y="101600"/>
                  </a:lnTo>
                  <a:lnTo>
                    <a:pt x="337185" y="121665"/>
                  </a:lnTo>
                  <a:lnTo>
                    <a:pt x="288417" y="146684"/>
                  </a:lnTo>
                  <a:lnTo>
                    <a:pt x="244094" y="177672"/>
                  </a:lnTo>
                  <a:lnTo>
                    <a:pt x="204977" y="215010"/>
                  </a:lnTo>
                  <a:lnTo>
                    <a:pt x="170687" y="258063"/>
                  </a:lnTo>
                  <a:lnTo>
                    <a:pt x="140843" y="306069"/>
                  </a:lnTo>
                  <a:lnTo>
                    <a:pt x="123062" y="340486"/>
                  </a:lnTo>
                  <a:lnTo>
                    <a:pt x="106934" y="376808"/>
                  </a:lnTo>
                  <a:lnTo>
                    <a:pt x="92201" y="414781"/>
                  </a:lnTo>
                  <a:lnTo>
                    <a:pt x="78739" y="454151"/>
                  </a:lnTo>
                  <a:lnTo>
                    <a:pt x="66421" y="494918"/>
                  </a:lnTo>
                  <a:lnTo>
                    <a:pt x="55118" y="536828"/>
                  </a:lnTo>
                  <a:lnTo>
                    <a:pt x="44576" y="579627"/>
                  </a:lnTo>
                  <a:lnTo>
                    <a:pt x="34925" y="623188"/>
                  </a:lnTo>
                  <a:lnTo>
                    <a:pt x="25653" y="667511"/>
                  </a:lnTo>
                  <a:lnTo>
                    <a:pt x="16890" y="712215"/>
                  </a:lnTo>
                  <a:lnTo>
                    <a:pt x="0" y="802513"/>
                  </a:lnTo>
                  <a:lnTo>
                    <a:pt x="12446" y="804798"/>
                  </a:lnTo>
                  <a:lnTo>
                    <a:pt x="29337" y="714501"/>
                  </a:lnTo>
                  <a:lnTo>
                    <a:pt x="38100" y="669925"/>
                  </a:lnTo>
                  <a:lnTo>
                    <a:pt x="47244" y="625728"/>
                  </a:lnTo>
                  <a:lnTo>
                    <a:pt x="57023" y="582294"/>
                  </a:lnTo>
                  <a:lnTo>
                    <a:pt x="67437" y="539750"/>
                  </a:lnTo>
                  <a:lnTo>
                    <a:pt x="78739" y="498220"/>
                  </a:lnTo>
                  <a:lnTo>
                    <a:pt x="90932" y="457834"/>
                  </a:lnTo>
                  <a:lnTo>
                    <a:pt x="104267" y="418845"/>
                  </a:lnTo>
                  <a:lnTo>
                    <a:pt x="118872" y="381380"/>
                  </a:lnTo>
                  <a:lnTo>
                    <a:pt x="134747" y="345693"/>
                  </a:lnTo>
                  <a:lnTo>
                    <a:pt x="171069" y="280034"/>
                  </a:lnTo>
                  <a:lnTo>
                    <a:pt x="202946" y="236727"/>
                  </a:lnTo>
                  <a:lnTo>
                    <a:pt x="239268" y="198627"/>
                  </a:lnTo>
                  <a:lnTo>
                    <a:pt x="280288" y="166750"/>
                  </a:lnTo>
                  <a:lnTo>
                    <a:pt x="326263" y="140588"/>
                  </a:lnTo>
                  <a:lnTo>
                    <a:pt x="394208" y="113537"/>
                  </a:lnTo>
                  <a:lnTo>
                    <a:pt x="468375" y="93725"/>
                  </a:lnTo>
                  <a:lnTo>
                    <a:pt x="507492" y="85978"/>
                  </a:lnTo>
                  <a:lnTo>
                    <a:pt x="547751" y="79501"/>
                  </a:lnTo>
                  <a:lnTo>
                    <a:pt x="588772" y="73913"/>
                  </a:lnTo>
                  <a:lnTo>
                    <a:pt x="630682" y="68960"/>
                  </a:lnTo>
                  <a:lnTo>
                    <a:pt x="888364" y="43687"/>
                  </a:lnTo>
                  <a:lnTo>
                    <a:pt x="932307" y="40131"/>
                  </a:lnTo>
                  <a:lnTo>
                    <a:pt x="977138" y="37464"/>
                  </a:lnTo>
                  <a:lnTo>
                    <a:pt x="1022731" y="35559"/>
                  </a:lnTo>
                  <a:lnTo>
                    <a:pt x="1068959" y="34162"/>
                  </a:lnTo>
                  <a:lnTo>
                    <a:pt x="1115822" y="33527"/>
                  </a:lnTo>
                  <a:lnTo>
                    <a:pt x="1530563" y="33527"/>
                  </a:lnTo>
                  <a:lnTo>
                    <a:pt x="1530645" y="31769"/>
                  </a:lnTo>
                  <a:lnTo>
                    <a:pt x="1308481" y="22986"/>
                  </a:lnTo>
                  <a:lnTo>
                    <a:pt x="1211199" y="20954"/>
                  </a:lnTo>
                  <a:lnTo>
                    <a:pt x="1115568" y="20827"/>
                  </a:lnTo>
                  <a:close/>
                </a:path>
                <a:path w="1606550" h="805180">
                  <a:moveTo>
                    <a:pt x="1532127" y="0"/>
                  </a:moveTo>
                  <a:lnTo>
                    <a:pt x="1530645" y="31769"/>
                  </a:lnTo>
                  <a:lnTo>
                    <a:pt x="1543303" y="32384"/>
                  </a:lnTo>
                  <a:lnTo>
                    <a:pt x="1542669" y="45084"/>
                  </a:lnTo>
                  <a:lnTo>
                    <a:pt x="1530024" y="45084"/>
                  </a:lnTo>
                  <a:lnTo>
                    <a:pt x="1528572" y="76200"/>
                  </a:lnTo>
                  <a:lnTo>
                    <a:pt x="1598695" y="45084"/>
                  </a:lnTo>
                  <a:lnTo>
                    <a:pt x="1542669" y="45084"/>
                  </a:lnTo>
                  <a:lnTo>
                    <a:pt x="1530052" y="44469"/>
                  </a:lnTo>
                  <a:lnTo>
                    <a:pt x="1600082" y="44469"/>
                  </a:lnTo>
                  <a:lnTo>
                    <a:pt x="1606423" y="41655"/>
                  </a:lnTo>
                  <a:lnTo>
                    <a:pt x="1532127" y="0"/>
                  </a:lnTo>
                  <a:close/>
                </a:path>
                <a:path w="1606550" h="805180">
                  <a:moveTo>
                    <a:pt x="1530645" y="31769"/>
                  </a:moveTo>
                  <a:lnTo>
                    <a:pt x="1530052" y="44469"/>
                  </a:lnTo>
                  <a:lnTo>
                    <a:pt x="1542669" y="45084"/>
                  </a:lnTo>
                  <a:lnTo>
                    <a:pt x="1543303" y="32384"/>
                  </a:lnTo>
                  <a:lnTo>
                    <a:pt x="1530645" y="31769"/>
                  </a:lnTo>
                  <a:close/>
                </a:path>
                <a:path w="1606550" h="805180">
                  <a:moveTo>
                    <a:pt x="1530563" y="33527"/>
                  </a:moveTo>
                  <a:lnTo>
                    <a:pt x="1115822" y="33527"/>
                  </a:lnTo>
                  <a:lnTo>
                    <a:pt x="1211072" y="33654"/>
                  </a:lnTo>
                  <a:lnTo>
                    <a:pt x="1308227" y="35686"/>
                  </a:lnTo>
                  <a:lnTo>
                    <a:pt x="1406778" y="38988"/>
                  </a:lnTo>
                  <a:lnTo>
                    <a:pt x="1530052" y="44469"/>
                  </a:lnTo>
                  <a:lnTo>
                    <a:pt x="1530563" y="3352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600" y="1473200"/>
              <a:ext cx="3978275" cy="4876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66000" y="3987800"/>
              <a:ext cx="1231900" cy="381000"/>
            </a:xfrm>
            <a:custGeom>
              <a:avLst/>
              <a:gdLst/>
              <a:ahLst/>
              <a:cxnLst/>
              <a:rect l="l" t="t" r="r" b="b"/>
              <a:pathLst>
                <a:path w="1231900" h="381000">
                  <a:moveTo>
                    <a:pt x="0" y="190500"/>
                  </a:moveTo>
                  <a:lnTo>
                    <a:pt x="16264" y="146837"/>
                  </a:lnTo>
                  <a:lnTo>
                    <a:pt x="62596" y="106746"/>
                  </a:lnTo>
                  <a:lnTo>
                    <a:pt x="135300" y="71374"/>
                  </a:lnTo>
                  <a:lnTo>
                    <a:pt x="180387" y="55816"/>
                  </a:lnTo>
                  <a:lnTo>
                    <a:pt x="230682" y="41867"/>
                  </a:lnTo>
                  <a:lnTo>
                    <a:pt x="285722" y="29671"/>
                  </a:lnTo>
                  <a:lnTo>
                    <a:pt x="345047" y="19372"/>
                  </a:lnTo>
                  <a:lnTo>
                    <a:pt x="408194" y="11111"/>
                  </a:lnTo>
                  <a:lnTo>
                    <a:pt x="474701" y="5034"/>
                  </a:lnTo>
                  <a:lnTo>
                    <a:pt x="544107" y="1282"/>
                  </a:lnTo>
                  <a:lnTo>
                    <a:pt x="615950" y="0"/>
                  </a:lnTo>
                  <a:lnTo>
                    <a:pt x="687792" y="1282"/>
                  </a:lnTo>
                  <a:lnTo>
                    <a:pt x="757198" y="5034"/>
                  </a:lnTo>
                  <a:lnTo>
                    <a:pt x="823705" y="11111"/>
                  </a:lnTo>
                  <a:lnTo>
                    <a:pt x="886852" y="19372"/>
                  </a:lnTo>
                  <a:lnTo>
                    <a:pt x="946177" y="29671"/>
                  </a:lnTo>
                  <a:lnTo>
                    <a:pt x="1001217" y="41867"/>
                  </a:lnTo>
                  <a:lnTo>
                    <a:pt x="1051512" y="55816"/>
                  </a:lnTo>
                  <a:lnTo>
                    <a:pt x="1096599" y="71374"/>
                  </a:lnTo>
                  <a:lnTo>
                    <a:pt x="1136017" y="88399"/>
                  </a:lnTo>
                  <a:lnTo>
                    <a:pt x="1195996" y="126273"/>
                  </a:lnTo>
                  <a:lnTo>
                    <a:pt x="1227756" y="168293"/>
                  </a:lnTo>
                  <a:lnTo>
                    <a:pt x="1231900" y="190500"/>
                  </a:lnTo>
                  <a:lnTo>
                    <a:pt x="1227756" y="212706"/>
                  </a:lnTo>
                  <a:lnTo>
                    <a:pt x="1195996" y="254726"/>
                  </a:lnTo>
                  <a:lnTo>
                    <a:pt x="1136017" y="292600"/>
                  </a:lnTo>
                  <a:lnTo>
                    <a:pt x="1096599" y="309625"/>
                  </a:lnTo>
                  <a:lnTo>
                    <a:pt x="1051512" y="325183"/>
                  </a:lnTo>
                  <a:lnTo>
                    <a:pt x="1001217" y="339132"/>
                  </a:lnTo>
                  <a:lnTo>
                    <a:pt x="946177" y="351328"/>
                  </a:lnTo>
                  <a:lnTo>
                    <a:pt x="886852" y="361627"/>
                  </a:lnTo>
                  <a:lnTo>
                    <a:pt x="823705" y="369888"/>
                  </a:lnTo>
                  <a:lnTo>
                    <a:pt x="757198" y="375965"/>
                  </a:lnTo>
                  <a:lnTo>
                    <a:pt x="687792" y="379717"/>
                  </a:lnTo>
                  <a:lnTo>
                    <a:pt x="615950" y="381000"/>
                  </a:lnTo>
                  <a:lnTo>
                    <a:pt x="544107" y="379717"/>
                  </a:lnTo>
                  <a:lnTo>
                    <a:pt x="474701" y="375965"/>
                  </a:lnTo>
                  <a:lnTo>
                    <a:pt x="408194" y="369888"/>
                  </a:lnTo>
                  <a:lnTo>
                    <a:pt x="345047" y="361627"/>
                  </a:lnTo>
                  <a:lnTo>
                    <a:pt x="285722" y="351328"/>
                  </a:lnTo>
                  <a:lnTo>
                    <a:pt x="230682" y="339132"/>
                  </a:lnTo>
                  <a:lnTo>
                    <a:pt x="180387" y="325183"/>
                  </a:lnTo>
                  <a:lnTo>
                    <a:pt x="135300" y="309625"/>
                  </a:lnTo>
                  <a:lnTo>
                    <a:pt x="95882" y="292600"/>
                  </a:lnTo>
                  <a:lnTo>
                    <a:pt x="35903" y="254726"/>
                  </a:lnTo>
                  <a:lnTo>
                    <a:pt x="4143" y="212706"/>
                  </a:lnTo>
                  <a:lnTo>
                    <a:pt x="0" y="1905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1524000"/>
              <a:ext cx="4254500" cy="479107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274184" y="3466782"/>
            <a:ext cx="1714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15" dirty="0">
                <a:solidFill>
                  <a:srgbClr val="FF0000"/>
                </a:solidFill>
                <a:latin typeface="Tahoma"/>
                <a:cs typeface="Tahoma"/>
              </a:rPr>
              <a:t>?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126</a:t>
            </a:fld>
            <a:endParaRPr spc="15" dirty="0"/>
          </a:p>
        </p:txBody>
      </p:sp>
      <p:sp>
        <p:nvSpPr>
          <p:cNvPr id="11" name="object 11"/>
          <p:cNvSpPr txBox="1"/>
          <p:nvPr/>
        </p:nvSpPr>
        <p:spPr>
          <a:xfrm>
            <a:off x="4274184" y="4764087"/>
            <a:ext cx="1714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15" dirty="0">
                <a:solidFill>
                  <a:srgbClr val="FF0000"/>
                </a:solidFill>
                <a:latin typeface="Tahoma"/>
                <a:cs typeface="Tahoma"/>
              </a:rPr>
              <a:t>?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511937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15" dirty="0"/>
              <a:t>Ph</a:t>
            </a:r>
            <a:r>
              <a:rPr sz="4400" spc="15" dirty="0"/>
              <a:t>ân bố </a:t>
            </a:r>
            <a:r>
              <a:rPr sz="4400" spc="20" dirty="0"/>
              <a:t>các </a:t>
            </a:r>
            <a:r>
              <a:rPr sz="4400" dirty="0"/>
              <a:t>lớp</a:t>
            </a:r>
            <a:r>
              <a:rPr sz="4400" spc="-280" dirty="0"/>
              <a:t> </a:t>
            </a:r>
            <a:r>
              <a:rPr sz="4400" spc="-5" dirty="0"/>
              <a:t>IP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127</a:t>
            </a:fld>
            <a:endParaRPr spc="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5312" y="1660588"/>
          <a:ext cx="8348980" cy="432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/>
                <a:gridCol w="2560955"/>
                <a:gridCol w="2515235"/>
                <a:gridCol w="2286635"/>
              </a:tblGrid>
              <a:tr h="509524">
                <a:tc>
                  <a:txBody>
                    <a:bodyPr/>
                    <a:lstStyle/>
                    <a:p>
                      <a:pPr marR="34417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Lớp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Bắt</a:t>
                      </a:r>
                      <a:r>
                        <a:rPr sz="2000" b="1" spc="-1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dầu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Kết</a:t>
                      </a:r>
                      <a:r>
                        <a:rPr sz="2000" b="1" spc="-114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2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thúc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3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Netmask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3075">
                <a:tc gridSpan="4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i="1" spc="2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Địa chỉ </a:t>
                      </a:r>
                      <a:r>
                        <a:rPr sz="2000" i="1" spc="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Internet</a:t>
                      </a:r>
                      <a:r>
                        <a:rPr sz="2000" i="1" spc="-33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1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74725">
                <a:tc>
                  <a:txBody>
                    <a:bodyPr/>
                    <a:lstStyle/>
                    <a:p>
                      <a:pPr marR="376555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1.0.0.0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spc="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127.255.255.255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4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255.0.0.0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R="37655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00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1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000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128.0.0.0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000" spc="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191.255.255.255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1009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000" spc="1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255.255.0.0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R="37211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16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192.0.0.0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223.255.255.255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226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255.255.255.0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4599">
                <a:tc gridSpan="4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i="1" spc="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000" i="1" spc="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ành </a:t>
                      </a:r>
                      <a:r>
                        <a:rPr sz="2000" i="1" spc="2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cho</a:t>
                      </a:r>
                      <a:r>
                        <a:rPr sz="2000" i="1" spc="-15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1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Intranet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74725">
                <a:tc>
                  <a:txBody>
                    <a:bodyPr/>
                    <a:lstStyle/>
                    <a:p>
                      <a:pPr marR="3765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83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10.0.0.0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10.255.255.255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4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255.0.0.0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1424">
                <a:tc>
                  <a:txBody>
                    <a:bodyPr/>
                    <a:lstStyle/>
                    <a:p>
                      <a:pPr marR="376555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172.16.0.0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spc="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172.31.255.255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1009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spc="1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255.255.0.0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4662">
                <a:tc>
                  <a:txBody>
                    <a:bodyPr/>
                    <a:lstStyle/>
                    <a:p>
                      <a:pPr marR="37211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880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1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192.168.0.0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192.168.255.255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226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255.255.255.0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88975" y="5975350"/>
            <a:ext cx="59747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25" dirty="0">
                <a:latin typeface="Arial"/>
                <a:cs typeface="Arial"/>
              </a:rPr>
              <a:t>Các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lớp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spc="30" dirty="0">
                <a:latin typeface="Arial"/>
                <a:cs typeface="Arial"/>
              </a:rPr>
              <a:t>D,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spc="15" dirty="0">
                <a:latin typeface="Arial"/>
                <a:cs typeface="Arial"/>
              </a:rPr>
              <a:t>E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spc="10" dirty="0">
                <a:latin typeface="Arial"/>
                <a:cs typeface="Arial"/>
              </a:rPr>
              <a:t>dành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spc="10" dirty="0">
                <a:latin typeface="Arial"/>
                <a:cs typeface="Arial"/>
              </a:rPr>
              <a:t>riêng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spc="20" dirty="0">
                <a:latin typeface="Arial"/>
                <a:cs typeface="Arial"/>
              </a:rPr>
              <a:t>cho</a:t>
            </a:r>
            <a:r>
              <a:rPr sz="2000" i="1" spc="-110" dirty="0">
                <a:latin typeface="Arial"/>
                <a:cs typeface="Arial"/>
              </a:rPr>
              <a:t> </a:t>
            </a:r>
            <a:r>
              <a:rPr sz="2000" i="1" spc="20" dirty="0">
                <a:latin typeface="Arial"/>
                <a:cs typeface="Arial"/>
              </a:rPr>
              <a:t>các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spc="10" dirty="0">
                <a:latin typeface="Arial"/>
                <a:cs typeface="Arial"/>
              </a:rPr>
              <a:t>trường</a:t>
            </a:r>
            <a:r>
              <a:rPr sz="2000" i="1" spc="-110" dirty="0">
                <a:latin typeface="Arial"/>
                <a:cs typeface="Arial"/>
              </a:rPr>
              <a:t> </a:t>
            </a:r>
            <a:r>
              <a:rPr sz="2000" i="1" spc="5" dirty="0">
                <a:latin typeface="Arial"/>
                <a:cs typeface="Arial"/>
              </a:rPr>
              <a:t>hợp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spc="10" dirty="0">
                <a:latin typeface="Arial"/>
                <a:cs typeface="Arial"/>
              </a:rPr>
              <a:t>đặc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spc="5" dirty="0">
                <a:latin typeface="Arial"/>
                <a:cs typeface="Arial"/>
              </a:rPr>
              <a:t>biệt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2338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Gateway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4267200" y="3232321"/>
            <a:ext cx="4653280" cy="2600325"/>
            <a:chOff x="4267200" y="3232321"/>
            <a:chExt cx="4653280" cy="2600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0" y="5272087"/>
              <a:ext cx="1143000" cy="5603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30038" y="4464050"/>
              <a:ext cx="1113155" cy="972819"/>
            </a:xfrm>
            <a:custGeom>
              <a:avLst/>
              <a:gdLst/>
              <a:ahLst/>
              <a:cxnLst/>
              <a:rect l="l" t="t" r="r" b="b"/>
              <a:pathLst>
                <a:path w="1113154" h="972820">
                  <a:moveTo>
                    <a:pt x="919226" y="38862"/>
                  </a:moveTo>
                  <a:lnTo>
                    <a:pt x="919226" y="389000"/>
                  </a:lnTo>
                </a:path>
                <a:path w="1113154" h="972820">
                  <a:moveTo>
                    <a:pt x="919226" y="389000"/>
                  </a:moveTo>
                  <a:lnTo>
                    <a:pt x="1112774" y="389000"/>
                  </a:lnTo>
                </a:path>
                <a:path w="1113154" h="972820">
                  <a:moveTo>
                    <a:pt x="774064" y="0"/>
                  </a:moveTo>
                  <a:lnTo>
                    <a:pt x="774064" y="272288"/>
                  </a:lnTo>
                </a:path>
                <a:path w="1113154" h="972820">
                  <a:moveTo>
                    <a:pt x="774064" y="272288"/>
                  </a:moveTo>
                  <a:lnTo>
                    <a:pt x="0" y="272288"/>
                  </a:lnTo>
                </a:path>
                <a:path w="1113154" h="972820">
                  <a:moveTo>
                    <a:pt x="0" y="272288"/>
                  </a:moveTo>
                  <a:lnTo>
                    <a:pt x="0" y="972566"/>
                  </a:lnTo>
                </a:path>
                <a:path w="1113154" h="972820">
                  <a:moveTo>
                    <a:pt x="847725" y="0"/>
                  </a:moveTo>
                  <a:lnTo>
                    <a:pt x="847725" y="389000"/>
                  </a:lnTo>
                </a:path>
                <a:path w="1113154" h="972820">
                  <a:moveTo>
                    <a:pt x="847725" y="389000"/>
                  </a:moveTo>
                  <a:lnTo>
                    <a:pt x="532257" y="389000"/>
                  </a:lnTo>
                </a:path>
                <a:path w="1113154" h="972820">
                  <a:moveTo>
                    <a:pt x="532257" y="389000"/>
                  </a:moveTo>
                  <a:lnTo>
                    <a:pt x="532257" y="933704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5358917"/>
              <a:ext cx="387045" cy="2180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3587" y="5358917"/>
              <a:ext cx="387045" cy="2180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4103" y="5358917"/>
              <a:ext cx="387045" cy="2180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42813" y="4510151"/>
              <a:ext cx="1191895" cy="848994"/>
            </a:xfrm>
            <a:custGeom>
              <a:avLst/>
              <a:gdLst/>
              <a:ahLst/>
              <a:cxnLst/>
              <a:rect l="l" t="t" r="r" b="b"/>
              <a:pathLst>
                <a:path w="1191895" h="848995">
                  <a:moveTo>
                    <a:pt x="0" y="342900"/>
                  </a:moveTo>
                  <a:lnTo>
                    <a:pt x="0" y="848741"/>
                  </a:lnTo>
                </a:path>
                <a:path w="1191895" h="848995">
                  <a:moveTo>
                    <a:pt x="5587" y="0"/>
                  </a:moveTo>
                  <a:lnTo>
                    <a:pt x="5587" y="212851"/>
                  </a:lnTo>
                </a:path>
                <a:path w="1191895" h="848995">
                  <a:moveTo>
                    <a:pt x="5587" y="212851"/>
                  </a:moveTo>
                  <a:lnTo>
                    <a:pt x="1191387" y="212851"/>
                  </a:lnTo>
                </a:path>
                <a:path w="1191895" h="848995">
                  <a:moveTo>
                    <a:pt x="1191387" y="212851"/>
                  </a:moveTo>
                  <a:lnTo>
                    <a:pt x="1191387" y="839724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800" y="4229163"/>
              <a:ext cx="762000" cy="2968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86600" y="4721225"/>
              <a:ext cx="1024255" cy="627380"/>
            </a:xfrm>
            <a:custGeom>
              <a:avLst/>
              <a:gdLst/>
              <a:ahLst/>
              <a:cxnLst/>
              <a:rect l="l" t="t" r="r" b="b"/>
              <a:pathLst>
                <a:path w="1024254" h="627379">
                  <a:moveTo>
                    <a:pt x="1024001" y="0"/>
                  </a:moveTo>
                  <a:lnTo>
                    <a:pt x="0" y="0"/>
                  </a:lnTo>
                </a:path>
                <a:path w="1024254" h="627379">
                  <a:moveTo>
                    <a:pt x="0" y="0"/>
                  </a:moveTo>
                  <a:lnTo>
                    <a:pt x="0" y="627126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5475" y="3232321"/>
              <a:ext cx="818075" cy="91131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78851" y="3919601"/>
              <a:ext cx="836930" cy="805180"/>
            </a:xfrm>
            <a:custGeom>
              <a:avLst/>
              <a:gdLst/>
              <a:ahLst/>
              <a:cxnLst/>
              <a:rect l="l" t="t" r="r" b="b"/>
              <a:pathLst>
                <a:path w="836929" h="805179">
                  <a:moveTo>
                    <a:pt x="0" y="804799"/>
                  </a:moveTo>
                  <a:lnTo>
                    <a:pt x="45930" y="793186"/>
                  </a:lnTo>
                  <a:lnTo>
                    <a:pt x="105834" y="756007"/>
                  </a:lnTo>
                  <a:lnTo>
                    <a:pt x="125475" y="716534"/>
                  </a:lnTo>
                  <a:lnTo>
                    <a:pt x="128127" y="663765"/>
                  </a:lnTo>
                  <a:lnTo>
                    <a:pt x="131744" y="638024"/>
                  </a:lnTo>
                  <a:lnTo>
                    <a:pt x="142113" y="614426"/>
                  </a:lnTo>
                  <a:lnTo>
                    <a:pt x="150631" y="611358"/>
                  </a:lnTo>
                  <a:lnTo>
                    <a:pt x="162448" y="616743"/>
                  </a:lnTo>
                  <a:lnTo>
                    <a:pt x="175813" y="624462"/>
                  </a:lnTo>
                  <a:lnTo>
                    <a:pt x="188975" y="628396"/>
                  </a:lnTo>
                  <a:lnTo>
                    <a:pt x="216598" y="626873"/>
                  </a:lnTo>
                  <a:lnTo>
                    <a:pt x="244220" y="623173"/>
                  </a:lnTo>
                  <a:lnTo>
                    <a:pt x="271843" y="618591"/>
                  </a:lnTo>
                  <a:lnTo>
                    <a:pt x="299466" y="614426"/>
                  </a:lnTo>
                  <a:lnTo>
                    <a:pt x="304174" y="599594"/>
                  </a:lnTo>
                  <a:lnTo>
                    <a:pt x="309705" y="585025"/>
                  </a:lnTo>
                  <a:lnTo>
                    <a:pt x="314307" y="570456"/>
                  </a:lnTo>
                  <a:lnTo>
                    <a:pt x="316229" y="555625"/>
                  </a:lnTo>
                  <a:lnTo>
                    <a:pt x="314375" y="522609"/>
                  </a:lnTo>
                  <a:lnTo>
                    <a:pt x="309872" y="508722"/>
                  </a:lnTo>
                  <a:lnTo>
                    <a:pt x="304308" y="507538"/>
                  </a:lnTo>
                  <a:lnTo>
                    <a:pt x="299275" y="512635"/>
                  </a:lnTo>
                  <a:lnTo>
                    <a:pt x="296361" y="517589"/>
                  </a:lnTo>
                  <a:lnTo>
                    <a:pt x="297156" y="515977"/>
                  </a:lnTo>
                  <a:lnTo>
                    <a:pt x="303249" y="501375"/>
                  </a:lnTo>
                  <a:lnTo>
                    <a:pt x="316229" y="467360"/>
                  </a:lnTo>
                  <a:lnTo>
                    <a:pt x="339784" y="470888"/>
                  </a:lnTo>
                  <a:lnTo>
                    <a:pt x="386274" y="478468"/>
                  </a:lnTo>
                  <a:lnTo>
                    <a:pt x="434752" y="493887"/>
                  </a:lnTo>
                  <a:lnTo>
                    <a:pt x="446797" y="498338"/>
                  </a:lnTo>
                  <a:lnTo>
                    <a:pt x="488108" y="441071"/>
                  </a:lnTo>
                  <a:lnTo>
                    <a:pt x="505205" y="380746"/>
                  </a:lnTo>
                  <a:lnTo>
                    <a:pt x="558508" y="392548"/>
                  </a:lnTo>
                  <a:lnTo>
                    <a:pt x="598722" y="400066"/>
                  </a:lnTo>
                  <a:lnTo>
                    <a:pt x="636047" y="403066"/>
                  </a:lnTo>
                  <a:lnTo>
                    <a:pt x="680681" y="401317"/>
                  </a:lnTo>
                  <a:lnTo>
                    <a:pt x="742823" y="394588"/>
                  </a:lnTo>
                  <a:lnTo>
                    <a:pt x="768754" y="350940"/>
                  </a:lnTo>
                  <a:lnTo>
                    <a:pt x="789686" y="306578"/>
                  </a:lnTo>
                  <a:lnTo>
                    <a:pt x="810617" y="262501"/>
                  </a:lnTo>
                  <a:lnTo>
                    <a:pt x="836549" y="219710"/>
                  </a:lnTo>
                  <a:lnTo>
                    <a:pt x="817921" y="164913"/>
                  </a:lnTo>
                  <a:lnTo>
                    <a:pt x="803068" y="112141"/>
                  </a:lnTo>
                  <a:lnTo>
                    <a:pt x="793240" y="58225"/>
                  </a:lnTo>
                  <a:lnTo>
                    <a:pt x="789685" y="0"/>
                  </a:lnTo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582409" y="5922962"/>
            <a:ext cx="12458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dirty="0">
                <a:solidFill>
                  <a:srgbClr val="3333CC"/>
                </a:solidFill>
                <a:latin typeface="Tahoma"/>
                <a:cs typeface="Tahoma"/>
              </a:rPr>
              <a:t>ADSL</a:t>
            </a:r>
            <a:r>
              <a:rPr sz="1550" b="1" spc="80" dirty="0">
                <a:solidFill>
                  <a:srgbClr val="3333CC"/>
                </a:solidFill>
                <a:latin typeface="Tahoma"/>
                <a:cs typeface="Tahoma"/>
              </a:rPr>
              <a:t> </a:t>
            </a:r>
            <a:r>
              <a:rPr sz="1550" b="1" dirty="0">
                <a:solidFill>
                  <a:srgbClr val="3333CC"/>
                </a:solidFill>
                <a:latin typeface="Tahoma"/>
                <a:cs typeface="Tahoma"/>
              </a:rPr>
              <a:t>router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8975" y="1625980"/>
            <a:ext cx="7366634" cy="28282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5080" indent="-343535">
              <a:lnSpc>
                <a:spcPct val="102400"/>
              </a:lnSpc>
              <a:spcBef>
                <a:spcPts val="5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kết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giữa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mạng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TCP/IP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khác  nhau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dẫn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đường,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chuyển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gói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giữa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mạng.</a:t>
            </a:r>
            <a:endParaRPr sz="2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Còn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IP</a:t>
            </a:r>
            <a:r>
              <a:rPr sz="2750" spc="2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Router</a:t>
            </a:r>
            <a:endParaRPr sz="2750">
              <a:latin typeface="Arial"/>
              <a:cs typeface="Arial"/>
            </a:endParaRPr>
          </a:p>
          <a:p>
            <a:pPr marL="88900" marR="3145790">
              <a:lnSpc>
                <a:spcPct val="103600"/>
              </a:lnSpc>
              <a:spcBef>
                <a:spcPts val="705"/>
              </a:spcBef>
            </a:pPr>
            <a:r>
              <a:rPr sz="2900" i="1" spc="-70" dirty="0">
                <a:latin typeface="Tahoma"/>
                <a:cs typeface="Tahoma"/>
              </a:rPr>
              <a:t>Mạng </a:t>
            </a:r>
            <a:r>
              <a:rPr sz="2900" i="1" spc="-120" dirty="0">
                <a:latin typeface="Tahoma"/>
                <a:cs typeface="Tahoma"/>
              </a:rPr>
              <a:t>LAN </a:t>
            </a:r>
            <a:r>
              <a:rPr sz="2900" i="1" spc="-85" dirty="0">
                <a:latin typeface="Tahoma"/>
                <a:cs typeface="Tahoma"/>
              </a:rPr>
              <a:t>kết </a:t>
            </a:r>
            <a:r>
              <a:rPr sz="2900" i="1" spc="-50" dirty="0">
                <a:latin typeface="Tahoma"/>
                <a:cs typeface="Tahoma"/>
              </a:rPr>
              <a:t>nối </a:t>
            </a:r>
            <a:r>
              <a:rPr sz="2900" i="1" spc="-70" dirty="0">
                <a:latin typeface="Tahoma"/>
                <a:cs typeface="Tahoma"/>
              </a:rPr>
              <a:t>Internet  </a:t>
            </a:r>
            <a:r>
              <a:rPr sz="2900" i="1" spc="-80" dirty="0">
                <a:latin typeface="Tahoma"/>
                <a:cs typeface="Tahoma"/>
              </a:rPr>
              <a:t>bằng</a:t>
            </a:r>
            <a:r>
              <a:rPr sz="2900" i="1" spc="25" dirty="0">
                <a:latin typeface="Tahoma"/>
                <a:cs typeface="Tahoma"/>
              </a:rPr>
              <a:t> </a:t>
            </a:r>
            <a:r>
              <a:rPr sz="2900" i="1" spc="-75" dirty="0">
                <a:latin typeface="Tahoma"/>
                <a:cs typeface="Tahoma"/>
              </a:rPr>
              <a:t>ADSL: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5000" y="5791200"/>
            <a:ext cx="1828800" cy="466725"/>
          </a:xfrm>
          <a:prstGeom prst="rect">
            <a:avLst/>
          </a:prstGeom>
          <a:ln w="9534">
            <a:solidFill>
              <a:srgbClr val="0000FF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5"/>
              </a:spcBef>
            </a:pPr>
            <a:r>
              <a:rPr sz="2400" b="1" spc="-15" dirty="0">
                <a:solidFill>
                  <a:srgbClr val="0000CC"/>
                </a:solidFill>
                <a:latin typeface="Tahoma"/>
                <a:cs typeface="Tahoma"/>
              </a:rPr>
              <a:t>Gateway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3533" y="5694781"/>
            <a:ext cx="2365375" cy="388620"/>
          </a:xfrm>
          <a:custGeom>
            <a:avLst/>
            <a:gdLst/>
            <a:ahLst/>
            <a:cxnLst/>
            <a:rect l="l" t="t" r="r" b="b"/>
            <a:pathLst>
              <a:path w="2365375" h="388620">
                <a:moveTo>
                  <a:pt x="2249083" y="37724"/>
                </a:moveTo>
                <a:lnTo>
                  <a:pt x="0" y="350596"/>
                </a:lnTo>
                <a:lnTo>
                  <a:pt x="5333" y="388340"/>
                </a:lnTo>
                <a:lnTo>
                  <a:pt x="2254334" y="75467"/>
                </a:lnTo>
                <a:lnTo>
                  <a:pt x="2249083" y="37724"/>
                </a:lnTo>
                <a:close/>
              </a:path>
              <a:path w="2365375" h="388620">
                <a:moveTo>
                  <a:pt x="2347861" y="35115"/>
                </a:moveTo>
                <a:lnTo>
                  <a:pt x="2267839" y="35115"/>
                </a:lnTo>
                <a:lnTo>
                  <a:pt x="2273172" y="72847"/>
                </a:lnTo>
                <a:lnTo>
                  <a:pt x="2254334" y="75467"/>
                </a:lnTo>
                <a:lnTo>
                  <a:pt x="2259583" y="113207"/>
                </a:lnTo>
                <a:lnTo>
                  <a:pt x="2364866" y="40855"/>
                </a:lnTo>
                <a:lnTo>
                  <a:pt x="2347861" y="35115"/>
                </a:lnTo>
                <a:close/>
              </a:path>
              <a:path w="2365375" h="388620">
                <a:moveTo>
                  <a:pt x="2267839" y="35115"/>
                </a:moveTo>
                <a:lnTo>
                  <a:pt x="2249083" y="37724"/>
                </a:lnTo>
                <a:lnTo>
                  <a:pt x="2254334" y="75467"/>
                </a:lnTo>
                <a:lnTo>
                  <a:pt x="2273172" y="72847"/>
                </a:lnTo>
                <a:lnTo>
                  <a:pt x="2267839" y="35115"/>
                </a:lnTo>
                <a:close/>
              </a:path>
              <a:path w="2365375" h="388620">
                <a:moveTo>
                  <a:pt x="2243836" y="0"/>
                </a:moveTo>
                <a:lnTo>
                  <a:pt x="2249083" y="37724"/>
                </a:lnTo>
                <a:lnTo>
                  <a:pt x="2267839" y="35115"/>
                </a:lnTo>
                <a:lnTo>
                  <a:pt x="2347861" y="35115"/>
                </a:lnTo>
                <a:lnTo>
                  <a:pt x="22438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128</a:t>
            </a:fld>
            <a:endParaRPr spc="15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60666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35" dirty="0"/>
              <a:t>DNS </a:t>
            </a:r>
            <a:r>
              <a:rPr sz="4400" spc="10" dirty="0"/>
              <a:t>(Domain </a:t>
            </a:r>
            <a:r>
              <a:rPr sz="4400" spc="15" dirty="0"/>
              <a:t>Name</a:t>
            </a:r>
            <a:r>
              <a:rPr sz="4400" spc="-405" dirty="0"/>
              <a:t> </a:t>
            </a:r>
            <a:r>
              <a:rPr sz="4400" dirty="0"/>
              <a:t>System)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926653"/>
            <a:ext cx="7305040" cy="18224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46735" marR="5080" indent="-534035">
              <a:lnSpc>
                <a:spcPct val="102400"/>
              </a:lnSpc>
              <a:spcBef>
                <a:spcPts val="4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546100" algn="l"/>
                <a:tab pos="54673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Dịch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vụ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Internet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phép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ánh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xạ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giữa 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địa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IP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750" spc="3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hostname</a:t>
            </a:r>
            <a:endParaRPr sz="2750">
              <a:latin typeface="Arial"/>
              <a:cs typeface="Arial"/>
            </a:endParaRPr>
          </a:p>
          <a:p>
            <a:pPr marL="546735" marR="941705" indent="-534035">
              <a:lnSpc>
                <a:spcPct val="102400"/>
              </a:lnSpc>
              <a:spcBef>
                <a:spcPts val="6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546100" algn="l"/>
                <a:tab pos="5467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chuyển từ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hostname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sang</a:t>
            </a:r>
            <a:r>
              <a:rPr sz="2750" spc="2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IP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7720" y="4719320"/>
            <a:ext cx="848360" cy="314960"/>
            <a:chOff x="3347720" y="4719320"/>
            <a:chExt cx="848360" cy="314960"/>
          </a:xfrm>
        </p:grpSpPr>
        <p:sp>
          <p:nvSpPr>
            <p:cNvPr id="5" name="object 5"/>
            <p:cNvSpPr/>
            <p:nvPr/>
          </p:nvSpPr>
          <p:spPr>
            <a:xfrm>
              <a:off x="3352800" y="4724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3"/>
                  </a:lnTo>
                  <a:lnTo>
                    <a:pt x="286609" y="7766"/>
                  </a:lnTo>
                  <a:lnTo>
                    <a:pt x="226473" y="17004"/>
                  </a:lnTo>
                  <a:lnTo>
                    <a:pt x="171559" y="29394"/>
                  </a:lnTo>
                  <a:lnTo>
                    <a:pt x="122729" y="44624"/>
                  </a:lnTo>
                  <a:lnTo>
                    <a:pt x="80845" y="62380"/>
                  </a:lnTo>
                  <a:lnTo>
                    <a:pt x="46768" y="82348"/>
                  </a:lnTo>
                  <a:lnTo>
                    <a:pt x="5483" y="127671"/>
                  </a:lnTo>
                  <a:lnTo>
                    <a:pt x="0" y="152400"/>
                  </a:lnTo>
                  <a:lnTo>
                    <a:pt x="5483" y="177128"/>
                  </a:lnTo>
                  <a:lnTo>
                    <a:pt x="46768" y="222451"/>
                  </a:lnTo>
                  <a:lnTo>
                    <a:pt x="80845" y="242419"/>
                  </a:lnTo>
                  <a:lnTo>
                    <a:pt x="122729" y="260175"/>
                  </a:lnTo>
                  <a:lnTo>
                    <a:pt x="171559" y="275405"/>
                  </a:lnTo>
                  <a:lnTo>
                    <a:pt x="226473" y="287795"/>
                  </a:lnTo>
                  <a:lnTo>
                    <a:pt x="286609" y="297033"/>
                  </a:lnTo>
                  <a:lnTo>
                    <a:pt x="351105" y="302806"/>
                  </a:lnTo>
                  <a:lnTo>
                    <a:pt x="419100" y="304800"/>
                  </a:lnTo>
                  <a:lnTo>
                    <a:pt x="487094" y="302806"/>
                  </a:lnTo>
                  <a:lnTo>
                    <a:pt x="551590" y="297033"/>
                  </a:lnTo>
                  <a:lnTo>
                    <a:pt x="611726" y="287795"/>
                  </a:lnTo>
                  <a:lnTo>
                    <a:pt x="666640" y="275405"/>
                  </a:lnTo>
                  <a:lnTo>
                    <a:pt x="715470" y="260175"/>
                  </a:lnTo>
                  <a:lnTo>
                    <a:pt x="757354" y="242419"/>
                  </a:lnTo>
                  <a:lnTo>
                    <a:pt x="791431" y="222451"/>
                  </a:lnTo>
                  <a:lnTo>
                    <a:pt x="832716" y="177128"/>
                  </a:lnTo>
                  <a:lnTo>
                    <a:pt x="838200" y="152400"/>
                  </a:lnTo>
                  <a:lnTo>
                    <a:pt x="832716" y="127671"/>
                  </a:lnTo>
                  <a:lnTo>
                    <a:pt x="791431" y="82348"/>
                  </a:lnTo>
                  <a:lnTo>
                    <a:pt x="757354" y="62380"/>
                  </a:lnTo>
                  <a:lnTo>
                    <a:pt x="715470" y="44624"/>
                  </a:lnTo>
                  <a:lnTo>
                    <a:pt x="666640" y="29394"/>
                  </a:lnTo>
                  <a:lnTo>
                    <a:pt x="611726" y="17004"/>
                  </a:lnTo>
                  <a:lnTo>
                    <a:pt x="551590" y="7766"/>
                  </a:lnTo>
                  <a:lnTo>
                    <a:pt x="487094" y="1993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2800" y="4724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17"/>
                  </a:lnTo>
                  <a:lnTo>
                    <a:pt x="80845" y="62380"/>
                  </a:lnTo>
                  <a:lnTo>
                    <a:pt x="122729" y="44624"/>
                  </a:lnTo>
                  <a:lnTo>
                    <a:pt x="171559" y="29394"/>
                  </a:lnTo>
                  <a:lnTo>
                    <a:pt x="226473" y="17004"/>
                  </a:lnTo>
                  <a:lnTo>
                    <a:pt x="286609" y="7766"/>
                  </a:lnTo>
                  <a:lnTo>
                    <a:pt x="351105" y="1993"/>
                  </a:lnTo>
                  <a:lnTo>
                    <a:pt x="419100" y="0"/>
                  </a:lnTo>
                  <a:lnTo>
                    <a:pt x="487094" y="1993"/>
                  </a:lnTo>
                  <a:lnTo>
                    <a:pt x="551590" y="7766"/>
                  </a:lnTo>
                  <a:lnTo>
                    <a:pt x="611726" y="17004"/>
                  </a:lnTo>
                  <a:lnTo>
                    <a:pt x="666640" y="29394"/>
                  </a:lnTo>
                  <a:lnTo>
                    <a:pt x="715470" y="44624"/>
                  </a:lnTo>
                  <a:lnTo>
                    <a:pt x="757354" y="62380"/>
                  </a:lnTo>
                  <a:lnTo>
                    <a:pt x="791431" y="82348"/>
                  </a:lnTo>
                  <a:lnTo>
                    <a:pt x="832716" y="127671"/>
                  </a:lnTo>
                  <a:lnTo>
                    <a:pt x="838200" y="152400"/>
                  </a:lnTo>
                  <a:lnTo>
                    <a:pt x="832716" y="177128"/>
                  </a:lnTo>
                  <a:lnTo>
                    <a:pt x="791431" y="222451"/>
                  </a:lnTo>
                  <a:lnTo>
                    <a:pt x="757354" y="242419"/>
                  </a:lnTo>
                  <a:lnTo>
                    <a:pt x="715470" y="260175"/>
                  </a:lnTo>
                  <a:lnTo>
                    <a:pt x="666640" y="275405"/>
                  </a:lnTo>
                  <a:lnTo>
                    <a:pt x="611726" y="287795"/>
                  </a:lnTo>
                  <a:lnTo>
                    <a:pt x="551590" y="297033"/>
                  </a:lnTo>
                  <a:lnTo>
                    <a:pt x="487094" y="302806"/>
                  </a:lnTo>
                  <a:lnTo>
                    <a:pt x="419100" y="304800"/>
                  </a:lnTo>
                  <a:lnTo>
                    <a:pt x="351105" y="302806"/>
                  </a:lnTo>
                  <a:lnTo>
                    <a:pt x="286609" y="297033"/>
                  </a:lnTo>
                  <a:lnTo>
                    <a:pt x="226473" y="287795"/>
                  </a:lnTo>
                  <a:lnTo>
                    <a:pt x="171559" y="275405"/>
                  </a:lnTo>
                  <a:lnTo>
                    <a:pt x="122729" y="260175"/>
                  </a:lnTo>
                  <a:lnTo>
                    <a:pt x="80845" y="242419"/>
                  </a:lnTo>
                  <a:lnTo>
                    <a:pt x="46768" y="222451"/>
                  </a:lnTo>
                  <a:lnTo>
                    <a:pt x="5483" y="17712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96259" y="4725987"/>
            <a:ext cx="3562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Tahoma"/>
                <a:cs typeface="Tahoma"/>
              </a:rPr>
              <a:t>e</a:t>
            </a:r>
            <a:r>
              <a:rPr sz="1550" spc="40" dirty="0">
                <a:latin typeface="Tahoma"/>
                <a:cs typeface="Tahoma"/>
              </a:rPr>
              <a:t>d</a:t>
            </a:r>
            <a:r>
              <a:rPr sz="1550" spc="15" dirty="0">
                <a:latin typeface="Tahoma"/>
                <a:cs typeface="Tahoma"/>
              </a:rPr>
              <a:t>u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76120" y="4719320"/>
            <a:ext cx="848360" cy="314960"/>
            <a:chOff x="1976120" y="4719320"/>
            <a:chExt cx="848360" cy="314960"/>
          </a:xfrm>
        </p:grpSpPr>
        <p:sp>
          <p:nvSpPr>
            <p:cNvPr id="9" name="object 9"/>
            <p:cNvSpPr/>
            <p:nvPr/>
          </p:nvSpPr>
          <p:spPr>
            <a:xfrm>
              <a:off x="1981200" y="4724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3"/>
                  </a:lnTo>
                  <a:lnTo>
                    <a:pt x="286609" y="7766"/>
                  </a:lnTo>
                  <a:lnTo>
                    <a:pt x="226473" y="17004"/>
                  </a:lnTo>
                  <a:lnTo>
                    <a:pt x="171559" y="29394"/>
                  </a:lnTo>
                  <a:lnTo>
                    <a:pt x="122729" y="44624"/>
                  </a:lnTo>
                  <a:lnTo>
                    <a:pt x="80845" y="62380"/>
                  </a:lnTo>
                  <a:lnTo>
                    <a:pt x="46768" y="82348"/>
                  </a:lnTo>
                  <a:lnTo>
                    <a:pt x="5483" y="127671"/>
                  </a:lnTo>
                  <a:lnTo>
                    <a:pt x="0" y="152400"/>
                  </a:lnTo>
                  <a:lnTo>
                    <a:pt x="5483" y="177128"/>
                  </a:lnTo>
                  <a:lnTo>
                    <a:pt x="46768" y="222451"/>
                  </a:lnTo>
                  <a:lnTo>
                    <a:pt x="80845" y="242419"/>
                  </a:lnTo>
                  <a:lnTo>
                    <a:pt x="122729" y="260175"/>
                  </a:lnTo>
                  <a:lnTo>
                    <a:pt x="171559" y="275405"/>
                  </a:lnTo>
                  <a:lnTo>
                    <a:pt x="226473" y="287795"/>
                  </a:lnTo>
                  <a:lnTo>
                    <a:pt x="286609" y="297033"/>
                  </a:lnTo>
                  <a:lnTo>
                    <a:pt x="351105" y="302806"/>
                  </a:lnTo>
                  <a:lnTo>
                    <a:pt x="419100" y="304800"/>
                  </a:lnTo>
                  <a:lnTo>
                    <a:pt x="487094" y="302806"/>
                  </a:lnTo>
                  <a:lnTo>
                    <a:pt x="551590" y="297033"/>
                  </a:lnTo>
                  <a:lnTo>
                    <a:pt x="611726" y="287795"/>
                  </a:lnTo>
                  <a:lnTo>
                    <a:pt x="666640" y="275405"/>
                  </a:lnTo>
                  <a:lnTo>
                    <a:pt x="715470" y="260175"/>
                  </a:lnTo>
                  <a:lnTo>
                    <a:pt x="757354" y="242419"/>
                  </a:lnTo>
                  <a:lnTo>
                    <a:pt x="791431" y="222451"/>
                  </a:lnTo>
                  <a:lnTo>
                    <a:pt x="832716" y="177128"/>
                  </a:lnTo>
                  <a:lnTo>
                    <a:pt x="838200" y="152400"/>
                  </a:lnTo>
                  <a:lnTo>
                    <a:pt x="832716" y="127671"/>
                  </a:lnTo>
                  <a:lnTo>
                    <a:pt x="791431" y="82348"/>
                  </a:lnTo>
                  <a:lnTo>
                    <a:pt x="757354" y="62380"/>
                  </a:lnTo>
                  <a:lnTo>
                    <a:pt x="715470" y="44624"/>
                  </a:lnTo>
                  <a:lnTo>
                    <a:pt x="666640" y="29394"/>
                  </a:lnTo>
                  <a:lnTo>
                    <a:pt x="611726" y="17004"/>
                  </a:lnTo>
                  <a:lnTo>
                    <a:pt x="551590" y="7766"/>
                  </a:lnTo>
                  <a:lnTo>
                    <a:pt x="487094" y="1993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200" y="4724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17"/>
                  </a:lnTo>
                  <a:lnTo>
                    <a:pt x="80845" y="62380"/>
                  </a:lnTo>
                  <a:lnTo>
                    <a:pt x="122729" y="44624"/>
                  </a:lnTo>
                  <a:lnTo>
                    <a:pt x="171559" y="29394"/>
                  </a:lnTo>
                  <a:lnTo>
                    <a:pt x="226473" y="17004"/>
                  </a:lnTo>
                  <a:lnTo>
                    <a:pt x="286609" y="7766"/>
                  </a:lnTo>
                  <a:lnTo>
                    <a:pt x="351105" y="1993"/>
                  </a:lnTo>
                  <a:lnTo>
                    <a:pt x="419100" y="0"/>
                  </a:lnTo>
                  <a:lnTo>
                    <a:pt x="487094" y="1993"/>
                  </a:lnTo>
                  <a:lnTo>
                    <a:pt x="551590" y="7766"/>
                  </a:lnTo>
                  <a:lnTo>
                    <a:pt x="611726" y="17004"/>
                  </a:lnTo>
                  <a:lnTo>
                    <a:pt x="666640" y="29394"/>
                  </a:lnTo>
                  <a:lnTo>
                    <a:pt x="715470" y="44624"/>
                  </a:lnTo>
                  <a:lnTo>
                    <a:pt x="757354" y="62380"/>
                  </a:lnTo>
                  <a:lnTo>
                    <a:pt x="791431" y="82348"/>
                  </a:lnTo>
                  <a:lnTo>
                    <a:pt x="832716" y="127671"/>
                  </a:lnTo>
                  <a:lnTo>
                    <a:pt x="838200" y="152400"/>
                  </a:lnTo>
                  <a:lnTo>
                    <a:pt x="832716" y="177128"/>
                  </a:lnTo>
                  <a:lnTo>
                    <a:pt x="791431" y="222451"/>
                  </a:lnTo>
                  <a:lnTo>
                    <a:pt x="757354" y="242419"/>
                  </a:lnTo>
                  <a:lnTo>
                    <a:pt x="715470" y="260175"/>
                  </a:lnTo>
                  <a:lnTo>
                    <a:pt x="666640" y="275405"/>
                  </a:lnTo>
                  <a:lnTo>
                    <a:pt x="611726" y="287795"/>
                  </a:lnTo>
                  <a:lnTo>
                    <a:pt x="551590" y="297033"/>
                  </a:lnTo>
                  <a:lnTo>
                    <a:pt x="487094" y="302806"/>
                  </a:lnTo>
                  <a:lnTo>
                    <a:pt x="419100" y="304800"/>
                  </a:lnTo>
                  <a:lnTo>
                    <a:pt x="351105" y="302806"/>
                  </a:lnTo>
                  <a:lnTo>
                    <a:pt x="286609" y="297033"/>
                  </a:lnTo>
                  <a:lnTo>
                    <a:pt x="226473" y="287795"/>
                  </a:lnTo>
                  <a:lnTo>
                    <a:pt x="171559" y="275405"/>
                  </a:lnTo>
                  <a:lnTo>
                    <a:pt x="122729" y="260175"/>
                  </a:lnTo>
                  <a:lnTo>
                    <a:pt x="80845" y="242419"/>
                  </a:lnTo>
                  <a:lnTo>
                    <a:pt x="46768" y="222451"/>
                  </a:lnTo>
                  <a:lnTo>
                    <a:pt x="5483" y="17712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04085" y="4725987"/>
            <a:ext cx="3943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0" dirty="0">
                <a:latin typeface="Tahoma"/>
                <a:cs typeface="Tahoma"/>
              </a:rPr>
              <a:t>c</a:t>
            </a:r>
            <a:r>
              <a:rPr sz="1550" spc="-20" dirty="0">
                <a:latin typeface="Tahoma"/>
                <a:cs typeface="Tahoma"/>
              </a:rPr>
              <a:t>o</a:t>
            </a:r>
            <a:r>
              <a:rPr sz="1550" spc="20" dirty="0">
                <a:latin typeface="Tahoma"/>
                <a:cs typeface="Tahoma"/>
              </a:rPr>
              <a:t>m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14520" y="4719320"/>
            <a:ext cx="1991360" cy="391160"/>
            <a:chOff x="4414520" y="4719320"/>
            <a:chExt cx="1991360" cy="391160"/>
          </a:xfrm>
        </p:grpSpPr>
        <p:sp>
          <p:nvSpPr>
            <p:cNvPr id="13" name="object 13"/>
            <p:cNvSpPr/>
            <p:nvPr/>
          </p:nvSpPr>
          <p:spPr>
            <a:xfrm>
              <a:off x="4419600" y="4724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3"/>
                  </a:lnTo>
                  <a:lnTo>
                    <a:pt x="286609" y="7766"/>
                  </a:lnTo>
                  <a:lnTo>
                    <a:pt x="226473" y="17004"/>
                  </a:lnTo>
                  <a:lnTo>
                    <a:pt x="171559" y="29394"/>
                  </a:lnTo>
                  <a:lnTo>
                    <a:pt x="122729" y="44624"/>
                  </a:lnTo>
                  <a:lnTo>
                    <a:pt x="80845" y="62380"/>
                  </a:lnTo>
                  <a:lnTo>
                    <a:pt x="46768" y="82348"/>
                  </a:lnTo>
                  <a:lnTo>
                    <a:pt x="5483" y="127671"/>
                  </a:lnTo>
                  <a:lnTo>
                    <a:pt x="0" y="152400"/>
                  </a:lnTo>
                  <a:lnTo>
                    <a:pt x="5483" y="177128"/>
                  </a:lnTo>
                  <a:lnTo>
                    <a:pt x="46768" y="222451"/>
                  </a:lnTo>
                  <a:lnTo>
                    <a:pt x="80845" y="242419"/>
                  </a:lnTo>
                  <a:lnTo>
                    <a:pt x="122729" y="260175"/>
                  </a:lnTo>
                  <a:lnTo>
                    <a:pt x="171559" y="275405"/>
                  </a:lnTo>
                  <a:lnTo>
                    <a:pt x="226473" y="287795"/>
                  </a:lnTo>
                  <a:lnTo>
                    <a:pt x="286609" y="297033"/>
                  </a:lnTo>
                  <a:lnTo>
                    <a:pt x="351105" y="302806"/>
                  </a:lnTo>
                  <a:lnTo>
                    <a:pt x="419100" y="304800"/>
                  </a:lnTo>
                  <a:lnTo>
                    <a:pt x="487094" y="302806"/>
                  </a:lnTo>
                  <a:lnTo>
                    <a:pt x="551590" y="297033"/>
                  </a:lnTo>
                  <a:lnTo>
                    <a:pt x="611726" y="287795"/>
                  </a:lnTo>
                  <a:lnTo>
                    <a:pt x="666640" y="275405"/>
                  </a:lnTo>
                  <a:lnTo>
                    <a:pt x="715470" y="260175"/>
                  </a:lnTo>
                  <a:lnTo>
                    <a:pt x="757354" y="242419"/>
                  </a:lnTo>
                  <a:lnTo>
                    <a:pt x="791431" y="222451"/>
                  </a:lnTo>
                  <a:lnTo>
                    <a:pt x="832716" y="177128"/>
                  </a:lnTo>
                  <a:lnTo>
                    <a:pt x="838200" y="152400"/>
                  </a:lnTo>
                  <a:lnTo>
                    <a:pt x="832716" y="127671"/>
                  </a:lnTo>
                  <a:lnTo>
                    <a:pt x="791431" y="82348"/>
                  </a:lnTo>
                  <a:lnTo>
                    <a:pt x="757354" y="62380"/>
                  </a:lnTo>
                  <a:lnTo>
                    <a:pt x="715470" y="44624"/>
                  </a:lnTo>
                  <a:lnTo>
                    <a:pt x="666640" y="29394"/>
                  </a:lnTo>
                  <a:lnTo>
                    <a:pt x="611726" y="17004"/>
                  </a:lnTo>
                  <a:lnTo>
                    <a:pt x="551590" y="7766"/>
                  </a:lnTo>
                  <a:lnTo>
                    <a:pt x="487094" y="1993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9600" y="4724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17"/>
                  </a:lnTo>
                  <a:lnTo>
                    <a:pt x="80845" y="62380"/>
                  </a:lnTo>
                  <a:lnTo>
                    <a:pt x="122729" y="44624"/>
                  </a:lnTo>
                  <a:lnTo>
                    <a:pt x="171559" y="29394"/>
                  </a:lnTo>
                  <a:lnTo>
                    <a:pt x="226473" y="17004"/>
                  </a:lnTo>
                  <a:lnTo>
                    <a:pt x="286609" y="7766"/>
                  </a:lnTo>
                  <a:lnTo>
                    <a:pt x="351105" y="1993"/>
                  </a:lnTo>
                  <a:lnTo>
                    <a:pt x="419100" y="0"/>
                  </a:lnTo>
                  <a:lnTo>
                    <a:pt x="487094" y="1993"/>
                  </a:lnTo>
                  <a:lnTo>
                    <a:pt x="551590" y="7766"/>
                  </a:lnTo>
                  <a:lnTo>
                    <a:pt x="611726" y="17004"/>
                  </a:lnTo>
                  <a:lnTo>
                    <a:pt x="666640" y="29394"/>
                  </a:lnTo>
                  <a:lnTo>
                    <a:pt x="715470" y="44624"/>
                  </a:lnTo>
                  <a:lnTo>
                    <a:pt x="757354" y="62380"/>
                  </a:lnTo>
                  <a:lnTo>
                    <a:pt x="791431" y="82348"/>
                  </a:lnTo>
                  <a:lnTo>
                    <a:pt x="832716" y="127671"/>
                  </a:lnTo>
                  <a:lnTo>
                    <a:pt x="838200" y="152400"/>
                  </a:lnTo>
                  <a:lnTo>
                    <a:pt x="832716" y="177128"/>
                  </a:lnTo>
                  <a:lnTo>
                    <a:pt x="791431" y="222451"/>
                  </a:lnTo>
                  <a:lnTo>
                    <a:pt x="757354" y="242419"/>
                  </a:lnTo>
                  <a:lnTo>
                    <a:pt x="715470" y="260175"/>
                  </a:lnTo>
                  <a:lnTo>
                    <a:pt x="666640" y="275405"/>
                  </a:lnTo>
                  <a:lnTo>
                    <a:pt x="611726" y="287795"/>
                  </a:lnTo>
                  <a:lnTo>
                    <a:pt x="551590" y="297033"/>
                  </a:lnTo>
                  <a:lnTo>
                    <a:pt x="487094" y="302806"/>
                  </a:lnTo>
                  <a:lnTo>
                    <a:pt x="419100" y="304800"/>
                  </a:lnTo>
                  <a:lnTo>
                    <a:pt x="351105" y="302806"/>
                  </a:lnTo>
                  <a:lnTo>
                    <a:pt x="286609" y="297033"/>
                  </a:lnTo>
                  <a:lnTo>
                    <a:pt x="226473" y="287795"/>
                  </a:lnTo>
                  <a:lnTo>
                    <a:pt x="171559" y="275405"/>
                  </a:lnTo>
                  <a:lnTo>
                    <a:pt x="122729" y="260175"/>
                  </a:lnTo>
                  <a:lnTo>
                    <a:pt x="80845" y="242419"/>
                  </a:lnTo>
                  <a:lnTo>
                    <a:pt x="46768" y="222451"/>
                  </a:lnTo>
                  <a:lnTo>
                    <a:pt x="5483" y="17712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62600" y="48006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3"/>
                  </a:lnTo>
                  <a:lnTo>
                    <a:pt x="286609" y="7766"/>
                  </a:lnTo>
                  <a:lnTo>
                    <a:pt x="226473" y="17004"/>
                  </a:lnTo>
                  <a:lnTo>
                    <a:pt x="171559" y="29394"/>
                  </a:lnTo>
                  <a:lnTo>
                    <a:pt x="122729" y="44624"/>
                  </a:lnTo>
                  <a:lnTo>
                    <a:pt x="80845" y="62380"/>
                  </a:lnTo>
                  <a:lnTo>
                    <a:pt x="46768" y="82348"/>
                  </a:lnTo>
                  <a:lnTo>
                    <a:pt x="5483" y="127671"/>
                  </a:lnTo>
                  <a:lnTo>
                    <a:pt x="0" y="152400"/>
                  </a:lnTo>
                  <a:lnTo>
                    <a:pt x="5483" y="177128"/>
                  </a:lnTo>
                  <a:lnTo>
                    <a:pt x="46768" y="222451"/>
                  </a:lnTo>
                  <a:lnTo>
                    <a:pt x="80845" y="242419"/>
                  </a:lnTo>
                  <a:lnTo>
                    <a:pt x="122729" y="260175"/>
                  </a:lnTo>
                  <a:lnTo>
                    <a:pt x="171559" y="275405"/>
                  </a:lnTo>
                  <a:lnTo>
                    <a:pt x="226473" y="287795"/>
                  </a:lnTo>
                  <a:lnTo>
                    <a:pt x="286609" y="297033"/>
                  </a:lnTo>
                  <a:lnTo>
                    <a:pt x="351105" y="302806"/>
                  </a:lnTo>
                  <a:lnTo>
                    <a:pt x="419100" y="304800"/>
                  </a:lnTo>
                  <a:lnTo>
                    <a:pt x="487094" y="302806"/>
                  </a:lnTo>
                  <a:lnTo>
                    <a:pt x="551590" y="297033"/>
                  </a:lnTo>
                  <a:lnTo>
                    <a:pt x="611726" y="287795"/>
                  </a:lnTo>
                  <a:lnTo>
                    <a:pt x="666640" y="275405"/>
                  </a:lnTo>
                  <a:lnTo>
                    <a:pt x="715470" y="260175"/>
                  </a:lnTo>
                  <a:lnTo>
                    <a:pt x="757354" y="242419"/>
                  </a:lnTo>
                  <a:lnTo>
                    <a:pt x="791431" y="222451"/>
                  </a:lnTo>
                  <a:lnTo>
                    <a:pt x="832716" y="177128"/>
                  </a:lnTo>
                  <a:lnTo>
                    <a:pt x="838200" y="152400"/>
                  </a:lnTo>
                  <a:lnTo>
                    <a:pt x="832716" y="127671"/>
                  </a:lnTo>
                  <a:lnTo>
                    <a:pt x="791431" y="82348"/>
                  </a:lnTo>
                  <a:lnTo>
                    <a:pt x="757354" y="62380"/>
                  </a:lnTo>
                  <a:lnTo>
                    <a:pt x="715470" y="44624"/>
                  </a:lnTo>
                  <a:lnTo>
                    <a:pt x="666640" y="29394"/>
                  </a:lnTo>
                  <a:lnTo>
                    <a:pt x="611726" y="17004"/>
                  </a:lnTo>
                  <a:lnTo>
                    <a:pt x="551590" y="7766"/>
                  </a:lnTo>
                  <a:lnTo>
                    <a:pt x="487094" y="1993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62600" y="48006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17"/>
                  </a:lnTo>
                  <a:lnTo>
                    <a:pt x="80845" y="62380"/>
                  </a:lnTo>
                  <a:lnTo>
                    <a:pt x="122729" y="44624"/>
                  </a:lnTo>
                  <a:lnTo>
                    <a:pt x="171559" y="29394"/>
                  </a:lnTo>
                  <a:lnTo>
                    <a:pt x="226473" y="17004"/>
                  </a:lnTo>
                  <a:lnTo>
                    <a:pt x="286609" y="7766"/>
                  </a:lnTo>
                  <a:lnTo>
                    <a:pt x="351105" y="1993"/>
                  </a:lnTo>
                  <a:lnTo>
                    <a:pt x="419100" y="0"/>
                  </a:lnTo>
                  <a:lnTo>
                    <a:pt x="487094" y="1993"/>
                  </a:lnTo>
                  <a:lnTo>
                    <a:pt x="551590" y="7766"/>
                  </a:lnTo>
                  <a:lnTo>
                    <a:pt x="611726" y="17004"/>
                  </a:lnTo>
                  <a:lnTo>
                    <a:pt x="666640" y="29394"/>
                  </a:lnTo>
                  <a:lnTo>
                    <a:pt x="715470" y="44624"/>
                  </a:lnTo>
                  <a:lnTo>
                    <a:pt x="757354" y="62380"/>
                  </a:lnTo>
                  <a:lnTo>
                    <a:pt x="791431" y="82348"/>
                  </a:lnTo>
                  <a:lnTo>
                    <a:pt x="832716" y="127671"/>
                  </a:lnTo>
                  <a:lnTo>
                    <a:pt x="838200" y="152400"/>
                  </a:lnTo>
                  <a:lnTo>
                    <a:pt x="832716" y="177128"/>
                  </a:lnTo>
                  <a:lnTo>
                    <a:pt x="791431" y="222451"/>
                  </a:lnTo>
                  <a:lnTo>
                    <a:pt x="757354" y="242419"/>
                  </a:lnTo>
                  <a:lnTo>
                    <a:pt x="715470" y="260175"/>
                  </a:lnTo>
                  <a:lnTo>
                    <a:pt x="666640" y="275405"/>
                  </a:lnTo>
                  <a:lnTo>
                    <a:pt x="611726" y="287795"/>
                  </a:lnTo>
                  <a:lnTo>
                    <a:pt x="551590" y="297033"/>
                  </a:lnTo>
                  <a:lnTo>
                    <a:pt x="487094" y="302806"/>
                  </a:lnTo>
                  <a:lnTo>
                    <a:pt x="419100" y="304800"/>
                  </a:lnTo>
                  <a:lnTo>
                    <a:pt x="351105" y="302806"/>
                  </a:lnTo>
                  <a:lnTo>
                    <a:pt x="286609" y="297033"/>
                  </a:lnTo>
                  <a:lnTo>
                    <a:pt x="226473" y="287795"/>
                  </a:lnTo>
                  <a:lnTo>
                    <a:pt x="171559" y="275405"/>
                  </a:lnTo>
                  <a:lnTo>
                    <a:pt x="122729" y="260175"/>
                  </a:lnTo>
                  <a:lnTo>
                    <a:pt x="80845" y="242419"/>
                  </a:lnTo>
                  <a:lnTo>
                    <a:pt x="46768" y="222451"/>
                  </a:lnTo>
                  <a:lnTo>
                    <a:pt x="5483" y="17712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83125" y="4725987"/>
            <a:ext cx="3124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latin typeface="Tahoma"/>
                <a:cs typeface="Tahoma"/>
              </a:rPr>
              <a:t>n</a:t>
            </a:r>
            <a:r>
              <a:rPr sz="1550" spc="5" dirty="0">
                <a:latin typeface="Tahoma"/>
                <a:cs typeface="Tahoma"/>
              </a:rPr>
              <a:t>et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66920" y="3881120"/>
            <a:ext cx="1838960" cy="1229360"/>
            <a:chOff x="4566920" y="3881120"/>
            <a:chExt cx="1838960" cy="1229360"/>
          </a:xfrm>
        </p:grpSpPr>
        <p:sp>
          <p:nvSpPr>
            <p:cNvPr id="19" name="object 19"/>
            <p:cNvSpPr/>
            <p:nvPr/>
          </p:nvSpPr>
          <p:spPr>
            <a:xfrm>
              <a:off x="4572000" y="38862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3"/>
                  </a:lnTo>
                  <a:lnTo>
                    <a:pt x="286609" y="7766"/>
                  </a:lnTo>
                  <a:lnTo>
                    <a:pt x="226473" y="17004"/>
                  </a:lnTo>
                  <a:lnTo>
                    <a:pt x="171559" y="29394"/>
                  </a:lnTo>
                  <a:lnTo>
                    <a:pt x="122729" y="44624"/>
                  </a:lnTo>
                  <a:lnTo>
                    <a:pt x="80845" y="62380"/>
                  </a:lnTo>
                  <a:lnTo>
                    <a:pt x="46768" y="82348"/>
                  </a:lnTo>
                  <a:lnTo>
                    <a:pt x="5483" y="127671"/>
                  </a:lnTo>
                  <a:lnTo>
                    <a:pt x="0" y="152400"/>
                  </a:lnTo>
                  <a:lnTo>
                    <a:pt x="5483" y="177128"/>
                  </a:lnTo>
                  <a:lnTo>
                    <a:pt x="46768" y="222451"/>
                  </a:lnTo>
                  <a:lnTo>
                    <a:pt x="80845" y="242419"/>
                  </a:lnTo>
                  <a:lnTo>
                    <a:pt x="122729" y="260175"/>
                  </a:lnTo>
                  <a:lnTo>
                    <a:pt x="171559" y="275405"/>
                  </a:lnTo>
                  <a:lnTo>
                    <a:pt x="226473" y="287795"/>
                  </a:lnTo>
                  <a:lnTo>
                    <a:pt x="286609" y="297033"/>
                  </a:lnTo>
                  <a:lnTo>
                    <a:pt x="351105" y="302806"/>
                  </a:lnTo>
                  <a:lnTo>
                    <a:pt x="419100" y="304800"/>
                  </a:lnTo>
                  <a:lnTo>
                    <a:pt x="487094" y="302806"/>
                  </a:lnTo>
                  <a:lnTo>
                    <a:pt x="551590" y="297033"/>
                  </a:lnTo>
                  <a:lnTo>
                    <a:pt x="611726" y="287795"/>
                  </a:lnTo>
                  <a:lnTo>
                    <a:pt x="666640" y="275405"/>
                  </a:lnTo>
                  <a:lnTo>
                    <a:pt x="715470" y="260175"/>
                  </a:lnTo>
                  <a:lnTo>
                    <a:pt x="757354" y="242419"/>
                  </a:lnTo>
                  <a:lnTo>
                    <a:pt x="791431" y="222451"/>
                  </a:lnTo>
                  <a:lnTo>
                    <a:pt x="832716" y="177128"/>
                  </a:lnTo>
                  <a:lnTo>
                    <a:pt x="838200" y="152400"/>
                  </a:lnTo>
                  <a:lnTo>
                    <a:pt x="832716" y="127671"/>
                  </a:lnTo>
                  <a:lnTo>
                    <a:pt x="791431" y="82348"/>
                  </a:lnTo>
                  <a:lnTo>
                    <a:pt x="757354" y="62380"/>
                  </a:lnTo>
                  <a:lnTo>
                    <a:pt x="715470" y="44624"/>
                  </a:lnTo>
                  <a:lnTo>
                    <a:pt x="666640" y="29394"/>
                  </a:lnTo>
                  <a:lnTo>
                    <a:pt x="611726" y="17004"/>
                  </a:lnTo>
                  <a:lnTo>
                    <a:pt x="551590" y="7766"/>
                  </a:lnTo>
                  <a:lnTo>
                    <a:pt x="487094" y="1993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2000" y="38862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17"/>
                  </a:lnTo>
                  <a:lnTo>
                    <a:pt x="80845" y="62380"/>
                  </a:lnTo>
                  <a:lnTo>
                    <a:pt x="122729" y="44624"/>
                  </a:lnTo>
                  <a:lnTo>
                    <a:pt x="171559" y="29394"/>
                  </a:lnTo>
                  <a:lnTo>
                    <a:pt x="226473" y="17004"/>
                  </a:lnTo>
                  <a:lnTo>
                    <a:pt x="286609" y="7766"/>
                  </a:lnTo>
                  <a:lnTo>
                    <a:pt x="351105" y="1993"/>
                  </a:lnTo>
                  <a:lnTo>
                    <a:pt x="419100" y="0"/>
                  </a:lnTo>
                  <a:lnTo>
                    <a:pt x="487094" y="1993"/>
                  </a:lnTo>
                  <a:lnTo>
                    <a:pt x="551590" y="7766"/>
                  </a:lnTo>
                  <a:lnTo>
                    <a:pt x="611726" y="17004"/>
                  </a:lnTo>
                  <a:lnTo>
                    <a:pt x="666640" y="29394"/>
                  </a:lnTo>
                  <a:lnTo>
                    <a:pt x="715470" y="44624"/>
                  </a:lnTo>
                  <a:lnTo>
                    <a:pt x="757354" y="62380"/>
                  </a:lnTo>
                  <a:lnTo>
                    <a:pt x="791431" y="82348"/>
                  </a:lnTo>
                  <a:lnTo>
                    <a:pt x="832716" y="127671"/>
                  </a:lnTo>
                  <a:lnTo>
                    <a:pt x="838200" y="152400"/>
                  </a:lnTo>
                  <a:lnTo>
                    <a:pt x="832716" y="177128"/>
                  </a:lnTo>
                  <a:lnTo>
                    <a:pt x="791431" y="222451"/>
                  </a:lnTo>
                  <a:lnTo>
                    <a:pt x="757354" y="242419"/>
                  </a:lnTo>
                  <a:lnTo>
                    <a:pt x="715470" y="260175"/>
                  </a:lnTo>
                  <a:lnTo>
                    <a:pt x="666640" y="275405"/>
                  </a:lnTo>
                  <a:lnTo>
                    <a:pt x="611726" y="287795"/>
                  </a:lnTo>
                  <a:lnTo>
                    <a:pt x="551590" y="297033"/>
                  </a:lnTo>
                  <a:lnTo>
                    <a:pt x="487094" y="302806"/>
                  </a:lnTo>
                  <a:lnTo>
                    <a:pt x="419100" y="304800"/>
                  </a:lnTo>
                  <a:lnTo>
                    <a:pt x="351105" y="302806"/>
                  </a:lnTo>
                  <a:lnTo>
                    <a:pt x="286609" y="297033"/>
                  </a:lnTo>
                  <a:lnTo>
                    <a:pt x="226473" y="287795"/>
                  </a:lnTo>
                  <a:lnTo>
                    <a:pt x="171559" y="275405"/>
                  </a:lnTo>
                  <a:lnTo>
                    <a:pt x="122729" y="260175"/>
                  </a:lnTo>
                  <a:lnTo>
                    <a:pt x="80845" y="242419"/>
                  </a:lnTo>
                  <a:lnTo>
                    <a:pt x="46768" y="222451"/>
                  </a:lnTo>
                  <a:lnTo>
                    <a:pt x="5483" y="17712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24425" y="4005326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152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24425" y="4005326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0" y="76200"/>
                  </a:moveTo>
                  <a:lnTo>
                    <a:pt x="152400" y="762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62600" y="48006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3"/>
                  </a:lnTo>
                  <a:lnTo>
                    <a:pt x="286609" y="7766"/>
                  </a:lnTo>
                  <a:lnTo>
                    <a:pt x="226473" y="17004"/>
                  </a:lnTo>
                  <a:lnTo>
                    <a:pt x="171559" y="29394"/>
                  </a:lnTo>
                  <a:lnTo>
                    <a:pt x="122729" y="44624"/>
                  </a:lnTo>
                  <a:lnTo>
                    <a:pt x="80845" y="62380"/>
                  </a:lnTo>
                  <a:lnTo>
                    <a:pt x="46768" y="82348"/>
                  </a:lnTo>
                  <a:lnTo>
                    <a:pt x="5483" y="127671"/>
                  </a:lnTo>
                  <a:lnTo>
                    <a:pt x="0" y="152400"/>
                  </a:lnTo>
                  <a:lnTo>
                    <a:pt x="5483" y="177128"/>
                  </a:lnTo>
                  <a:lnTo>
                    <a:pt x="46768" y="222451"/>
                  </a:lnTo>
                  <a:lnTo>
                    <a:pt x="80845" y="242419"/>
                  </a:lnTo>
                  <a:lnTo>
                    <a:pt x="122729" y="260175"/>
                  </a:lnTo>
                  <a:lnTo>
                    <a:pt x="171559" y="275405"/>
                  </a:lnTo>
                  <a:lnTo>
                    <a:pt x="226473" y="287795"/>
                  </a:lnTo>
                  <a:lnTo>
                    <a:pt x="286609" y="297033"/>
                  </a:lnTo>
                  <a:lnTo>
                    <a:pt x="351105" y="302806"/>
                  </a:lnTo>
                  <a:lnTo>
                    <a:pt x="419100" y="304800"/>
                  </a:lnTo>
                  <a:lnTo>
                    <a:pt x="487094" y="302806"/>
                  </a:lnTo>
                  <a:lnTo>
                    <a:pt x="551590" y="297033"/>
                  </a:lnTo>
                  <a:lnTo>
                    <a:pt x="611726" y="287795"/>
                  </a:lnTo>
                  <a:lnTo>
                    <a:pt x="666640" y="275405"/>
                  </a:lnTo>
                  <a:lnTo>
                    <a:pt x="715470" y="260175"/>
                  </a:lnTo>
                  <a:lnTo>
                    <a:pt x="757354" y="242419"/>
                  </a:lnTo>
                  <a:lnTo>
                    <a:pt x="791431" y="222451"/>
                  </a:lnTo>
                  <a:lnTo>
                    <a:pt x="832716" y="177128"/>
                  </a:lnTo>
                  <a:lnTo>
                    <a:pt x="838200" y="152400"/>
                  </a:lnTo>
                  <a:lnTo>
                    <a:pt x="832716" y="127671"/>
                  </a:lnTo>
                  <a:lnTo>
                    <a:pt x="791431" y="82348"/>
                  </a:lnTo>
                  <a:lnTo>
                    <a:pt x="757354" y="62380"/>
                  </a:lnTo>
                  <a:lnTo>
                    <a:pt x="715470" y="44624"/>
                  </a:lnTo>
                  <a:lnTo>
                    <a:pt x="666640" y="29394"/>
                  </a:lnTo>
                  <a:lnTo>
                    <a:pt x="611726" y="17004"/>
                  </a:lnTo>
                  <a:lnTo>
                    <a:pt x="551590" y="7766"/>
                  </a:lnTo>
                  <a:lnTo>
                    <a:pt x="487094" y="1993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62600" y="48006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17"/>
                  </a:lnTo>
                  <a:lnTo>
                    <a:pt x="80845" y="62380"/>
                  </a:lnTo>
                  <a:lnTo>
                    <a:pt x="122729" y="44624"/>
                  </a:lnTo>
                  <a:lnTo>
                    <a:pt x="171559" y="29394"/>
                  </a:lnTo>
                  <a:lnTo>
                    <a:pt x="226473" y="17004"/>
                  </a:lnTo>
                  <a:lnTo>
                    <a:pt x="286609" y="7766"/>
                  </a:lnTo>
                  <a:lnTo>
                    <a:pt x="351105" y="1993"/>
                  </a:lnTo>
                  <a:lnTo>
                    <a:pt x="419100" y="0"/>
                  </a:lnTo>
                  <a:lnTo>
                    <a:pt x="487094" y="1993"/>
                  </a:lnTo>
                  <a:lnTo>
                    <a:pt x="551590" y="7766"/>
                  </a:lnTo>
                  <a:lnTo>
                    <a:pt x="611726" y="17004"/>
                  </a:lnTo>
                  <a:lnTo>
                    <a:pt x="666640" y="29394"/>
                  </a:lnTo>
                  <a:lnTo>
                    <a:pt x="715470" y="44624"/>
                  </a:lnTo>
                  <a:lnTo>
                    <a:pt x="757354" y="62380"/>
                  </a:lnTo>
                  <a:lnTo>
                    <a:pt x="791431" y="82348"/>
                  </a:lnTo>
                  <a:lnTo>
                    <a:pt x="832716" y="127671"/>
                  </a:lnTo>
                  <a:lnTo>
                    <a:pt x="838200" y="152400"/>
                  </a:lnTo>
                  <a:lnTo>
                    <a:pt x="832716" y="177128"/>
                  </a:lnTo>
                  <a:lnTo>
                    <a:pt x="791431" y="222451"/>
                  </a:lnTo>
                  <a:lnTo>
                    <a:pt x="757354" y="242419"/>
                  </a:lnTo>
                  <a:lnTo>
                    <a:pt x="715470" y="260175"/>
                  </a:lnTo>
                  <a:lnTo>
                    <a:pt x="666640" y="275405"/>
                  </a:lnTo>
                  <a:lnTo>
                    <a:pt x="611726" y="287795"/>
                  </a:lnTo>
                  <a:lnTo>
                    <a:pt x="551590" y="297033"/>
                  </a:lnTo>
                  <a:lnTo>
                    <a:pt x="487094" y="302806"/>
                  </a:lnTo>
                  <a:lnTo>
                    <a:pt x="419100" y="304800"/>
                  </a:lnTo>
                  <a:lnTo>
                    <a:pt x="351105" y="302806"/>
                  </a:lnTo>
                  <a:lnTo>
                    <a:pt x="286609" y="297033"/>
                  </a:lnTo>
                  <a:lnTo>
                    <a:pt x="226473" y="287795"/>
                  </a:lnTo>
                  <a:lnTo>
                    <a:pt x="171559" y="275405"/>
                  </a:lnTo>
                  <a:lnTo>
                    <a:pt x="122729" y="260175"/>
                  </a:lnTo>
                  <a:lnTo>
                    <a:pt x="80845" y="242419"/>
                  </a:lnTo>
                  <a:lnTo>
                    <a:pt x="46768" y="222451"/>
                  </a:lnTo>
                  <a:lnTo>
                    <a:pt x="5483" y="17712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08345" y="4802187"/>
            <a:ext cx="3562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675" dirty="0">
                <a:latin typeface="Tahoma"/>
                <a:cs typeface="Tahoma"/>
              </a:rPr>
              <a:t>e</a:t>
            </a:r>
            <a:r>
              <a:rPr sz="1550" spc="-175" dirty="0">
                <a:latin typeface="Tahoma"/>
                <a:cs typeface="Tahoma"/>
              </a:rPr>
              <a:t>o</a:t>
            </a:r>
            <a:r>
              <a:rPr sz="1550" spc="-710" dirty="0">
                <a:latin typeface="Tahoma"/>
                <a:cs typeface="Tahoma"/>
              </a:rPr>
              <a:t>d</a:t>
            </a:r>
            <a:r>
              <a:rPr sz="1550" spc="30" dirty="0">
                <a:latin typeface="Tahoma"/>
                <a:cs typeface="Tahoma"/>
              </a:rPr>
              <a:t>r</a:t>
            </a:r>
            <a:r>
              <a:rPr sz="1550" spc="-710" dirty="0">
                <a:latin typeface="Tahoma"/>
                <a:cs typeface="Tahoma"/>
              </a:rPr>
              <a:t>g</a:t>
            </a:r>
            <a:r>
              <a:rPr sz="1550" spc="15" dirty="0">
                <a:latin typeface="Tahoma"/>
                <a:cs typeface="Tahoma"/>
              </a:rPr>
              <a:t>u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76719" y="4795520"/>
            <a:ext cx="848360" cy="314960"/>
            <a:chOff x="6776719" y="4795520"/>
            <a:chExt cx="848360" cy="314960"/>
          </a:xfrm>
        </p:grpSpPr>
        <p:sp>
          <p:nvSpPr>
            <p:cNvPr id="27" name="object 27"/>
            <p:cNvSpPr/>
            <p:nvPr/>
          </p:nvSpPr>
          <p:spPr>
            <a:xfrm>
              <a:off x="6781799" y="48006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3"/>
                  </a:lnTo>
                  <a:lnTo>
                    <a:pt x="286609" y="7766"/>
                  </a:lnTo>
                  <a:lnTo>
                    <a:pt x="226473" y="17004"/>
                  </a:lnTo>
                  <a:lnTo>
                    <a:pt x="171559" y="29394"/>
                  </a:lnTo>
                  <a:lnTo>
                    <a:pt x="122729" y="44624"/>
                  </a:lnTo>
                  <a:lnTo>
                    <a:pt x="80845" y="62380"/>
                  </a:lnTo>
                  <a:lnTo>
                    <a:pt x="46768" y="82348"/>
                  </a:lnTo>
                  <a:lnTo>
                    <a:pt x="5483" y="127671"/>
                  </a:lnTo>
                  <a:lnTo>
                    <a:pt x="0" y="152400"/>
                  </a:lnTo>
                  <a:lnTo>
                    <a:pt x="5483" y="177128"/>
                  </a:lnTo>
                  <a:lnTo>
                    <a:pt x="46768" y="222451"/>
                  </a:lnTo>
                  <a:lnTo>
                    <a:pt x="80845" y="242419"/>
                  </a:lnTo>
                  <a:lnTo>
                    <a:pt x="122729" y="260175"/>
                  </a:lnTo>
                  <a:lnTo>
                    <a:pt x="171559" y="275405"/>
                  </a:lnTo>
                  <a:lnTo>
                    <a:pt x="226473" y="287795"/>
                  </a:lnTo>
                  <a:lnTo>
                    <a:pt x="286609" y="297033"/>
                  </a:lnTo>
                  <a:lnTo>
                    <a:pt x="351105" y="302806"/>
                  </a:lnTo>
                  <a:lnTo>
                    <a:pt x="419100" y="304800"/>
                  </a:lnTo>
                  <a:lnTo>
                    <a:pt x="487094" y="302806"/>
                  </a:lnTo>
                  <a:lnTo>
                    <a:pt x="551590" y="297033"/>
                  </a:lnTo>
                  <a:lnTo>
                    <a:pt x="611726" y="287795"/>
                  </a:lnTo>
                  <a:lnTo>
                    <a:pt x="666640" y="275405"/>
                  </a:lnTo>
                  <a:lnTo>
                    <a:pt x="715470" y="260175"/>
                  </a:lnTo>
                  <a:lnTo>
                    <a:pt x="757354" y="242419"/>
                  </a:lnTo>
                  <a:lnTo>
                    <a:pt x="791431" y="222451"/>
                  </a:lnTo>
                  <a:lnTo>
                    <a:pt x="832716" y="177128"/>
                  </a:lnTo>
                  <a:lnTo>
                    <a:pt x="838200" y="152400"/>
                  </a:lnTo>
                  <a:lnTo>
                    <a:pt x="832716" y="127671"/>
                  </a:lnTo>
                  <a:lnTo>
                    <a:pt x="791431" y="82348"/>
                  </a:lnTo>
                  <a:lnTo>
                    <a:pt x="757354" y="62380"/>
                  </a:lnTo>
                  <a:lnTo>
                    <a:pt x="715470" y="44624"/>
                  </a:lnTo>
                  <a:lnTo>
                    <a:pt x="666640" y="29394"/>
                  </a:lnTo>
                  <a:lnTo>
                    <a:pt x="611726" y="17004"/>
                  </a:lnTo>
                  <a:lnTo>
                    <a:pt x="551590" y="7766"/>
                  </a:lnTo>
                  <a:lnTo>
                    <a:pt x="487094" y="1993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81799" y="48006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17"/>
                  </a:lnTo>
                  <a:lnTo>
                    <a:pt x="80845" y="62380"/>
                  </a:lnTo>
                  <a:lnTo>
                    <a:pt x="122729" y="44624"/>
                  </a:lnTo>
                  <a:lnTo>
                    <a:pt x="171559" y="29394"/>
                  </a:lnTo>
                  <a:lnTo>
                    <a:pt x="226473" y="17004"/>
                  </a:lnTo>
                  <a:lnTo>
                    <a:pt x="286609" y="7766"/>
                  </a:lnTo>
                  <a:lnTo>
                    <a:pt x="351105" y="1993"/>
                  </a:lnTo>
                  <a:lnTo>
                    <a:pt x="419100" y="0"/>
                  </a:lnTo>
                  <a:lnTo>
                    <a:pt x="487094" y="1993"/>
                  </a:lnTo>
                  <a:lnTo>
                    <a:pt x="551590" y="7766"/>
                  </a:lnTo>
                  <a:lnTo>
                    <a:pt x="611726" y="17004"/>
                  </a:lnTo>
                  <a:lnTo>
                    <a:pt x="666640" y="29394"/>
                  </a:lnTo>
                  <a:lnTo>
                    <a:pt x="715470" y="44624"/>
                  </a:lnTo>
                  <a:lnTo>
                    <a:pt x="757354" y="62380"/>
                  </a:lnTo>
                  <a:lnTo>
                    <a:pt x="791431" y="82348"/>
                  </a:lnTo>
                  <a:lnTo>
                    <a:pt x="832716" y="127671"/>
                  </a:lnTo>
                  <a:lnTo>
                    <a:pt x="838200" y="152400"/>
                  </a:lnTo>
                  <a:lnTo>
                    <a:pt x="832716" y="177128"/>
                  </a:lnTo>
                  <a:lnTo>
                    <a:pt x="791431" y="222451"/>
                  </a:lnTo>
                  <a:lnTo>
                    <a:pt x="757354" y="242419"/>
                  </a:lnTo>
                  <a:lnTo>
                    <a:pt x="715470" y="260175"/>
                  </a:lnTo>
                  <a:lnTo>
                    <a:pt x="666640" y="275405"/>
                  </a:lnTo>
                  <a:lnTo>
                    <a:pt x="611726" y="287795"/>
                  </a:lnTo>
                  <a:lnTo>
                    <a:pt x="551590" y="297033"/>
                  </a:lnTo>
                  <a:lnTo>
                    <a:pt x="487094" y="302806"/>
                  </a:lnTo>
                  <a:lnTo>
                    <a:pt x="419100" y="304800"/>
                  </a:lnTo>
                  <a:lnTo>
                    <a:pt x="351105" y="302806"/>
                  </a:lnTo>
                  <a:lnTo>
                    <a:pt x="286609" y="297033"/>
                  </a:lnTo>
                  <a:lnTo>
                    <a:pt x="226473" y="287795"/>
                  </a:lnTo>
                  <a:lnTo>
                    <a:pt x="171559" y="275405"/>
                  </a:lnTo>
                  <a:lnTo>
                    <a:pt x="122729" y="260175"/>
                  </a:lnTo>
                  <a:lnTo>
                    <a:pt x="80845" y="242419"/>
                  </a:lnTo>
                  <a:lnTo>
                    <a:pt x="46768" y="222451"/>
                  </a:lnTo>
                  <a:lnTo>
                    <a:pt x="5483" y="17712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095490" y="4802187"/>
            <a:ext cx="23177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0" dirty="0">
                <a:latin typeface="Tahoma"/>
                <a:cs typeface="Tahoma"/>
              </a:rPr>
              <a:t>us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76120" y="5862320"/>
            <a:ext cx="848360" cy="314960"/>
            <a:chOff x="1976120" y="5862320"/>
            <a:chExt cx="848360" cy="314960"/>
          </a:xfrm>
        </p:grpSpPr>
        <p:sp>
          <p:nvSpPr>
            <p:cNvPr id="31" name="object 31"/>
            <p:cNvSpPr/>
            <p:nvPr/>
          </p:nvSpPr>
          <p:spPr>
            <a:xfrm>
              <a:off x="1981200" y="5867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4"/>
                  </a:lnTo>
                  <a:lnTo>
                    <a:pt x="286609" y="7769"/>
                  </a:lnTo>
                  <a:lnTo>
                    <a:pt x="226473" y="17011"/>
                  </a:lnTo>
                  <a:lnTo>
                    <a:pt x="171559" y="29405"/>
                  </a:lnTo>
                  <a:lnTo>
                    <a:pt x="122729" y="44638"/>
                  </a:lnTo>
                  <a:lnTo>
                    <a:pt x="80845" y="62396"/>
                  </a:lnTo>
                  <a:lnTo>
                    <a:pt x="46768" y="82365"/>
                  </a:lnTo>
                  <a:lnTo>
                    <a:pt x="5483" y="127681"/>
                  </a:lnTo>
                  <a:lnTo>
                    <a:pt x="0" y="152400"/>
                  </a:lnTo>
                  <a:lnTo>
                    <a:pt x="5483" y="177118"/>
                  </a:lnTo>
                  <a:lnTo>
                    <a:pt x="46768" y="222434"/>
                  </a:lnTo>
                  <a:lnTo>
                    <a:pt x="80845" y="242403"/>
                  </a:lnTo>
                  <a:lnTo>
                    <a:pt x="122729" y="260161"/>
                  </a:lnTo>
                  <a:lnTo>
                    <a:pt x="171559" y="275394"/>
                  </a:lnTo>
                  <a:lnTo>
                    <a:pt x="226473" y="287788"/>
                  </a:lnTo>
                  <a:lnTo>
                    <a:pt x="286609" y="297030"/>
                  </a:lnTo>
                  <a:lnTo>
                    <a:pt x="351105" y="302805"/>
                  </a:lnTo>
                  <a:lnTo>
                    <a:pt x="419100" y="304800"/>
                  </a:lnTo>
                  <a:lnTo>
                    <a:pt x="487094" y="302805"/>
                  </a:lnTo>
                  <a:lnTo>
                    <a:pt x="551590" y="297030"/>
                  </a:lnTo>
                  <a:lnTo>
                    <a:pt x="611726" y="287788"/>
                  </a:lnTo>
                  <a:lnTo>
                    <a:pt x="666640" y="275394"/>
                  </a:lnTo>
                  <a:lnTo>
                    <a:pt x="715470" y="260161"/>
                  </a:lnTo>
                  <a:lnTo>
                    <a:pt x="757354" y="242403"/>
                  </a:lnTo>
                  <a:lnTo>
                    <a:pt x="791431" y="222434"/>
                  </a:lnTo>
                  <a:lnTo>
                    <a:pt x="832716" y="177118"/>
                  </a:lnTo>
                  <a:lnTo>
                    <a:pt x="838200" y="152400"/>
                  </a:lnTo>
                  <a:lnTo>
                    <a:pt x="832716" y="127681"/>
                  </a:lnTo>
                  <a:lnTo>
                    <a:pt x="791431" y="82365"/>
                  </a:lnTo>
                  <a:lnTo>
                    <a:pt x="757354" y="62396"/>
                  </a:lnTo>
                  <a:lnTo>
                    <a:pt x="715470" y="44638"/>
                  </a:lnTo>
                  <a:lnTo>
                    <a:pt x="666640" y="29405"/>
                  </a:lnTo>
                  <a:lnTo>
                    <a:pt x="611726" y="17011"/>
                  </a:lnTo>
                  <a:lnTo>
                    <a:pt x="551590" y="7769"/>
                  </a:lnTo>
                  <a:lnTo>
                    <a:pt x="487094" y="1994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81200" y="5867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31"/>
                  </a:lnTo>
                  <a:lnTo>
                    <a:pt x="80845" y="62396"/>
                  </a:lnTo>
                  <a:lnTo>
                    <a:pt x="122729" y="44638"/>
                  </a:lnTo>
                  <a:lnTo>
                    <a:pt x="171559" y="29405"/>
                  </a:lnTo>
                  <a:lnTo>
                    <a:pt x="226473" y="17011"/>
                  </a:lnTo>
                  <a:lnTo>
                    <a:pt x="286609" y="7769"/>
                  </a:lnTo>
                  <a:lnTo>
                    <a:pt x="351105" y="1994"/>
                  </a:lnTo>
                  <a:lnTo>
                    <a:pt x="419100" y="0"/>
                  </a:lnTo>
                  <a:lnTo>
                    <a:pt x="487094" y="1994"/>
                  </a:lnTo>
                  <a:lnTo>
                    <a:pt x="551590" y="7769"/>
                  </a:lnTo>
                  <a:lnTo>
                    <a:pt x="611726" y="17011"/>
                  </a:lnTo>
                  <a:lnTo>
                    <a:pt x="666640" y="29405"/>
                  </a:lnTo>
                  <a:lnTo>
                    <a:pt x="715470" y="44638"/>
                  </a:lnTo>
                  <a:lnTo>
                    <a:pt x="757354" y="62396"/>
                  </a:lnTo>
                  <a:lnTo>
                    <a:pt x="791431" y="82365"/>
                  </a:lnTo>
                  <a:lnTo>
                    <a:pt x="832716" y="127681"/>
                  </a:lnTo>
                  <a:lnTo>
                    <a:pt x="838200" y="152400"/>
                  </a:lnTo>
                  <a:lnTo>
                    <a:pt x="832716" y="177118"/>
                  </a:lnTo>
                  <a:lnTo>
                    <a:pt x="791431" y="222434"/>
                  </a:lnTo>
                  <a:lnTo>
                    <a:pt x="757354" y="242403"/>
                  </a:lnTo>
                  <a:lnTo>
                    <a:pt x="715470" y="260161"/>
                  </a:lnTo>
                  <a:lnTo>
                    <a:pt x="666640" y="275394"/>
                  </a:lnTo>
                  <a:lnTo>
                    <a:pt x="611726" y="287788"/>
                  </a:lnTo>
                  <a:lnTo>
                    <a:pt x="551590" y="297030"/>
                  </a:lnTo>
                  <a:lnTo>
                    <a:pt x="487094" y="302805"/>
                  </a:lnTo>
                  <a:lnTo>
                    <a:pt x="419100" y="304800"/>
                  </a:lnTo>
                  <a:lnTo>
                    <a:pt x="351105" y="302805"/>
                  </a:lnTo>
                  <a:lnTo>
                    <a:pt x="286609" y="297030"/>
                  </a:lnTo>
                  <a:lnTo>
                    <a:pt x="226473" y="287788"/>
                  </a:lnTo>
                  <a:lnTo>
                    <a:pt x="171559" y="275394"/>
                  </a:lnTo>
                  <a:lnTo>
                    <a:pt x="122729" y="260161"/>
                  </a:lnTo>
                  <a:lnTo>
                    <a:pt x="80845" y="242403"/>
                  </a:lnTo>
                  <a:lnTo>
                    <a:pt x="46768" y="222434"/>
                  </a:lnTo>
                  <a:lnTo>
                    <a:pt x="5483" y="17711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051685" y="5870575"/>
            <a:ext cx="7099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latin typeface="Tahoma"/>
                <a:cs typeface="Tahoma"/>
              </a:rPr>
              <a:t>amazon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33119" y="5786120"/>
            <a:ext cx="848360" cy="314960"/>
            <a:chOff x="833119" y="5786120"/>
            <a:chExt cx="848360" cy="314960"/>
          </a:xfrm>
        </p:grpSpPr>
        <p:sp>
          <p:nvSpPr>
            <p:cNvPr id="35" name="object 35"/>
            <p:cNvSpPr/>
            <p:nvPr/>
          </p:nvSpPr>
          <p:spPr>
            <a:xfrm>
              <a:off x="838199" y="57912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21" y="1994"/>
                  </a:lnTo>
                  <a:lnTo>
                    <a:pt x="286633" y="7769"/>
                  </a:lnTo>
                  <a:lnTo>
                    <a:pt x="226501" y="17011"/>
                  </a:lnTo>
                  <a:lnTo>
                    <a:pt x="171587" y="29405"/>
                  </a:lnTo>
                  <a:lnTo>
                    <a:pt x="122753" y="44638"/>
                  </a:lnTo>
                  <a:lnTo>
                    <a:pt x="80863" y="62396"/>
                  </a:lnTo>
                  <a:lnTo>
                    <a:pt x="46780" y="82365"/>
                  </a:lnTo>
                  <a:lnTo>
                    <a:pt x="5485" y="127681"/>
                  </a:lnTo>
                  <a:lnTo>
                    <a:pt x="0" y="152400"/>
                  </a:lnTo>
                  <a:lnTo>
                    <a:pt x="5485" y="177118"/>
                  </a:lnTo>
                  <a:lnTo>
                    <a:pt x="46780" y="222434"/>
                  </a:lnTo>
                  <a:lnTo>
                    <a:pt x="80863" y="242403"/>
                  </a:lnTo>
                  <a:lnTo>
                    <a:pt x="122753" y="260161"/>
                  </a:lnTo>
                  <a:lnTo>
                    <a:pt x="171587" y="275394"/>
                  </a:lnTo>
                  <a:lnTo>
                    <a:pt x="226501" y="287788"/>
                  </a:lnTo>
                  <a:lnTo>
                    <a:pt x="286633" y="297030"/>
                  </a:lnTo>
                  <a:lnTo>
                    <a:pt x="351121" y="302805"/>
                  </a:lnTo>
                  <a:lnTo>
                    <a:pt x="419100" y="304800"/>
                  </a:lnTo>
                  <a:lnTo>
                    <a:pt x="487094" y="302805"/>
                  </a:lnTo>
                  <a:lnTo>
                    <a:pt x="551590" y="297030"/>
                  </a:lnTo>
                  <a:lnTo>
                    <a:pt x="611726" y="287788"/>
                  </a:lnTo>
                  <a:lnTo>
                    <a:pt x="666640" y="275394"/>
                  </a:lnTo>
                  <a:lnTo>
                    <a:pt x="715470" y="260161"/>
                  </a:lnTo>
                  <a:lnTo>
                    <a:pt x="757354" y="242403"/>
                  </a:lnTo>
                  <a:lnTo>
                    <a:pt x="791431" y="222434"/>
                  </a:lnTo>
                  <a:lnTo>
                    <a:pt x="832716" y="177118"/>
                  </a:lnTo>
                  <a:lnTo>
                    <a:pt x="838200" y="152400"/>
                  </a:lnTo>
                  <a:lnTo>
                    <a:pt x="832716" y="127681"/>
                  </a:lnTo>
                  <a:lnTo>
                    <a:pt x="791431" y="82365"/>
                  </a:lnTo>
                  <a:lnTo>
                    <a:pt x="757354" y="62396"/>
                  </a:lnTo>
                  <a:lnTo>
                    <a:pt x="715470" y="44638"/>
                  </a:lnTo>
                  <a:lnTo>
                    <a:pt x="666640" y="29405"/>
                  </a:lnTo>
                  <a:lnTo>
                    <a:pt x="611726" y="17011"/>
                  </a:lnTo>
                  <a:lnTo>
                    <a:pt x="551590" y="7769"/>
                  </a:lnTo>
                  <a:lnTo>
                    <a:pt x="487094" y="1994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8199" y="57912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6" y="104231"/>
                  </a:lnTo>
                  <a:lnTo>
                    <a:pt x="80863" y="62396"/>
                  </a:lnTo>
                  <a:lnTo>
                    <a:pt x="122753" y="44638"/>
                  </a:lnTo>
                  <a:lnTo>
                    <a:pt x="171587" y="29405"/>
                  </a:lnTo>
                  <a:lnTo>
                    <a:pt x="226501" y="17011"/>
                  </a:lnTo>
                  <a:lnTo>
                    <a:pt x="286633" y="7769"/>
                  </a:lnTo>
                  <a:lnTo>
                    <a:pt x="351121" y="1994"/>
                  </a:lnTo>
                  <a:lnTo>
                    <a:pt x="419100" y="0"/>
                  </a:lnTo>
                  <a:lnTo>
                    <a:pt x="487094" y="1994"/>
                  </a:lnTo>
                  <a:lnTo>
                    <a:pt x="551590" y="7769"/>
                  </a:lnTo>
                  <a:lnTo>
                    <a:pt x="611726" y="17011"/>
                  </a:lnTo>
                  <a:lnTo>
                    <a:pt x="666640" y="29405"/>
                  </a:lnTo>
                  <a:lnTo>
                    <a:pt x="715470" y="44638"/>
                  </a:lnTo>
                  <a:lnTo>
                    <a:pt x="757354" y="62396"/>
                  </a:lnTo>
                  <a:lnTo>
                    <a:pt x="791431" y="82365"/>
                  </a:lnTo>
                  <a:lnTo>
                    <a:pt x="832716" y="127681"/>
                  </a:lnTo>
                  <a:lnTo>
                    <a:pt x="838200" y="152400"/>
                  </a:lnTo>
                  <a:lnTo>
                    <a:pt x="832716" y="177118"/>
                  </a:lnTo>
                  <a:lnTo>
                    <a:pt x="791431" y="222434"/>
                  </a:lnTo>
                  <a:lnTo>
                    <a:pt x="757354" y="242403"/>
                  </a:lnTo>
                  <a:lnTo>
                    <a:pt x="715470" y="260161"/>
                  </a:lnTo>
                  <a:lnTo>
                    <a:pt x="666640" y="275394"/>
                  </a:lnTo>
                  <a:lnTo>
                    <a:pt x="611726" y="287788"/>
                  </a:lnTo>
                  <a:lnTo>
                    <a:pt x="551590" y="297030"/>
                  </a:lnTo>
                  <a:lnTo>
                    <a:pt x="487094" y="302805"/>
                  </a:lnTo>
                  <a:lnTo>
                    <a:pt x="419100" y="304800"/>
                  </a:lnTo>
                  <a:lnTo>
                    <a:pt x="351121" y="302805"/>
                  </a:lnTo>
                  <a:lnTo>
                    <a:pt x="286633" y="297030"/>
                  </a:lnTo>
                  <a:lnTo>
                    <a:pt x="226501" y="287788"/>
                  </a:lnTo>
                  <a:lnTo>
                    <a:pt x="171587" y="275394"/>
                  </a:lnTo>
                  <a:lnTo>
                    <a:pt x="122753" y="260161"/>
                  </a:lnTo>
                  <a:lnTo>
                    <a:pt x="80863" y="242403"/>
                  </a:lnTo>
                  <a:lnTo>
                    <a:pt x="46780" y="222434"/>
                  </a:lnTo>
                  <a:lnTo>
                    <a:pt x="5485" y="17711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83614" y="5794057"/>
            <a:ext cx="5549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 dirty="0">
                <a:latin typeface="Tahoma"/>
                <a:cs typeface="Tahoma"/>
              </a:rPr>
              <a:t>y</a:t>
            </a:r>
            <a:r>
              <a:rPr sz="1550" spc="10" dirty="0">
                <a:latin typeface="Tahoma"/>
                <a:cs typeface="Tahoma"/>
              </a:rPr>
              <a:t>a</a:t>
            </a:r>
            <a:r>
              <a:rPr sz="1550" spc="35" dirty="0">
                <a:latin typeface="Tahoma"/>
                <a:cs typeface="Tahoma"/>
              </a:rPr>
              <a:t>h</a:t>
            </a:r>
            <a:r>
              <a:rPr sz="1550" spc="-20" dirty="0">
                <a:latin typeface="Tahoma"/>
                <a:cs typeface="Tahoma"/>
              </a:rPr>
              <a:t>o</a:t>
            </a:r>
            <a:r>
              <a:rPr sz="1550" spc="10" dirty="0">
                <a:latin typeface="Tahoma"/>
                <a:cs typeface="Tahoma"/>
              </a:rPr>
              <a:t>o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033520" y="5786120"/>
            <a:ext cx="848360" cy="314960"/>
            <a:chOff x="4033520" y="5786120"/>
            <a:chExt cx="848360" cy="314960"/>
          </a:xfrm>
        </p:grpSpPr>
        <p:sp>
          <p:nvSpPr>
            <p:cNvPr id="39" name="object 39"/>
            <p:cNvSpPr/>
            <p:nvPr/>
          </p:nvSpPr>
          <p:spPr>
            <a:xfrm>
              <a:off x="4038600" y="57912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4"/>
                  </a:lnTo>
                  <a:lnTo>
                    <a:pt x="286609" y="7769"/>
                  </a:lnTo>
                  <a:lnTo>
                    <a:pt x="226473" y="17011"/>
                  </a:lnTo>
                  <a:lnTo>
                    <a:pt x="171559" y="29405"/>
                  </a:lnTo>
                  <a:lnTo>
                    <a:pt x="122729" y="44638"/>
                  </a:lnTo>
                  <a:lnTo>
                    <a:pt x="80845" y="62396"/>
                  </a:lnTo>
                  <a:lnTo>
                    <a:pt x="46768" y="82365"/>
                  </a:lnTo>
                  <a:lnTo>
                    <a:pt x="5483" y="127681"/>
                  </a:lnTo>
                  <a:lnTo>
                    <a:pt x="0" y="152400"/>
                  </a:lnTo>
                  <a:lnTo>
                    <a:pt x="5483" y="177118"/>
                  </a:lnTo>
                  <a:lnTo>
                    <a:pt x="46768" y="222434"/>
                  </a:lnTo>
                  <a:lnTo>
                    <a:pt x="80845" y="242403"/>
                  </a:lnTo>
                  <a:lnTo>
                    <a:pt x="122729" y="260161"/>
                  </a:lnTo>
                  <a:lnTo>
                    <a:pt x="171559" y="275394"/>
                  </a:lnTo>
                  <a:lnTo>
                    <a:pt x="226473" y="287788"/>
                  </a:lnTo>
                  <a:lnTo>
                    <a:pt x="286609" y="297030"/>
                  </a:lnTo>
                  <a:lnTo>
                    <a:pt x="351105" y="302805"/>
                  </a:lnTo>
                  <a:lnTo>
                    <a:pt x="419100" y="304800"/>
                  </a:lnTo>
                  <a:lnTo>
                    <a:pt x="487094" y="302805"/>
                  </a:lnTo>
                  <a:lnTo>
                    <a:pt x="551590" y="297030"/>
                  </a:lnTo>
                  <a:lnTo>
                    <a:pt x="611726" y="287788"/>
                  </a:lnTo>
                  <a:lnTo>
                    <a:pt x="666640" y="275394"/>
                  </a:lnTo>
                  <a:lnTo>
                    <a:pt x="715470" y="260161"/>
                  </a:lnTo>
                  <a:lnTo>
                    <a:pt x="757354" y="242403"/>
                  </a:lnTo>
                  <a:lnTo>
                    <a:pt x="791431" y="222434"/>
                  </a:lnTo>
                  <a:lnTo>
                    <a:pt x="832716" y="177118"/>
                  </a:lnTo>
                  <a:lnTo>
                    <a:pt x="838200" y="152400"/>
                  </a:lnTo>
                  <a:lnTo>
                    <a:pt x="832716" y="127681"/>
                  </a:lnTo>
                  <a:lnTo>
                    <a:pt x="791431" y="82365"/>
                  </a:lnTo>
                  <a:lnTo>
                    <a:pt x="757354" y="62396"/>
                  </a:lnTo>
                  <a:lnTo>
                    <a:pt x="715470" y="44638"/>
                  </a:lnTo>
                  <a:lnTo>
                    <a:pt x="666640" y="29405"/>
                  </a:lnTo>
                  <a:lnTo>
                    <a:pt x="611726" y="17011"/>
                  </a:lnTo>
                  <a:lnTo>
                    <a:pt x="551590" y="7769"/>
                  </a:lnTo>
                  <a:lnTo>
                    <a:pt x="487094" y="1994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38600" y="57912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31"/>
                  </a:lnTo>
                  <a:lnTo>
                    <a:pt x="80845" y="62396"/>
                  </a:lnTo>
                  <a:lnTo>
                    <a:pt x="122729" y="44638"/>
                  </a:lnTo>
                  <a:lnTo>
                    <a:pt x="171559" y="29405"/>
                  </a:lnTo>
                  <a:lnTo>
                    <a:pt x="226473" y="17011"/>
                  </a:lnTo>
                  <a:lnTo>
                    <a:pt x="286609" y="7769"/>
                  </a:lnTo>
                  <a:lnTo>
                    <a:pt x="351105" y="1994"/>
                  </a:lnTo>
                  <a:lnTo>
                    <a:pt x="419100" y="0"/>
                  </a:lnTo>
                  <a:lnTo>
                    <a:pt x="487094" y="1994"/>
                  </a:lnTo>
                  <a:lnTo>
                    <a:pt x="551590" y="7769"/>
                  </a:lnTo>
                  <a:lnTo>
                    <a:pt x="611726" y="17011"/>
                  </a:lnTo>
                  <a:lnTo>
                    <a:pt x="666640" y="29405"/>
                  </a:lnTo>
                  <a:lnTo>
                    <a:pt x="715470" y="44638"/>
                  </a:lnTo>
                  <a:lnTo>
                    <a:pt x="757354" y="62396"/>
                  </a:lnTo>
                  <a:lnTo>
                    <a:pt x="791431" y="82365"/>
                  </a:lnTo>
                  <a:lnTo>
                    <a:pt x="832716" y="127681"/>
                  </a:lnTo>
                  <a:lnTo>
                    <a:pt x="838200" y="152400"/>
                  </a:lnTo>
                  <a:lnTo>
                    <a:pt x="832716" y="177118"/>
                  </a:lnTo>
                  <a:lnTo>
                    <a:pt x="791431" y="222434"/>
                  </a:lnTo>
                  <a:lnTo>
                    <a:pt x="757354" y="242403"/>
                  </a:lnTo>
                  <a:lnTo>
                    <a:pt x="715470" y="260161"/>
                  </a:lnTo>
                  <a:lnTo>
                    <a:pt x="666640" y="275394"/>
                  </a:lnTo>
                  <a:lnTo>
                    <a:pt x="611726" y="287788"/>
                  </a:lnTo>
                  <a:lnTo>
                    <a:pt x="551590" y="297030"/>
                  </a:lnTo>
                  <a:lnTo>
                    <a:pt x="487094" y="302805"/>
                  </a:lnTo>
                  <a:lnTo>
                    <a:pt x="419100" y="304800"/>
                  </a:lnTo>
                  <a:lnTo>
                    <a:pt x="351105" y="302805"/>
                  </a:lnTo>
                  <a:lnTo>
                    <a:pt x="286609" y="297030"/>
                  </a:lnTo>
                  <a:lnTo>
                    <a:pt x="226473" y="287788"/>
                  </a:lnTo>
                  <a:lnTo>
                    <a:pt x="171559" y="275394"/>
                  </a:lnTo>
                  <a:lnTo>
                    <a:pt x="122729" y="260161"/>
                  </a:lnTo>
                  <a:lnTo>
                    <a:pt x="80845" y="242403"/>
                  </a:lnTo>
                  <a:lnTo>
                    <a:pt x="46768" y="222434"/>
                  </a:lnTo>
                  <a:lnTo>
                    <a:pt x="5483" y="17711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168521" y="5794057"/>
            <a:ext cx="59499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0" dirty="0">
                <a:latin typeface="Tahoma"/>
                <a:cs typeface="Tahoma"/>
              </a:rPr>
              <a:t>comell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176520" y="5709920"/>
            <a:ext cx="848360" cy="314960"/>
            <a:chOff x="5176520" y="5709920"/>
            <a:chExt cx="848360" cy="314960"/>
          </a:xfrm>
        </p:grpSpPr>
        <p:sp>
          <p:nvSpPr>
            <p:cNvPr id="43" name="object 43"/>
            <p:cNvSpPr/>
            <p:nvPr/>
          </p:nvSpPr>
          <p:spPr>
            <a:xfrm>
              <a:off x="5181600" y="57150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4"/>
                  </a:lnTo>
                  <a:lnTo>
                    <a:pt x="286609" y="7769"/>
                  </a:lnTo>
                  <a:lnTo>
                    <a:pt x="226473" y="17011"/>
                  </a:lnTo>
                  <a:lnTo>
                    <a:pt x="171559" y="29405"/>
                  </a:lnTo>
                  <a:lnTo>
                    <a:pt x="122729" y="44638"/>
                  </a:lnTo>
                  <a:lnTo>
                    <a:pt x="80845" y="62396"/>
                  </a:lnTo>
                  <a:lnTo>
                    <a:pt x="46768" y="82365"/>
                  </a:lnTo>
                  <a:lnTo>
                    <a:pt x="5483" y="127681"/>
                  </a:lnTo>
                  <a:lnTo>
                    <a:pt x="0" y="152400"/>
                  </a:lnTo>
                  <a:lnTo>
                    <a:pt x="5483" y="177118"/>
                  </a:lnTo>
                  <a:lnTo>
                    <a:pt x="46768" y="222434"/>
                  </a:lnTo>
                  <a:lnTo>
                    <a:pt x="80845" y="242403"/>
                  </a:lnTo>
                  <a:lnTo>
                    <a:pt x="122729" y="260161"/>
                  </a:lnTo>
                  <a:lnTo>
                    <a:pt x="171559" y="275394"/>
                  </a:lnTo>
                  <a:lnTo>
                    <a:pt x="226473" y="287788"/>
                  </a:lnTo>
                  <a:lnTo>
                    <a:pt x="286609" y="297030"/>
                  </a:lnTo>
                  <a:lnTo>
                    <a:pt x="351105" y="302805"/>
                  </a:lnTo>
                  <a:lnTo>
                    <a:pt x="419100" y="304800"/>
                  </a:lnTo>
                  <a:lnTo>
                    <a:pt x="487094" y="302805"/>
                  </a:lnTo>
                  <a:lnTo>
                    <a:pt x="551590" y="297030"/>
                  </a:lnTo>
                  <a:lnTo>
                    <a:pt x="611726" y="287788"/>
                  </a:lnTo>
                  <a:lnTo>
                    <a:pt x="666640" y="275394"/>
                  </a:lnTo>
                  <a:lnTo>
                    <a:pt x="715470" y="260161"/>
                  </a:lnTo>
                  <a:lnTo>
                    <a:pt x="757354" y="242403"/>
                  </a:lnTo>
                  <a:lnTo>
                    <a:pt x="791431" y="222434"/>
                  </a:lnTo>
                  <a:lnTo>
                    <a:pt x="832716" y="177118"/>
                  </a:lnTo>
                  <a:lnTo>
                    <a:pt x="838200" y="152400"/>
                  </a:lnTo>
                  <a:lnTo>
                    <a:pt x="832716" y="127681"/>
                  </a:lnTo>
                  <a:lnTo>
                    <a:pt x="791431" y="82365"/>
                  </a:lnTo>
                  <a:lnTo>
                    <a:pt x="757354" y="62396"/>
                  </a:lnTo>
                  <a:lnTo>
                    <a:pt x="715470" y="44638"/>
                  </a:lnTo>
                  <a:lnTo>
                    <a:pt x="666640" y="29405"/>
                  </a:lnTo>
                  <a:lnTo>
                    <a:pt x="611726" y="17011"/>
                  </a:lnTo>
                  <a:lnTo>
                    <a:pt x="551590" y="7769"/>
                  </a:lnTo>
                  <a:lnTo>
                    <a:pt x="487094" y="1994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81600" y="57150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31"/>
                  </a:lnTo>
                  <a:lnTo>
                    <a:pt x="80845" y="62396"/>
                  </a:lnTo>
                  <a:lnTo>
                    <a:pt x="122729" y="44638"/>
                  </a:lnTo>
                  <a:lnTo>
                    <a:pt x="171559" y="29405"/>
                  </a:lnTo>
                  <a:lnTo>
                    <a:pt x="226473" y="17011"/>
                  </a:lnTo>
                  <a:lnTo>
                    <a:pt x="286609" y="7769"/>
                  </a:lnTo>
                  <a:lnTo>
                    <a:pt x="351105" y="1994"/>
                  </a:lnTo>
                  <a:lnTo>
                    <a:pt x="419100" y="0"/>
                  </a:lnTo>
                  <a:lnTo>
                    <a:pt x="487094" y="1994"/>
                  </a:lnTo>
                  <a:lnTo>
                    <a:pt x="551590" y="7769"/>
                  </a:lnTo>
                  <a:lnTo>
                    <a:pt x="611726" y="17011"/>
                  </a:lnTo>
                  <a:lnTo>
                    <a:pt x="666640" y="29405"/>
                  </a:lnTo>
                  <a:lnTo>
                    <a:pt x="715470" y="44638"/>
                  </a:lnTo>
                  <a:lnTo>
                    <a:pt x="757354" y="62396"/>
                  </a:lnTo>
                  <a:lnTo>
                    <a:pt x="791431" y="82365"/>
                  </a:lnTo>
                  <a:lnTo>
                    <a:pt x="832716" y="127681"/>
                  </a:lnTo>
                  <a:lnTo>
                    <a:pt x="838200" y="152400"/>
                  </a:lnTo>
                  <a:lnTo>
                    <a:pt x="832716" y="177118"/>
                  </a:lnTo>
                  <a:lnTo>
                    <a:pt x="791431" y="222434"/>
                  </a:lnTo>
                  <a:lnTo>
                    <a:pt x="757354" y="242403"/>
                  </a:lnTo>
                  <a:lnTo>
                    <a:pt x="715470" y="260161"/>
                  </a:lnTo>
                  <a:lnTo>
                    <a:pt x="666640" y="275394"/>
                  </a:lnTo>
                  <a:lnTo>
                    <a:pt x="611726" y="287788"/>
                  </a:lnTo>
                  <a:lnTo>
                    <a:pt x="551590" y="297030"/>
                  </a:lnTo>
                  <a:lnTo>
                    <a:pt x="487094" y="302805"/>
                  </a:lnTo>
                  <a:lnTo>
                    <a:pt x="419100" y="304800"/>
                  </a:lnTo>
                  <a:lnTo>
                    <a:pt x="351105" y="302805"/>
                  </a:lnTo>
                  <a:lnTo>
                    <a:pt x="286609" y="297030"/>
                  </a:lnTo>
                  <a:lnTo>
                    <a:pt x="226473" y="287788"/>
                  </a:lnTo>
                  <a:lnTo>
                    <a:pt x="171559" y="275394"/>
                  </a:lnTo>
                  <a:lnTo>
                    <a:pt x="122729" y="260161"/>
                  </a:lnTo>
                  <a:lnTo>
                    <a:pt x="80845" y="242403"/>
                  </a:lnTo>
                  <a:lnTo>
                    <a:pt x="46768" y="222434"/>
                  </a:lnTo>
                  <a:lnTo>
                    <a:pt x="5483" y="17711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340984" y="5717857"/>
            <a:ext cx="5302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5" dirty="0">
                <a:latin typeface="Tahoma"/>
                <a:cs typeface="Tahoma"/>
              </a:rPr>
              <a:t>sprint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691119" y="4338320"/>
            <a:ext cx="848360" cy="314960"/>
            <a:chOff x="7691119" y="4338320"/>
            <a:chExt cx="848360" cy="314960"/>
          </a:xfrm>
        </p:grpSpPr>
        <p:sp>
          <p:nvSpPr>
            <p:cNvPr id="47" name="object 47"/>
            <p:cNvSpPr/>
            <p:nvPr/>
          </p:nvSpPr>
          <p:spPr>
            <a:xfrm>
              <a:off x="7696199" y="4343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3"/>
                  </a:lnTo>
                  <a:lnTo>
                    <a:pt x="286609" y="7766"/>
                  </a:lnTo>
                  <a:lnTo>
                    <a:pt x="226473" y="17004"/>
                  </a:lnTo>
                  <a:lnTo>
                    <a:pt x="171559" y="29394"/>
                  </a:lnTo>
                  <a:lnTo>
                    <a:pt x="122729" y="44624"/>
                  </a:lnTo>
                  <a:lnTo>
                    <a:pt x="80845" y="62380"/>
                  </a:lnTo>
                  <a:lnTo>
                    <a:pt x="46768" y="82348"/>
                  </a:lnTo>
                  <a:lnTo>
                    <a:pt x="5483" y="127671"/>
                  </a:lnTo>
                  <a:lnTo>
                    <a:pt x="0" y="152400"/>
                  </a:lnTo>
                  <a:lnTo>
                    <a:pt x="5483" y="177128"/>
                  </a:lnTo>
                  <a:lnTo>
                    <a:pt x="46768" y="222451"/>
                  </a:lnTo>
                  <a:lnTo>
                    <a:pt x="80845" y="242419"/>
                  </a:lnTo>
                  <a:lnTo>
                    <a:pt x="122729" y="260175"/>
                  </a:lnTo>
                  <a:lnTo>
                    <a:pt x="171559" y="275405"/>
                  </a:lnTo>
                  <a:lnTo>
                    <a:pt x="226473" y="287795"/>
                  </a:lnTo>
                  <a:lnTo>
                    <a:pt x="286609" y="297033"/>
                  </a:lnTo>
                  <a:lnTo>
                    <a:pt x="351105" y="302806"/>
                  </a:lnTo>
                  <a:lnTo>
                    <a:pt x="419100" y="304800"/>
                  </a:lnTo>
                  <a:lnTo>
                    <a:pt x="487094" y="302806"/>
                  </a:lnTo>
                  <a:lnTo>
                    <a:pt x="551590" y="297033"/>
                  </a:lnTo>
                  <a:lnTo>
                    <a:pt x="611726" y="287795"/>
                  </a:lnTo>
                  <a:lnTo>
                    <a:pt x="666640" y="275405"/>
                  </a:lnTo>
                  <a:lnTo>
                    <a:pt x="715470" y="260175"/>
                  </a:lnTo>
                  <a:lnTo>
                    <a:pt x="757354" y="242419"/>
                  </a:lnTo>
                  <a:lnTo>
                    <a:pt x="791431" y="222451"/>
                  </a:lnTo>
                  <a:lnTo>
                    <a:pt x="832716" y="177128"/>
                  </a:lnTo>
                  <a:lnTo>
                    <a:pt x="838200" y="152400"/>
                  </a:lnTo>
                  <a:lnTo>
                    <a:pt x="832716" y="127671"/>
                  </a:lnTo>
                  <a:lnTo>
                    <a:pt x="791431" y="82348"/>
                  </a:lnTo>
                  <a:lnTo>
                    <a:pt x="757354" y="62380"/>
                  </a:lnTo>
                  <a:lnTo>
                    <a:pt x="715470" y="44624"/>
                  </a:lnTo>
                  <a:lnTo>
                    <a:pt x="666640" y="29394"/>
                  </a:lnTo>
                  <a:lnTo>
                    <a:pt x="611726" y="17004"/>
                  </a:lnTo>
                  <a:lnTo>
                    <a:pt x="551590" y="7766"/>
                  </a:lnTo>
                  <a:lnTo>
                    <a:pt x="487094" y="1993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96199" y="4343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17"/>
                  </a:lnTo>
                  <a:lnTo>
                    <a:pt x="80845" y="62380"/>
                  </a:lnTo>
                  <a:lnTo>
                    <a:pt x="122729" y="44624"/>
                  </a:lnTo>
                  <a:lnTo>
                    <a:pt x="171559" y="29394"/>
                  </a:lnTo>
                  <a:lnTo>
                    <a:pt x="226473" y="17004"/>
                  </a:lnTo>
                  <a:lnTo>
                    <a:pt x="286609" y="7766"/>
                  </a:lnTo>
                  <a:lnTo>
                    <a:pt x="351105" y="1993"/>
                  </a:lnTo>
                  <a:lnTo>
                    <a:pt x="419100" y="0"/>
                  </a:lnTo>
                  <a:lnTo>
                    <a:pt x="487094" y="1993"/>
                  </a:lnTo>
                  <a:lnTo>
                    <a:pt x="551590" y="7766"/>
                  </a:lnTo>
                  <a:lnTo>
                    <a:pt x="611726" y="17004"/>
                  </a:lnTo>
                  <a:lnTo>
                    <a:pt x="666640" y="29394"/>
                  </a:lnTo>
                  <a:lnTo>
                    <a:pt x="715470" y="44624"/>
                  </a:lnTo>
                  <a:lnTo>
                    <a:pt x="757354" y="62380"/>
                  </a:lnTo>
                  <a:lnTo>
                    <a:pt x="791431" y="82348"/>
                  </a:lnTo>
                  <a:lnTo>
                    <a:pt x="832716" y="127671"/>
                  </a:lnTo>
                  <a:lnTo>
                    <a:pt x="838200" y="152400"/>
                  </a:lnTo>
                  <a:lnTo>
                    <a:pt x="832716" y="177128"/>
                  </a:lnTo>
                  <a:lnTo>
                    <a:pt x="791431" y="222451"/>
                  </a:lnTo>
                  <a:lnTo>
                    <a:pt x="757354" y="242419"/>
                  </a:lnTo>
                  <a:lnTo>
                    <a:pt x="715470" y="260175"/>
                  </a:lnTo>
                  <a:lnTo>
                    <a:pt x="666640" y="275405"/>
                  </a:lnTo>
                  <a:lnTo>
                    <a:pt x="611726" y="287795"/>
                  </a:lnTo>
                  <a:lnTo>
                    <a:pt x="551590" y="297033"/>
                  </a:lnTo>
                  <a:lnTo>
                    <a:pt x="487094" y="302806"/>
                  </a:lnTo>
                  <a:lnTo>
                    <a:pt x="419100" y="304800"/>
                  </a:lnTo>
                  <a:lnTo>
                    <a:pt x="351105" y="302806"/>
                  </a:lnTo>
                  <a:lnTo>
                    <a:pt x="286609" y="297033"/>
                  </a:lnTo>
                  <a:lnTo>
                    <a:pt x="226473" y="287795"/>
                  </a:lnTo>
                  <a:lnTo>
                    <a:pt x="171559" y="275405"/>
                  </a:lnTo>
                  <a:lnTo>
                    <a:pt x="122729" y="260175"/>
                  </a:lnTo>
                  <a:lnTo>
                    <a:pt x="80845" y="242419"/>
                  </a:lnTo>
                  <a:lnTo>
                    <a:pt x="46768" y="222451"/>
                  </a:lnTo>
                  <a:lnTo>
                    <a:pt x="5483" y="17712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001381" y="4344352"/>
            <a:ext cx="22796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30" dirty="0">
                <a:latin typeface="Tahoma"/>
                <a:cs typeface="Tahoma"/>
              </a:rPr>
              <a:t>vn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966720" y="5862320"/>
            <a:ext cx="848360" cy="314960"/>
            <a:chOff x="2966720" y="5862320"/>
            <a:chExt cx="848360" cy="314960"/>
          </a:xfrm>
        </p:grpSpPr>
        <p:sp>
          <p:nvSpPr>
            <p:cNvPr id="51" name="object 51"/>
            <p:cNvSpPr/>
            <p:nvPr/>
          </p:nvSpPr>
          <p:spPr>
            <a:xfrm>
              <a:off x="2971800" y="5867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419100" y="0"/>
                  </a:moveTo>
                  <a:lnTo>
                    <a:pt x="351105" y="1994"/>
                  </a:lnTo>
                  <a:lnTo>
                    <a:pt x="286609" y="7769"/>
                  </a:lnTo>
                  <a:lnTo>
                    <a:pt x="226473" y="17011"/>
                  </a:lnTo>
                  <a:lnTo>
                    <a:pt x="171559" y="29405"/>
                  </a:lnTo>
                  <a:lnTo>
                    <a:pt x="122729" y="44638"/>
                  </a:lnTo>
                  <a:lnTo>
                    <a:pt x="80845" y="62396"/>
                  </a:lnTo>
                  <a:lnTo>
                    <a:pt x="46768" y="82365"/>
                  </a:lnTo>
                  <a:lnTo>
                    <a:pt x="5483" y="127681"/>
                  </a:lnTo>
                  <a:lnTo>
                    <a:pt x="0" y="152400"/>
                  </a:lnTo>
                  <a:lnTo>
                    <a:pt x="5483" y="177118"/>
                  </a:lnTo>
                  <a:lnTo>
                    <a:pt x="46768" y="222434"/>
                  </a:lnTo>
                  <a:lnTo>
                    <a:pt x="80845" y="242403"/>
                  </a:lnTo>
                  <a:lnTo>
                    <a:pt x="122729" y="260161"/>
                  </a:lnTo>
                  <a:lnTo>
                    <a:pt x="171559" y="275394"/>
                  </a:lnTo>
                  <a:lnTo>
                    <a:pt x="226473" y="287788"/>
                  </a:lnTo>
                  <a:lnTo>
                    <a:pt x="286609" y="297030"/>
                  </a:lnTo>
                  <a:lnTo>
                    <a:pt x="351105" y="302805"/>
                  </a:lnTo>
                  <a:lnTo>
                    <a:pt x="419100" y="304800"/>
                  </a:lnTo>
                  <a:lnTo>
                    <a:pt x="487094" y="302805"/>
                  </a:lnTo>
                  <a:lnTo>
                    <a:pt x="551590" y="297030"/>
                  </a:lnTo>
                  <a:lnTo>
                    <a:pt x="611726" y="287788"/>
                  </a:lnTo>
                  <a:lnTo>
                    <a:pt x="666640" y="275394"/>
                  </a:lnTo>
                  <a:lnTo>
                    <a:pt x="715470" y="260161"/>
                  </a:lnTo>
                  <a:lnTo>
                    <a:pt x="757354" y="242403"/>
                  </a:lnTo>
                  <a:lnTo>
                    <a:pt x="791431" y="222434"/>
                  </a:lnTo>
                  <a:lnTo>
                    <a:pt x="832716" y="177118"/>
                  </a:lnTo>
                  <a:lnTo>
                    <a:pt x="838200" y="152400"/>
                  </a:lnTo>
                  <a:lnTo>
                    <a:pt x="832716" y="127681"/>
                  </a:lnTo>
                  <a:lnTo>
                    <a:pt x="791431" y="82365"/>
                  </a:lnTo>
                  <a:lnTo>
                    <a:pt x="757354" y="62396"/>
                  </a:lnTo>
                  <a:lnTo>
                    <a:pt x="715470" y="44638"/>
                  </a:lnTo>
                  <a:lnTo>
                    <a:pt x="666640" y="29405"/>
                  </a:lnTo>
                  <a:lnTo>
                    <a:pt x="611726" y="17011"/>
                  </a:lnTo>
                  <a:lnTo>
                    <a:pt x="551590" y="7769"/>
                  </a:lnTo>
                  <a:lnTo>
                    <a:pt x="487094" y="1994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88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71800" y="5867400"/>
              <a:ext cx="838200" cy="304800"/>
            </a:xfrm>
            <a:custGeom>
              <a:avLst/>
              <a:gdLst/>
              <a:ahLst/>
              <a:cxnLst/>
              <a:rect l="l" t="t" r="r" b="b"/>
              <a:pathLst>
                <a:path w="838200" h="304800">
                  <a:moveTo>
                    <a:pt x="0" y="152400"/>
                  </a:moveTo>
                  <a:lnTo>
                    <a:pt x="21360" y="104231"/>
                  </a:lnTo>
                  <a:lnTo>
                    <a:pt x="80845" y="62396"/>
                  </a:lnTo>
                  <a:lnTo>
                    <a:pt x="122729" y="44638"/>
                  </a:lnTo>
                  <a:lnTo>
                    <a:pt x="171559" y="29405"/>
                  </a:lnTo>
                  <a:lnTo>
                    <a:pt x="226473" y="17011"/>
                  </a:lnTo>
                  <a:lnTo>
                    <a:pt x="286609" y="7769"/>
                  </a:lnTo>
                  <a:lnTo>
                    <a:pt x="351105" y="1994"/>
                  </a:lnTo>
                  <a:lnTo>
                    <a:pt x="419100" y="0"/>
                  </a:lnTo>
                  <a:lnTo>
                    <a:pt x="487094" y="1994"/>
                  </a:lnTo>
                  <a:lnTo>
                    <a:pt x="551590" y="7769"/>
                  </a:lnTo>
                  <a:lnTo>
                    <a:pt x="611726" y="17011"/>
                  </a:lnTo>
                  <a:lnTo>
                    <a:pt x="666640" y="29405"/>
                  </a:lnTo>
                  <a:lnTo>
                    <a:pt x="715470" y="44638"/>
                  </a:lnTo>
                  <a:lnTo>
                    <a:pt x="757354" y="62396"/>
                  </a:lnTo>
                  <a:lnTo>
                    <a:pt x="791431" y="82365"/>
                  </a:lnTo>
                  <a:lnTo>
                    <a:pt x="832716" y="127681"/>
                  </a:lnTo>
                  <a:lnTo>
                    <a:pt x="838200" y="152400"/>
                  </a:lnTo>
                  <a:lnTo>
                    <a:pt x="832716" y="177118"/>
                  </a:lnTo>
                  <a:lnTo>
                    <a:pt x="791431" y="222434"/>
                  </a:lnTo>
                  <a:lnTo>
                    <a:pt x="757354" y="242403"/>
                  </a:lnTo>
                  <a:lnTo>
                    <a:pt x="715470" y="260161"/>
                  </a:lnTo>
                  <a:lnTo>
                    <a:pt x="666640" y="275394"/>
                  </a:lnTo>
                  <a:lnTo>
                    <a:pt x="611726" y="287788"/>
                  </a:lnTo>
                  <a:lnTo>
                    <a:pt x="551590" y="297030"/>
                  </a:lnTo>
                  <a:lnTo>
                    <a:pt x="487094" y="302805"/>
                  </a:lnTo>
                  <a:lnTo>
                    <a:pt x="419100" y="304800"/>
                  </a:lnTo>
                  <a:lnTo>
                    <a:pt x="351105" y="302805"/>
                  </a:lnTo>
                  <a:lnTo>
                    <a:pt x="286609" y="297030"/>
                  </a:lnTo>
                  <a:lnTo>
                    <a:pt x="226473" y="287788"/>
                  </a:lnTo>
                  <a:lnTo>
                    <a:pt x="171559" y="275394"/>
                  </a:lnTo>
                  <a:lnTo>
                    <a:pt x="122729" y="260161"/>
                  </a:lnTo>
                  <a:lnTo>
                    <a:pt x="80845" y="242403"/>
                  </a:lnTo>
                  <a:lnTo>
                    <a:pt x="46768" y="222434"/>
                  </a:lnTo>
                  <a:lnTo>
                    <a:pt x="5483" y="177118"/>
                  </a:lnTo>
                  <a:lnTo>
                    <a:pt x="0" y="1524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262629" y="5870575"/>
            <a:ext cx="2552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latin typeface="Tahoma"/>
                <a:cs typeface="Tahoma"/>
              </a:rPr>
              <a:t>un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47800" y="4191000"/>
            <a:ext cx="6248400" cy="1676400"/>
          </a:xfrm>
          <a:custGeom>
            <a:avLst/>
            <a:gdLst/>
            <a:ahLst/>
            <a:cxnLst/>
            <a:rect l="l" t="t" r="r" b="b"/>
            <a:pathLst>
              <a:path w="6248400" h="1676400">
                <a:moveTo>
                  <a:pt x="3505200" y="0"/>
                </a:moveTo>
                <a:lnTo>
                  <a:pt x="3429000" y="533400"/>
                </a:lnTo>
              </a:path>
              <a:path w="6248400" h="1676400">
                <a:moveTo>
                  <a:pt x="3505200" y="0"/>
                </a:moveTo>
                <a:lnTo>
                  <a:pt x="2286000" y="533400"/>
                </a:lnTo>
              </a:path>
              <a:path w="6248400" h="1676400">
                <a:moveTo>
                  <a:pt x="3505200" y="0"/>
                </a:moveTo>
                <a:lnTo>
                  <a:pt x="990600" y="533400"/>
                </a:lnTo>
              </a:path>
              <a:path w="6248400" h="1676400">
                <a:moveTo>
                  <a:pt x="3505200" y="0"/>
                </a:moveTo>
                <a:lnTo>
                  <a:pt x="4495800" y="609600"/>
                </a:lnTo>
              </a:path>
              <a:path w="6248400" h="1676400">
                <a:moveTo>
                  <a:pt x="3429000" y="0"/>
                </a:moveTo>
                <a:lnTo>
                  <a:pt x="5486400" y="609600"/>
                </a:lnTo>
              </a:path>
              <a:path w="6248400" h="1676400">
                <a:moveTo>
                  <a:pt x="3429000" y="0"/>
                </a:moveTo>
                <a:lnTo>
                  <a:pt x="6248400" y="304800"/>
                </a:lnTo>
              </a:path>
              <a:path w="6248400" h="1676400">
                <a:moveTo>
                  <a:pt x="914400" y="838200"/>
                </a:moveTo>
                <a:lnTo>
                  <a:pt x="0" y="1600200"/>
                </a:lnTo>
              </a:path>
              <a:path w="6248400" h="1676400">
                <a:moveTo>
                  <a:pt x="914400" y="838200"/>
                </a:moveTo>
                <a:lnTo>
                  <a:pt x="914400" y="1676400"/>
                </a:lnTo>
              </a:path>
              <a:path w="6248400" h="1676400">
                <a:moveTo>
                  <a:pt x="2286000" y="838200"/>
                </a:moveTo>
                <a:lnTo>
                  <a:pt x="2057400" y="1676400"/>
                </a:lnTo>
              </a:path>
              <a:path w="6248400" h="1676400">
                <a:moveTo>
                  <a:pt x="2286000" y="838200"/>
                </a:moveTo>
                <a:lnTo>
                  <a:pt x="2971800" y="1600200"/>
                </a:lnTo>
              </a:path>
              <a:path w="6248400" h="1676400">
                <a:moveTo>
                  <a:pt x="3352800" y="838200"/>
                </a:moveTo>
                <a:lnTo>
                  <a:pt x="4114800" y="1524000"/>
                </a:lnTo>
              </a:path>
            </a:pathLst>
          </a:custGeom>
          <a:ln w="9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86800" y="53340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76200" y="0"/>
                </a:moveTo>
                <a:lnTo>
                  <a:pt x="0" y="152400"/>
                </a:lnTo>
              </a:path>
              <a:path w="228600" h="152400">
                <a:moveTo>
                  <a:pt x="76200" y="0"/>
                </a:moveTo>
                <a:lnTo>
                  <a:pt x="152400" y="152400"/>
                </a:lnTo>
              </a:path>
              <a:path w="228600" h="152400">
                <a:moveTo>
                  <a:pt x="76200" y="0"/>
                </a:moveTo>
                <a:lnTo>
                  <a:pt x="228600" y="0"/>
                </a:lnTo>
              </a:path>
            </a:pathLst>
          </a:custGeom>
          <a:ln w="9534">
            <a:solidFill>
              <a:srgbClr val="846E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65492" y="3991673"/>
            <a:ext cx="3030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Phân </a:t>
            </a:r>
            <a:r>
              <a:rPr sz="1800" spc="-15" dirty="0">
                <a:latin typeface="Tahoma"/>
                <a:cs typeface="Tahoma"/>
              </a:rPr>
              <a:t>bố </a:t>
            </a:r>
            <a:r>
              <a:rPr sz="1800" spc="5" dirty="0">
                <a:latin typeface="Tahoma"/>
                <a:cs typeface="Tahoma"/>
              </a:rPr>
              <a:t>tên </a:t>
            </a:r>
            <a:r>
              <a:rPr sz="1800" spc="-10" dirty="0">
                <a:latin typeface="Tahoma"/>
                <a:cs typeface="Tahoma"/>
              </a:rPr>
              <a:t>miền </a:t>
            </a:r>
            <a:r>
              <a:rPr sz="1800" spc="-5" dirty="0">
                <a:latin typeface="Tahoma"/>
                <a:cs typeface="Tahoma"/>
              </a:rPr>
              <a:t>trong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DNS: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129</a:t>
            </a:fld>
            <a:endParaRPr spc="1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15785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20" dirty="0">
                <a:latin typeface="Arial"/>
                <a:cs typeface="Arial"/>
              </a:rPr>
              <a:t>3</a:t>
            </a:r>
            <a:r>
              <a:rPr sz="4400" b="0" spc="-30" dirty="0">
                <a:latin typeface="Arial"/>
                <a:cs typeface="Arial"/>
              </a:rPr>
              <a:t>.</a:t>
            </a:r>
            <a:r>
              <a:rPr sz="4400" b="0" spc="15" dirty="0">
                <a:latin typeface="Arial"/>
                <a:cs typeface="Arial"/>
              </a:rPr>
              <a:t>Main</a:t>
            </a:r>
            <a:r>
              <a:rPr sz="4400" b="0" spc="35" dirty="0">
                <a:latin typeface="Arial"/>
                <a:cs typeface="Arial"/>
              </a:rPr>
              <a:t>b</a:t>
            </a:r>
            <a:r>
              <a:rPr sz="4400" b="0" spc="20" dirty="0">
                <a:latin typeface="Arial"/>
                <a:cs typeface="Arial"/>
              </a:rPr>
              <a:t>oa</a:t>
            </a:r>
            <a:r>
              <a:rPr sz="4400" b="0" spc="25" dirty="0">
                <a:latin typeface="Arial"/>
                <a:cs typeface="Arial"/>
              </a:rPr>
              <a:t>r</a:t>
            </a:r>
            <a:r>
              <a:rPr sz="4400" b="0" spc="15" dirty="0">
                <a:latin typeface="Arial"/>
                <a:cs typeface="Arial"/>
              </a:rPr>
              <a:t>d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13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39874"/>
            <a:ext cx="8074025" cy="42741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22935" indent="-6102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Mainboard,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cũng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750" spc="2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motherboard.</a:t>
            </a:r>
            <a:endParaRPr sz="275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Bảng mạch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lớn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nhất trong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vi</a:t>
            </a:r>
            <a:r>
              <a:rPr sz="2750" spc="6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tính.</a:t>
            </a:r>
            <a:endParaRPr sz="275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Chức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năng:</a:t>
            </a:r>
            <a:endParaRPr sz="2750">
              <a:latin typeface="Arial"/>
              <a:cs typeface="Arial"/>
            </a:endParaRPr>
          </a:p>
          <a:p>
            <a:pPr marL="1004569" lvl="1" indent="-534035">
              <a:lnSpc>
                <a:spcPts val="2565"/>
              </a:lnSpc>
              <a:spcBef>
                <a:spcPts val="55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1003935" algn="l"/>
                <a:tab pos="1004569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Liên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kết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điều khiển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thành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endParaRPr sz="2400">
              <a:latin typeface="Arial"/>
              <a:cs typeface="Arial"/>
            </a:endParaRPr>
          </a:p>
          <a:p>
            <a:pPr marL="1004569">
              <a:lnSpc>
                <a:spcPts val="2565"/>
              </a:lnSpc>
            </a:pP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400" spc="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nó,</a:t>
            </a:r>
            <a:endParaRPr sz="2400">
              <a:latin typeface="Arial"/>
              <a:cs typeface="Arial"/>
            </a:endParaRPr>
          </a:p>
          <a:p>
            <a:pPr marL="1004569" marR="5080" lvl="1" indent="-534035">
              <a:lnSpc>
                <a:spcPct val="80200"/>
              </a:lnSpc>
              <a:spcBef>
                <a:spcPts val="620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1003935" algn="l"/>
                <a:tab pos="1004569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Cầu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trung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gian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giao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tiếp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bị.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một thiết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yêu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cầu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400" spc="-75" dirty="0">
                <a:solidFill>
                  <a:srgbClr val="000066"/>
                </a:solidFill>
                <a:latin typeface="Arial"/>
                <a:cs typeface="Arial"/>
              </a:rPr>
              <a:t>xử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lý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thì nó 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gửi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hiệu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qua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mainboard,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ngược lại,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cần  đáp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ứng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nó cũng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phải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qua 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mainboard.</a:t>
            </a:r>
            <a:endParaRPr sz="2400">
              <a:latin typeface="Arial"/>
              <a:cs typeface="Arial"/>
            </a:endParaRPr>
          </a:p>
          <a:p>
            <a:pPr marL="622935" marR="890905" indent="-610235">
              <a:lnSpc>
                <a:spcPts val="2700"/>
              </a:lnSpc>
              <a:spcBef>
                <a:spcPts val="59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Hệ thống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công 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vận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chuyển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trong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mainboard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750" spc="3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35" dirty="0">
                <a:solidFill>
                  <a:srgbClr val="000066"/>
                </a:solidFill>
                <a:latin typeface="Arial"/>
                <a:cs typeface="Arial"/>
              </a:rPr>
              <a:t>bus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6988809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20" dirty="0"/>
              <a:t>Thiết </a:t>
            </a:r>
            <a:r>
              <a:rPr sz="4800" spc="10" dirty="0"/>
              <a:t>lập </a:t>
            </a:r>
            <a:r>
              <a:rPr sz="4800" spc="25" dirty="0"/>
              <a:t>c</a:t>
            </a:r>
            <a:r>
              <a:rPr sz="4400" spc="25" dirty="0"/>
              <a:t>ấu </a:t>
            </a:r>
            <a:r>
              <a:rPr sz="4400" spc="5" dirty="0"/>
              <a:t>hình</a:t>
            </a:r>
            <a:r>
              <a:rPr sz="4400" spc="-315" dirty="0"/>
              <a:t> </a:t>
            </a:r>
            <a:r>
              <a:rPr sz="4400" spc="-10" dirty="0"/>
              <a:t>TCP/IP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512722"/>
            <a:ext cx="7706359" cy="25082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44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cửa sổ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Connection</a:t>
            </a:r>
            <a:r>
              <a:rPr sz="3200" spc="-6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properties:</a:t>
            </a:r>
            <a:endParaRPr sz="3200">
              <a:latin typeface="Arial"/>
              <a:cs typeface="Arial"/>
            </a:endParaRPr>
          </a:p>
          <a:p>
            <a:pPr marL="756285" marR="399415" indent="-286385">
              <a:lnSpc>
                <a:spcPct val="102400"/>
              </a:lnSpc>
              <a:spcBef>
                <a:spcPts val="660"/>
              </a:spcBef>
              <a:tabLst>
                <a:tab pos="3845560" algn="l"/>
              </a:tabLst>
            </a:pPr>
            <a:r>
              <a:rPr sz="2750" b="1" spc="15" dirty="0">
                <a:solidFill>
                  <a:srgbClr val="000066"/>
                </a:solidFill>
                <a:latin typeface="Arial"/>
                <a:cs typeface="Arial"/>
              </a:rPr>
              <a:t>Start-&gt;Settings-&gt;Network </a:t>
            </a:r>
            <a:r>
              <a:rPr sz="2750" b="1" spc="-5" dirty="0">
                <a:solidFill>
                  <a:srgbClr val="000066"/>
                </a:solidFill>
                <a:latin typeface="Arial"/>
                <a:cs typeface="Arial"/>
              </a:rPr>
              <a:t>.. </a:t>
            </a:r>
            <a:r>
              <a:rPr sz="2750" b="1" spc="25" dirty="0">
                <a:solidFill>
                  <a:srgbClr val="000066"/>
                </a:solidFill>
                <a:latin typeface="Arial"/>
                <a:cs typeface="Arial"/>
              </a:rPr>
              <a:t>Connections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(Hay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mục </a:t>
            </a:r>
            <a:r>
              <a:rPr sz="2750" b="1" spc="15" dirty="0">
                <a:solidFill>
                  <a:srgbClr val="000066"/>
                </a:solidFill>
                <a:latin typeface="Arial"/>
                <a:cs typeface="Arial"/>
              </a:rPr>
              <a:t>Network </a:t>
            </a:r>
            <a:r>
              <a:rPr sz="2750" b="1" spc="25" dirty="0">
                <a:solidFill>
                  <a:srgbClr val="000066"/>
                </a:solidFill>
                <a:latin typeface="Arial"/>
                <a:cs typeface="Arial"/>
              </a:rPr>
              <a:t>Connections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trong  </a:t>
            </a:r>
            <a:r>
              <a:rPr sz="2750" b="1" spc="20" dirty="0">
                <a:solidFill>
                  <a:srgbClr val="000066"/>
                </a:solidFill>
                <a:latin typeface="Arial"/>
                <a:cs typeface="Arial"/>
              </a:rPr>
              <a:t>Control</a:t>
            </a:r>
            <a:r>
              <a:rPr sz="2750" b="1" spc="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30" dirty="0">
                <a:solidFill>
                  <a:srgbClr val="000066"/>
                </a:solidFill>
                <a:latin typeface="Arial"/>
                <a:cs typeface="Arial"/>
              </a:rPr>
              <a:t>Pannel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…	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)</a:t>
            </a:r>
            <a:endParaRPr sz="275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755"/>
              </a:spcBef>
            </a:pP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-&gt; </a:t>
            </a:r>
            <a:r>
              <a:rPr sz="2750" b="1" spc="35" dirty="0">
                <a:solidFill>
                  <a:srgbClr val="000066"/>
                </a:solidFill>
                <a:latin typeface="Arial"/>
                <a:cs typeface="Arial"/>
              </a:rPr>
              <a:t>Local </a:t>
            </a:r>
            <a:r>
              <a:rPr sz="2750" b="1" spc="15" dirty="0">
                <a:solidFill>
                  <a:srgbClr val="000066"/>
                </a:solidFill>
                <a:latin typeface="Arial"/>
                <a:cs typeface="Arial"/>
              </a:rPr>
              <a:t>Area </a:t>
            </a:r>
            <a:r>
              <a:rPr sz="2750" b="1" spc="25" dirty="0">
                <a:solidFill>
                  <a:srgbClr val="000066"/>
                </a:solidFill>
                <a:latin typeface="Arial"/>
                <a:cs typeface="Arial"/>
              </a:rPr>
              <a:t>Connection </a:t>
            </a:r>
            <a:r>
              <a:rPr sz="2750" b="1" spc="-5" dirty="0">
                <a:solidFill>
                  <a:srgbClr val="000066"/>
                </a:solidFill>
                <a:latin typeface="Arial"/>
                <a:cs typeface="Arial"/>
              </a:rPr>
              <a:t>.. </a:t>
            </a:r>
            <a:r>
              <a:rPr sz="2750" spc="-5" dirty="0">
                <a:solidFill>
                  <a:srgbClr val="000066"/>
                </a:solidFill>
                <a:latin typeface="Tahoma"/>
                <a:cs typeface="Tahoma"/>
              </a:rPr>
              <a:t>-&gt;</a:t>
            </a:r>
            <a:r>
              <a:rPr sz="2750" spc="30" dirty="0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sz="2750" b="1" spc="15" dirty="0">
                <a:solidFill>
                  <a:srgbClr val="000066"/>
                </a:solidFill>
                <a:latin typeface="Arial"/>
                <a:cs typeface="Arial"/>
              </a:rPr>
              <a:t>Properties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0" y="3962336"/>
            <a:ext cx="3581400" cy="23067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7200" y="3996944"/>
            <a:ext cx="4724400" cy="2175510"/>
            <a:chOff x="457200" y="3996944"/>
            <a:chExt cx="4724400" cy="21755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191000"/>
              <a:ext cx="4597400" cy="1981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75176" y="3996944"/>
              <a:ext cx="1606550" cy="805180"/>
            </a:xfrm>
            <a:custGeom>
              <a:avLst/>
              <a:gdLst/>
              <a:ahLst/>
              <a:cxnLst/>
              <a:rect l="l" t="t" r="r" b="b"/>
              <a:pathLst>
                <a:path w="1606550" h="805179">
                  <a:moveTo>
                    <a:pt x="1115568" y="20827"/>
                  </a:moveTo>
                  <a:lnTo>
                    <a:pt x="1068577" y="21462"/>
                  </a:lnTo>
                  <a:lnTo>
                    <a:pt x="1022223" y="22859"/>
                  </a:lnTo>
                  <a:lnTo>
                    <a:pt x="976502" y="24891"/>
                  </a:lnTo>
                  <a:lnTo>
                    <a:pt x="931418" y="27558"/>
                  </a:lnTo>
                  <a:lnTo>
                    <a:pt x="887095" y="30987"/>
                  </a:lnTo>
                  <a:lnTo>
                    <a:pt x="629158" y="56387"/>
                  </a:lnTo>
                  <a:lnTo>
                    <a:pt x="586994" y="61213"/>
                  </a:lnTo>
                  <a:lnTo>
                    <a:pt x="545592" y="66928"/>
                  </a:lnTo>
                  <a:lnTo>
                    <a:pt x="505078" y="73532"/>
                  </a:lnTo>
                  <a:lnTo>
                    <a:pt x="465455" y="81406"/>
                  </a:lnTo>
                  <a:lnTo>
                    <a:pt x="427100" y="90677"/>
                  </a:lnTo>
                  <a:lnTo>
                    <a:pt x="389889" y="101599"/>
                  </a:lnTo>
                  <a:lnTo>
                    <a:pt x="337185" y="121665"/>
                  </a:lnTo>
                  <a:lnTo>
                    <a:pt x="288417" y="146684"/>
                  </a:lnTo>
                  <a:lnTo>
                    <a:pt x="244094" y="177672"/>
                  </a:lnTo>
                  <a:lnTo>
                    <a:pt x="204977" y="215010"/>
                  </a:lnTo>
                  <a:lnTo>
                    <a:pt x="170687" y="258063"/>
                  </a:lnTo>
                  <a:lnTo>
                    <a:pt x="140843" y="306069"/>
                  </a:lnTo>
                  <a:lnTo>
                    <a:pt x="123062" y="340486"/>
                  </a:lnTo>
                  <a:lnTo>
                    <a:pt x="106934" y="376808"/>
                  </a:lnTo>
                  <a:lnTo>
                    <a:pt x="92201" y="414781"/>
                  </a:lnTo>
                  <a:lnTo>
                    <a:pt x="78739" y="454151"/>
                  </a:lnTo>
                  <a:lnTo>
                    <a:pt x="66421" y="494918"/>
                  </a:lnTo>
                  <a:lnTo>
                    <a:pt x="55118" y="536828"/>
                  </a:lnTo>
                  <a:lnTo>
                    <a:pt x="44576" y="579627"/>
                  </a:lnTo>
                  <a:lnTo>
                    <a:pt x="34925" y="623188"/>
                  </a:lnTo>
                  <a:lnTo>
                    <a:pt x="25653" y="667511"/>
                  </a:lnTo>
                  <a:lnTo>
                    <a:pt x="16890" y="712215"/>
                  </a:lnTo>
                  <a:lnTo>
                    <a:pt x="0" y="802512"/>
                  </a:lnTo>
                  <a:lnTo>
                    <a:pt x="12446" y="804798"/>
                  </a:lnTo>
                  <a:lnTo>
                    <a:pt x="29337" y="714501"/>
                  </a:lnTo>
                  <a:lnTo>
                    <a:pt x="38100" y="669924"/>
                  </a:lnTo>
                  <a:lnTo>
                    <a:pt x="47244" y="625728"/>
                  </a:lnTo>
                  <a:lnTo>
                    <a:pt x="57023" y="582294"/>
                  </a:lnTo>
                  <a:lnTo>
                    <a:pt x="67437" y="539749"/>
                  </a:lnTo>
                  <a:lnTo>
                    <a:pt x="78739" y="498220"/>
                  </a:lnTo>
                  <a:lnTo>
                    <a:pt x="90932" y="457834"/>
                  </a:lnTo>
                  <a:lnTo>
                    <a:pt x="104267" y="418845"/>
                  </a:lnTo>
                  <a:lnTo>
                    <a:pt x="118872" y="381380"/>
                  </a:lnTo>
                  <a:lnTo>
                    <a:pt x="134747" y="345693"/>
                  </a:lnTo>
                  <a:lnTo>
                    <a:pt x="171069" y="280034"/>
                  </a:lnTo>
                  <a:lnTo>
                    <a:pt x="202946" y="236727"/>
                  </a:lnTo>
                  <a:lnTo>
                    <a:pt x="239268" y="198627"/>
                  </a:lnTo>
                  <a:lnTo>
                    <a:pt x="280288" y="166750"/>
                  </a:lnTo>
                  <a:lnTo>
                    <a:pt x="326263" y="140588"/>
                  </a:lnTo>
                  <a:lnTo>
                    <a:pt x="394208" y="113537"/>
                  </a:lnTo>
                  <a:lnTo>
                    <a:pt x="468375" y="93725"/>
                  </a:lnTo>
                  <a:lnTo>
                    <a:pt x="507492" y="85978"/>
                  </a:lnTo>
                  <a:lnTo>
                    <a:pt x="547751" y="79501"/>
                  </a:lnTo>
                  <a:lnTo>
                    <a:pt x="588772" y="73913"/>
                  </a:lnTo>
                  <a:lnTo>
                    <a:pt x="630682" y="68960"/>
                  </a:lnTo>
                  <a:lnTo>
                    <a:pt x="888364" y="43687"/>
                  </a:lnTo>
                  <a:lnTo>
                    <a:pt x="932307" y="40131"/>
                  </a:lnTo>
                  <a:lnTo>
                    <a:pt x="977138" y="37464"/>
                  </a:lnTo>
                  <a:lnTo>
                    <a:pt x="1022731" y="35559"/>
                  </a:lnTo>
                  <a:lnTo>
                    <a:pt x="1068959" y="34162"/>
                  </a:lnTo>
                  <a:lnTo>
                    <a:pt x="1115822" y="33527"/>
                  </a:lnTo>
                  <a:lnTo>
                    <a:pt x="1530563" y="33527"/>
                  </a:lnTo>
                  <a:lnTo>
                    <a:pt x="1530645" y="31769"/>
                  </a:lnTo>
                  <a:lnTo>
                    <a:pt x="1308481" y="22986"/>
                  </a:lnTo>
                  <a:lnTo>
                    <a:pt x="1211199" y="20954"/>
                  </a:lnTo>
                  <a:lnTo>
                    <a:pt x="1115568" y="20827"/>
                  </a:lnTo>
                  <a:close/>
                </a:path>
                <a:path w="1606550" h="805179">
                  <a:moveTo>
                    <a:pt x="1532127" y="0"/>
                  </a:moveTo>
                  <a:lnTo>
                    <a:pt x="1530645" y="31769"/>
                  </a:lnTo>
                  <a:lnTo>
                    <a:pt x="1543303" y="32384"/>
                  </a:lnTo>
                  <a:lnTo>
                    <a:pt x="1542669" y="45084"/>
                  </a:lnTo>
                  <a:lnTo>
                    <a:pt x="1530024" y="45084"/>
                  </a:lnTo>
                  <a:lnTo>
                    <a:pt x="1528572" y="76199"/>
                  </a:lnTo>
                  <a:lnTo>
                    <a:pt x="1598695" y="45084"/>
                  </a:lnTo>
                  <a:lnTo>
                    <a:pt x="1542669" y="45084"/>
                  </a:lnTo>
                  <a:lnTo>
                    <a:pt x="1530052" y="44469"/>
                  </a:lnTo>
                  <a:lnTo>
                    <a:pt x="1600082" y="44469"/>
                  </a:lnTo>
                  <a:lnTo>
                    <a:pt x="1606423" y="41655"/>
                  </a:lnTo>
                  <a:lnTo>
                    <a:pt x="1532127" y="0"/>
                  </a:lnTo>
                  <a:close/>
                </a:path>
                <a:path w="1606550" h="805179">
                  <a:moveTo>
                    <a:pt x="1530645" y="31769"/>
                  </a:moveTo>
                  <a:lnTo>
                    <a:pt x="1530052" y="44469"/>
                  </a:lnTo>
                  <a:lnTo>
                    <a:pt x="1542669" y="45084"/>
                  </a:lnTo>
                  <a:lnTo>
                    <a:pt x="1543303" y="32384"/>
                  </a:lnTo>
                  <a:lnTo>
                    <a:pt x="1530645" y="31769"/>
                  </a:lnTo>
                  <a:close/>
                </a:path>
                <a:path w="1606550" h="805179">
                  <a:moveTo>
                    <a:pt x="1530563" y="33527"/>
                  </a:moveTo>
                  <a:lnTo>
                    <a:pt x="1115822" y="33527"/>
                  </a:lnTo>
                  <a:lnTo>
                    <a:pt x="1211072" y="33654"/>
                  </a:lnTo>
                  <a:lnTo>
                    <a:pt x="1308227" y="35686"/>
                  </a:lnTo>
                  <a:lnTo>
                    <a:pt x="1406778" y="38988"/>
                  </a:lnTo>
                  <a:lnTo>
                    <a:pt x="1530052" y="44469"/>
                  </a:lnTo>
                  <a:lnTo>
                    <a:pt x="1530563" y="3352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130</a:t>
            </a:fld>
            <a:endParaRPr spc="15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6988809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20" dirty="0"/>
              <a:t>Thiết </a:t>
            </a:r>
            <a:r>
              <a:rPr sz="4800" spc="10" dirty="0"/>
              <a:t>lập </a:t>
            </a:r>
            <a:r>
              <a:rPr sz="4800" spc="25" dirty="0"/>
              <a:t>c</a:t>
            </a:r>
            <a:r>
              <a:rPr sz="4400" spc="25" dirty="0"/>
              <a:t>ấu </a:t>
            </a:r>
            <a:r>
              <a:rPr sz="4400" spc="5" dirty="0"/>
              <a:t>hình</a:t>
            </a:r>
            <a:r>
              <a:rPr sz="4400" spc="-315" dirty="0"/>
              <a:t> </a:t>
            </a:r>
            <a:r>
              <a:rPr sz="4400" spc="-10" dirty="0"/>
              <a:t>TCP/IP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3597275" cy="306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3820" indent="-343535" algn="just">
              <a:lnSpc>
                <a:spcPct val="100699"/>
              </a:lnSpc>
              <a:spcBef>
                <a:spcPts val="1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Chọn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properties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mục</a:t>
            </a:r>
            <a:r>
              <a:rPr sz="3200" spc="-22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Internet  Protocol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699"/>
              </a:lnSpc>
              <a:spcBef>
                <a:spcPts val="72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Có thể thiết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3200" spc="-4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IP 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cố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hoặc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24400" y="1295400"/>
            <a:ext cx="4164329" cy="5105400"/>
            <a:chOff x="4724400" y="1295400"/>
            <a:chExt cx="4164329" cy="5105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4400" y="1295400"/>
              <a:ext cx="4164076" cy="5105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91400" y="3933825"/>
              <a:ext cx="1231900" cy="381000"/>
            </a:xfrm>
            <a:custGeom>
              <a:avLst/>
              <a:gdLst/>
              <a:ahLst/>
              <a:cxnLst/>
              <a:rect l="l" t="t" r="r" b="b"/>
              <a:pathLst>
                <a:path w="1231900" h="381000">
                  <a:moveTo>
                    <a:pt x="0" y="190500"/>
                  </a:moveTo>
                  <a:lnTo>
                    <a:pt x="16264" y="146837"/>
                  </a:lnTo>
                  <a:lnTo>
                    <a:pt x="62596" y="106746"/>
                  </a:lnTo>
                  <a:lnTo>
                    <a:pt x="135300" y="71374"/>
                  </a:lnTo>
                  <a:lnTo>
                    <a:pt x="180387" y="55816"/>
                  </a:lnTo>
                  <a:lnTo>
                    <a:pt x="230682" y="41867"/>
                  </a:lnTo>
                  <a:lnTo>
                    <a:pt x="285722" y="29671"/>
                  </a:lnTo>
                  <a:lnTo>
                    <a:pt x="345047" y="19372"/>
                  </a:lnTo>
                  <a:lnTo>
                    <a:pt x="408194" y="11111"/>
                  </a:lnTo>
                  <a:lnTo>
                    <a:pt x="474701" y="5034"/>
                  </a:lnTo>
                  <a:lnTo>
                    <a:pt x="544107" y="1282"/>
                  </a:lnTo>
                  <a:lnTo>
                    <a:pt x="615950" y="0"/>
                  </a:lnTo>
                  <a:lnTo>
                    <a:pt x="687792" y="1282"/>
                  </a:lnTo>
                  <a:lnTo>
                    <a:pt x="757198" y="5034"/>
                  </a:lnTo>
                  <a:lnTo>
                    <a:pt x="823705" y="11111"/>
                  </a:lnTo>
                  <a:lnTo>
                    <a:pt x="886852" y="19372"/>
                  </a:lnTo>
                  <a:lnTo>
                    <a:pt x="946177" y="29671"/>
                  </a:lnTo>
                  <a:lnTo>
                    <a:pt x="1001217" y="41867"/>
                  </a:lnTo>
                  <a:lnTo>
                    <a:pt x="1051512" y="55816"/>
                  </a:lnTo>
                  <a:lnTo>
                    <a:pt x="1096599" y="71374"/>
                  </a:lnTo>
                  <a:lnTo>
                    <a:pt x="1136017" y="88399"/>
                  </a:lnTo>
                  <a:lnTo>
                    <a:pt x="1195996" y="126273"/>
                  </a:lnTo>
                  <a:lnTo>
                    <a:pt x="1227756" y="168293"/>
                  </a:lnTo>
                  <a:lnTo>
                    <a:pt x="1231900" y="190500"/>
                  </a:lnTo>
                  <a:lnTo>
                    <a:pt x="1227756" y="212706"/>
                  </a:lnTo>
                  <a:lnTo>
                    <a:pt x="1195996" y="254726"/>
                  </a:lnTo>
                  <a:lnTo>
                    <a:pt x="1136017" y="292600"/>
                  </a:lnTo>
                  <a:lnTo>
                    <a:pt x="1096599" y="309625"/>
                  </a:lnTo>
                  <a:lnTo>
                    <a:pt x="1051512" y="325183"/>
                  </a:lnTo>
                  <a:lnTo>
                    <a:pt x="1001217" y="339132"/>
                  </a:lnTo>
                  <a:lnTo>
                    <a:pt x="946177" y="351328"/>
                  </a:lnTo>
                  <a:lnTo>
                    <a:pt x="886852" y="361627"/>
                  </a:lnTo>
                  <a:lnTo>
                    <a:pt x="823705" y="369888"/>
                  </a:lnTo>
                  <a:lnTo>
                    <a:pt x="757198" y="375965"/>
                  </a:lnTo>
                  <a:lnTo>
                    <a:pt x="687792" y="379717"/>
                  </a:lnTo>
                  <a:lnTo>
                    <a:pt x="615950" y="381000"/>
                  </a:lnTo>
                  <a:lnTo>
                    <a:pt x="544107" y="379717"/>
                  </a:lnTo>
                  <a:lnTo>
                    <a:pt x="474701" y="375965"/>
                  </a:lnTo>
                  <a:lnTo>
                    <a:pt x="408194" y="369888"/>
                  </a:lnTo>
                  <a:lnTo>
                    <a:pt x="345047" y="361627"/>
                  </a:lnTo>
                  <a:lnTo>
                    <a:pt x="285722" y="351328"/>
                  </a:lnTo>
                  <a:lnTo>
                    <a:pt x="230682" y="339132"/>
                  </a:lnTo>
                  <a:lnTo>
                    <a:pt x="180387" y="325183"/>
                  </a:lnTo>
                  <a:lnTo>
                    <a:pt x="135300" y="309625"/>
                  </a:lnTo>
                  <a:lnTo>
                    <a:pt x="95882" y="292600"/>
                  </a:lnTo>
                  <a:lnTo>
                    <a:pt x="35903" y="254726"/>
                  </a:lnTo>
                  <a:lnTo>
                    <a:pt x="4143" y="212706"/>
                  </a:lnTo>
                  <a:lnTo>
                    <a:pt x="0" y="1905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131</a:t>
            </a:fld>
            <a:endParaRPr spc="15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6988809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20" dirty="0"/>
              <a:t>Thiết </a:t>
            </a:r>
            <a:r>
              <a:rPr sz="4800" spc="10" dirty="0"/>
              <a:t>lập </a:t>
            </a:r>
            <a:r>
              <a:rPr sz="4800" spc="25" dirty="0"/>
              <a:t>c</a:t>
            </a:r>
            <a:r>
              <a:rPr sz="4400" spc="25" dirty="0"/>
              <a:t>ấu </a:t>
            </a:r>
            <a:r>
              <a:rPr sz="4400" spc="5" dirty="0"/>
              <a:t>hình</a:t>
            </a:r>
            <a:r>
              <a:rPr sz="4400" spc="-315" dirty="0"/>
              <a:t> </a:t>
            </a:r>
            <a:r>
              <a:rPr sz="4400" spc="-10" dirty="0"/>
              <a:t>TCP/IP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512722"/>
            <a:ext cx="3631565" cy="335724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44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IP</a:t>
            </a:r>
            <a:r>
              <a:rPr sz="3200" spc="-2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tĩnh:</a:t>
            </a:r>
            <a:endParaRPr sz="3200">
              <a:latin typeface="Arial"/>
              <a:cs typeface="Arial"/>
            </a:endParaRPr>
          </a:p>
          <a:p>
            <a:pPr marL="756285" marR="346075" lvl="1" indent="-286385">
              <a:lnSpc>
                <a:spcPct val="102400"/>
              </a:lnSpc>
              <a:spcBef>
                <a:spcPts val="66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Chọn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IP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cố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định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mỗi</a:t>
            </a:r>
            <a:r>
              <a:rPr sz="275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endParaRPr sz="2750">
              <a:latin typeface="Arial"/>
              <a:cs typeface="Arial"/>
            </a:endParaRPr>
          </a:p>
          <a:p>
            <a:pPr marL="756285" marR="5080" lvl="1" indent="-286385">
              <a:lnSpc>
                <a:spcPct val="101699"/>
              </a:lnSpc>
              <a:spcBef>
                <a:spcPts val="70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Nên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75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cố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định, các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sẻ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dịch</a:t>
            </a:r>
            <a:r>
              <a:rPr sz="2750" spc="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800" y="1447800"/>
            <a:ext cx="4254500" cy="47910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132</a:t>
            </a:fld>
            <a:endParaRPr spc="15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6988809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20" dirty="0"/>
              <a:t>Thiết </a:t>
            </a:r>
            <a:r>
              <a:rPr sz="4800" spc="10" dirty="0"/>
              <a:t>lập </a:t>
            </a:r>
            <a:r>
              <a:rPr sz="4800" spc="25" dirty="0"/>
              <a:t>c</a:t>
            </a:r>
            <a:r>
              <a:rPr sz="4400" spc="25" dirty="0"/>
              <a:t>ấu </a:t>
            </a:r>
            <a:r>
              <a:rPr sz="4400" spc="5" dirty="0"/>
              <a:t>hình</a:t>
            </a:r>
            <a:r>
              <a:rPr sz="4400" spc="-315" dirty="0"/>
              <a:t> </a:t>
            </a:r>
            <a:r>
              <a:rPr sz="4400" spc="-10" dirty="0"/>
              <a:t>TCP/IP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512722"/>
            <a:ext cx="3631565" cy="335724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44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IP</a:t>
            </a:r>
            <a:r>
              <a:rPr sz="3200" spc="-3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động:</a:t>
            </a:r>
            <a:endParaRPr sz="3200">
              <a:latin typeface="Arial"/>
              <a:cs typeface="Arial"/>
            </a:endParaRPr>
          </a:p>
          <a:p>
            <a:pPr marL="756285" marR="305435" lvl="1" indent="-286385" algn="just">
              <a:lnSpc>
                <a:spcPct val="102400"/>
              </a:lnSpc>
              <a:spcBef>
                <a:spcPts val="66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DHCP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server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sẽ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cung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cấp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IP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mỗi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kết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nối</a:t>
            </a:r>
            <a:endParaRPr sz="2750">
              <a:latin typeface="Arial"/>
              <a:cs typeface="Arial"/>
            </a:endParaRPr>
          </a:p>
          <a:p>
            <a:pPr marL="756285" marR="5080" lvl="1" indent="-286385">
              <a:lnSpc>
                <a:spcPct val="101299"/>
              </a:lnSpc>
              <a:spcBef>
                <a:spcPts val="71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Nên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75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cố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định</a:t>
            </a:r>
            <a:r>
              <a:rPr sz="2750" spc="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(laptop)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00" y="1371600"/>
            <a:ext cx="4179951" cy="4953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133</a:t>
            </a:fld>
            <a:endParaRPr spc="15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6988809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20" dirty="0"/>
              <a:t>Thiết </a:t>
            </a:r>
            <a:r>
              <a:rPr sz="4800" spc="10" dirty="0"/>
              <a:t>lập </a:t>
            </a:r>
            <a:r>
              <a:rPr sz="4800" spc="25" dirty="0"/>
              <a:t>c</a:t>
            </a:r>
            <a:r>
              <a:rPr sz="4400" spc="25" dirty="0"/>
              <a:t>ấu </a:t>
            </a:r>
            <a:r>
              <a:rPr sz="4400" spc="5" dirty="0"/>
              <a:t>hình</a:t>
            </a:r>
            <a:r>
              <a:rPr sz="4400" spc="-315" dirty="0"/>
              <a:t> </a:t>
            </a:r>
            <a:r>
              <a:rPr sz="4400" spc="-10" dirty="0"/>
              <a:t>TCP/IP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134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665229"/>
            <a:ext cx="6165215" cy="164973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44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IP</a:t>
            </a:r>
            <a:r>
              <a:rPr sz="3200" spc="-2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động:</a:t>
            </a:r>
            <a:endParaRPr sz="3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4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DHCP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client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phải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kích</a:t>
            </a:r>
            <a:r>
              <a:rPr sz="2750" spc="-4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hoạt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Có một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DHCP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Server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2750" spc="-4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mạng.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</a:t>
            </a:r>
            <a:r>
              <a:rPr sz="4400" spc="40" dirty="0"/>
              <a:t>DHCP</a:t>
            </a:r>
            <a:r>
              <a:rPr sz="4400" spc="-430" dirty="0"/>
              <a:t> </a:t>
            </a:r>
            <a:r>
              <a:rPr sz="4400" spc="-15" dirty="0"/>
              <a:t>Server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135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743202"/>
            <a:ext cx="8002905" cy="423164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Khái</a:t>
            </a:r>
            <a:r>
              <a:rPr sz="3200" b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niệm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400"/>
              </a:lnSpc>
              <a:spcBef>
                <a:spcPts val="8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DHCP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(Dynamic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Host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Configuration  Protocol)</a:t>
            </a:r>
            <a:r>
              <a:rPr sz="3200" spc="-2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chuẩn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IP</a:t>
            </a:r>
            <a:r>
              <a:rPr sz="32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kế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để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giảm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tính phức tạp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cho các cấu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địa  chỉ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IP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quản</a:t>
            </a:r>
            <a:r>
              <a:rPr sz="3200" spc="-22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trị.</a:t>
            </a:r>
            <a:endParaRPr sz="3200">
              <a:latin typeface="Arial"/>
              <a:cs typeface="Arial"/>
            </a:endParaRPr>
          </a:p>
          <a:p>
            <a:pPr marL="355600" marR="22860" indent="-343535">
              <a:lnSpc>
                <a:spcPct val="100000"/>
              </a:lnSpc>
              <a:spcBef>
                <a:spcPts val="74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469900" algn="l"/>
                <a:tab pos="470534" algn="l"/>
              </a:tabLst>
            </a:pPr>
            <a:r>
              <a:rPr dirty="0"/>
              <a:t>	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DHCP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Server</a:t>
            </a:r>
            <a:r>
              <a:rPr sz="3200" spc="-2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cung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cấp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tập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hợp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tham 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gateway,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DNS,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subnet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mask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một loạt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địa chỉ</a:t>
            </a:r>
            <a:r>
              <a:rPr sz="3200" spc="-40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IP.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838200"/>
            <a:ext cx="8226425" cy="2743200"/>
            <a:chOff x="228600" y="838200"/>
            <a:chExt cx="8226425" cy="274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1400175"/>
              <a:ext cx="8226425" cy="31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838200"/>
              <a:ext cx="26987" cy="2743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Cài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đặt </a:t>
            </a:r>
            <a:r>
              <a:rPr sz="4400" b="1" spc="40" dirty="0">
                <a:solidFill>
                  <a:srgbClr val="3333CC"/>
                </a:solidFill>
                <a:latin typeface="Arial"/>
                <a:cs typeface="Arial"/>
              </a:rPr>
              <a:t>DHCP</a:t>
            </a:r>
            <a:r>
              <a:rPr sz="4400" b="1" spc="-43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-15" dirty="0">
                <a:solidFill>
                  <a:srgbClr val="3333CC"/>
                </a:solidFill>
                <a:latin typeface="Arial"/>
                <a:cs typeface="Arial"/>
              </a:rPr>
              <a:t>Server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975" y="1616455"/>
            <a:ext cx="283654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Cấu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trúc</a:t>
            </a:r>
            <a:r>
              <a:rPr sz="32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DHCP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3400" y="2362263"/>
            <a:ext cx="8229600" cy="366864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136</a:t>
            </a:fld>
            <a:endParaRPr spc="15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</a:t>
            </a:r>
            <a:r>
              <a:rPr sz="4400" spc="40" dirty="0"/>
              <a:t>DHCP</a:t>
            </a:r>
            <a:r>
              <a:rPr sz="4400" spc="-430" dirty="0"/>
              <a:t> </a:t>
            </a:r>
            <a:r>
              <a:rPr sz="4400" spc="-15" dirty="0"/>
              <a:t>Server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396618"/>
            <a:ext cx="7457440" cy="764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2000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Server,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chọn </a:t>
            </a:r>
            <a:r>
              <a:rPr sz="2400" b="1" spc="-5" dirty="0">
                <a:solidFill>
                  <a:srgbClr val="000066"/>
                </a:solidFill>
                <a:latin typeface="Arial"/>
                <a:cs typeface="Arial"/>
              </a:rPr>
              <a:t>Configure </a:t>
            </a:r>
            <a:r>
              <a:rPr sz="2400" b="1" spc="-40" dirty="0">
                <a:solidFill>
                  <a:srgbClr val="000066"/>
                </a:solidFill>
                <a:latin typeface="Arial"/>
                <a:cs typeface="Arial"/>
              </a:rPr>
              <a:t>your</a:t>
            </a:r>
            <a:r>
              <a:rPr sz="2400" b="1" spc="3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Administrator</a:t>
            </a:r>
            <a:r>
              <a:rPr sz="2400" b="1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Tools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1460" y="2190750"/>
            <a:ext cx="6136640" cy="4286250"/>
            <a:chOff x="1521460" y="2190750"/>
            <a:chExt cx="6136640" cy="42862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2190750"/>
              <a:ext cx="6057900" cy="42862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1460" y="3872102"/>
              <a:ext cx="2059939" cy="421640"/>
            </a:xfrm>
            <a:custGeom>
              <a:avLst/>
              <a:gdLst/>
              <a:ahLst/>
              <a:cxnLst/>
              <a:rect l="l" t="t" r="r" b="b"/>
              <a:pathLst>
                <a:path w="2059939" h="421639">
                  <a:moveTo>
                    <a:pt x="1973072" y="393526"/>
                  </a:moveTo>
                  <a:lnTo>
                    <a:pt x="1967864" y="421640"/>
                  </a:lnTo>
                  <a:lnTo>
                    <a:pt x="2056415" y="396113"/>
                  </a:lnTo>
                  <a:lnTo>
                    <a:pt x="1987041" y="396113"/>
                  </a:lnTo>
                  <a:lnTo>
                    <a:pt x="1973072" y="393526"/>
                  </a:lnTo>
                  <a:close/>
                </a:path>
                <a:path w="2059939" h="421639">
                  <a:moveTo>
                    <a:pt x="1978272" y="365457"/>
                  </a:moveTo>
                  <a:lnTo>
                    <a:pt x="1973072" y="393526"/>
                  </a:lnTo>
                  <a:lnTo>
                    <a:pt x="1987041" y="396113"/>
                  </a:lnTo>
                  <a:lnTo>
                    <a:pt x="1992249" y="368046"/>
                  </a:lnTo>
                  <a:lnTo>
                    <a:pt x="1978272" y="365457"/>
                  </a:lnTo>
                  <a:close/>
                </a:path>
                <a:path w="2059939" h="421639">
                  <a:moveTo>
                    <a:pt x="1983486" y="337312"/>
                  </a:moveTo>
                  <a:lnTo>
                    <a:pt x="1978272" y="365457"/>
                  </a:lnTo>
                  <a:lnTo>
                    <a:pt x="1992249" y="368046"/>
                  </a:lnTo>
                  <a:lnTo>
                    <a:pt x="1987041" y="396113"/>
                  </a:lnTo>
                  <a:lnTo>
                    <a:pt x="2056415" y="396113"/>
                  </a:lnTo>
                  <a:lnTo>
                    <a:pt x="2059939" y="395097"/>
                  </a:lnTo>
                  <a:lnTo>
                    <a:pt x="1983486" y="337312"/>
                  </a:lnTo>
                  <a:close/>
                </a:path>
                <a:path w="2059939" h="421639">
                  <a:moveTo>
                    <a:pt x="5079" y="0"/>
                  </a:moveTo>
                  <a:lnTo>
                    <a:pt x="0" y="28194"/>
                  </a:lnTo>
                  <a:lnTo>
                    <a:pt x="1973072" y="393526"/>
                  </a:lnTo>
                  <a:lnTo>
                    <a:pt x="1978272" y="365457"/>
                  </a:lnTo>
                  <a:lnTo>
                    <a:pt x="507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7657" y="3695636"/>
            <a:ext cx="1202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ahoma"/>
                <a:cs typeface="Tahoma"/>
              </a:rPr>
              <a:t>Chọn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b="1" spc="-20" dirty="0">
                <a:latin typeface="Tahoma"/>
                <a:cs typeface="Tahoma"/>
              </a:rPr>
              <a:t>Open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137</a:t>
            </a:fld>
            <a:endParaRPr spc="15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</a:t>
            </a:r>
            <a:r>
              <a:rPr sz="4400" spc="40" dirty="0"/>
              <a:t>DHCP</a:t>
            </a:r>
            <a:r>
              <a:rPr sz="4400" spc="-430" dirty="0"/>
              <a:t> </a:t>
            </a:r>
            <a:r>
              <a:rPr sz="4400" spc="-15" dirty="0"/>
              <a:t>Server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22300" y="1477465"/>
            <a:ext cx="1826260" cy="39839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670"/>
              </a:spcBef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R-Click</a:t>
            </a:r>
            <a:r>
              <a:rPr sz="24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Chọn</a:t>
            </a:r>
            <a:endParaRPr sz="240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  <a:spcBef>
                <a:spcPts val="575"/>
              </a:spcBef>
            </a:pPr>
            <a:r>
              <a:rPr sz="2400" b="1" spc="-25" dirty="0">
                <a:solidFill>
                  <a:srgbClr val="000066"/>
                </a:solidFill>
                <a:latin typeface="Arial"/>
                <a:cs typeface="Arial"/>
              </a:rPr>
              <a:t>New</a:t>
            </a:r>
            <a:r>
              <a:rPr sz="2400" b="1" spc="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00066"/>
                </a:solidFill>
                <a:latin typeface="Arial"/>
                <a:cs typeface="Arial"/>
              </a:rPr>
              <a:t>Scope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Arial"/>
              <a:cs typeface="Arial"/>
            </a:endParaRPr>
          </a:p>
          <a:p>
            <a:pPr marL="12700" marR="99695" indent="9525">
              <a:lnSpc>
                <a:spcPct val="100400"/>
              </a:lnSpc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Phạm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vi 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(scope): tập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hợp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địa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chỉ IP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trong 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mạng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con 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24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DHCP.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1524000"/>
            <a:ext cx="6477000" cy="4857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138</a:t>
            </a:fld>
            <a:endParaRPr spc="15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838200"/>
            <a:ext cx="8226425" cy="2743200"/>
            <a:chOff x="228600" y="838200"/>
            <a:chExt cx="8226425" cy="274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1400175"/>
              <a:ext cx="8226425" cy="31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838200"/>
              <a:ext cx="26987" cy="2743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Cài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đặt </a:t>
            </a:r>
            <a:r>
              <a:rPr sz="4400" b="1" spc="40" dirty="0">
                <a:solidFill>
                  <a:srgbClr val="3333CC"/>
                </a:solidFill>
                <a:latin typeface="Arial"/>
                <a:cs typeface="Arial"/>
              </a:rPr>
              <a:t>DHCP</a:t>
            </a:r>
            <a:r>
              <a:rPr sz="4400" b="1" spc="-43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-15" dirty="0">
                <a:solidFill>
                  <a:srgbClr val="3333CC"/>
                </a:solidFill>
                <a:latin typeface="Arial"/>
                <a:cs typeface="Arial"/>
              </a:rPr>
              <a:t>Server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775" y="1549717"/>
            <a:ext cx="1059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Đặt</a:t>
            </a:r>
            <a:r>
              <a:rPr sz="2400" b="1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000066"/>
                </a:solidFill>
                <a:latin typeface="Arial"/>
                <a:cs typeface="Arial"/>
              </a:rPr>
              <a:t>tên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8400" y="1374775"/>
            <a:ext cx="6553200" cy="501332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139</a:t>
            </a:fld>
            <a:endParaRPr spc="1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07755" y="6595427"/>
            <a:ext cx="2165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5" dirty="0">
                <a:latin typeface="Tahoma"/>
                <a:cs typeface="Tahoma"/>
              </a:rPr>
              <a:t>15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15785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20" dirty="0">
                <a:latin typeface="Arial"/>
                <a:cs typeface="Arial"/>
              </a:rPr>
              <a:t>3</a:t>
            </a:r>
            <a:r>
              <a:rPr sz="4400" b="0" spc="-30" dirty="0">
                <a:latin typeface="Arial"/>
                <a:cs typeface="Arial"/>
              </a:rPr>
              <a:t>.</a:t>
            </a:r>
            <a:r>
              <a:rPr sz="4400" b="0" spc="15" dirty="0">
                <a:latin typeface="Arial"/>
                <a:cs typeface="Arial"/>
              </a:rPr>
              <a:t>Main</a:t>
            </a:r>
            <a:r>
              <a:rPr sz="4400" b="0" spc="35" dirty="0">
                <a:latin typeface="Arial"/>
                <a:cs typeface="Arial"/>
              </a:rPr>
              <a:t>b</a:t>
            </a:r>
            <a:r>
              <a:rPr sz="4400" b="0" spc="20" dirty="0">
                <a:latin typeface="Arial"/>
                <a:cs typeface="Arial"/>
              </a:rPr>
              <a:t>oa</a:t>
            </a:r>
            <a:r>
              <a:rPr sz="4400" b="0" spc="25" dirty="0">
                <a:latin typeface="Arial"/>
                <a:cs typeface="Arial"/>
              </a:rPr>
              <a:t>r</a:t>
            </a:r>
            <a:r>
              <a:rPr sz="4400" b="0" spc="15" dirty="0">
                <a:latin typeface="Arial"/>
                <a:cs typeface="Arial"/>
              </a:rPr>
              <a:t>d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1371663"/>
            <a:ext cx="5791200" cy="5167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11300" y="3105046"/>
            <a:ext cx="73787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i="1" spc="-50" dirty="0">
                <a:latin typeface="Tahoma"/>
                <a:cs typeface="Tahoma"/>
              </a:rPr>
              <a:t>Khe</a:t>
            </a:r>
            <a:r>
              <a:rPr sz="1650" i="1" spc="-60" dirty="0">
                <a:latin typeface="Tahoma"/>
                <a:cs typeface="Tahoma"/>
              </a:rPr>
              <a:t> </a:t>
            </a:r>
            <a:r>
              <a:rPr sz="1650" i="1" spc="-25" dirty="0">
                <a:latin typeface="Tahoma"/>
                <a:cs typeface="Tahoma"/>
              </a:rPr>
              <a:t>PCI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2200" y="6057900"/>
            <a:ext cx="3657600" cy="76200"/>
          </a:xfrm>
          <a:custGeom>
            <a:avLst/>
            <a:gdLst/>
            <a:ahLst/>
            <a:cxnLst/>
            <a:rect l="l" t="t" r="r" b="b"/>
            <a:pathLst>
              <a:path w="3657600" h="76200">
                <a:moveTo>
                  <a:pt x="3581400" y="0"/>
                </a:moveTo>
                <a:lnTo>
                  <a:pt x="3581400" y="76200"/>
                </a:lnTo>
                <a:lnTo>
                  <a:pt x="3644900" y="44450"/>
                </a:lnTo>
                <a:lnTo>
                  <a:pt x="3594100" y="44450"/>
                </a:lnTo>
                <a:lnTo>
                  <a:pt x="3594100" y="31750"/>
                </a:lnTo>
                <a:lnTo>
                  <a:pt x="3644900" y="31750"/>
                </a:lnTo>
                <a:lnTo>
                  <a:pt x="3581400" y="0"/>
                </a:lnTo>
                <a:close/>
              </a:path>
              <a:path w="3657600" h="76200">
                <a:moveTo>
                  <a:pt x="3581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581400" y="44450"/>
                </a:lnTo>
                <a:lnTo>
                  <a:pt x="3581400" y="31750"/>
                </a:lnTo>
                <a:close/>
              </a:path>
              <a:path w="3657600" h="76200">
                <a:moveTo>
                  <a:pt x="3644900" y="31750"/>
                </a:moveTo>
                <a:lnTo>
                  <a:pt x="3594100" y="31750"/>
                </a:lnTo>
                <a:lnTo>
                  <a:pt x="3594100" y="44450"/>
                </a:lnTo>
                <a:lnTo>
                  <a:pt x="3644900" y="44450"/>
                </a:lnTo>
                <a:lnTo>
                  <a:pt x="3657600" y="38100"/>
                </a:lnTo>
                <a:lnTo>
                  <a:pt x="3644900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39469" y="4020843"/>
            <a:ext cx="1393825" cy="1118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13410">
              <a:lnSpc>
                <a:spcPct val="100000"/>
              </a:lnSpc>
              <a:spcBef>
                <a:spcPts val="110"/>
              </a:spcBef>
            </a:pPr>
            <a:r>
              <a:rPr sz="1650" i="1" spc="-50" dirty="0">
                <a:latin typeface="Tahoma"/>
                <a:cs typeface="Tahoma"/>
              </a:rPr>
              <a:t>Khe</a:t>
            </a:r>
            <a:r>
              <a:rPr sz="1650" i="1" spc="-70" dirty="0">
                <a:latin typeface="Tahoma"/>
                <a:cs typeface="Tahoma"/>
              </a:rPr>
              <a:t> </a:t>
            </a:r>
            <a:r>
              <a:rPr sz="1650" i="1" spc="-40" dirty="0">
                <a:latin typeface="Tahoma"/>
                <a:cs typeface="Tahoma"/>
              </a:rPr>
              <a:t>AGP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50" i="1" spc="-45" dirty="0">
                <a:latin typeface="Tahoma"/>
                <a:cs typeface="Tahoma"/>
              </a:rPr>
              <a:t>Khe</a:t>
            </a:r>
            <a:r>
              <a:rPr sz="1650" i="1" spc="-10" dirty="0">
                <a:latin typeface="Tahoma"/>
                <a:cs typeface="Tahoma"/>
              </a:rPr>
              <a:t> </a:t>
            </a:r>
            <a:r>
              <a:rPr sz="1550" spc="10" dirty="0">
                <a:latin typeface="Tahoma"/>
                <a:cs typeface="Tahoma"/>
              </a:rPr>
              <a:t>DIMM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85506" y="663217"/>
            <a:ext cx="60642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i="1" spc="-25" dirty="0">
                <a:latin typeface="Tahoma"/>
                <a:cs typeface="Tahoma"/>
              </a:rPr>
              <a:t>S</a:t>
            </a:r>
            <a:r>
              <a:rPr sz="1650" i="1" spc="-75" dirty="0">
                <a:latin typeface="Tahoma"/>
                <a:cs typeface="Tahoma"/>
              </a:rPr>
              <a:t>o</a:t>
            </a:r>
            <a:r>
              <a:rPr sz="1650" i="1" spc="-20" dirty="0">
                <a:latin typeface="Tahoma"/>
                <a:cs typeface="Tahoma"/>
              </a:rPr>
              <a:t>c</a:t>
            </a:r>
            <a:r>
              <a:rPr sz="1650" i="1" spc="-80" dirty="0">
                <a:latin typeface="Tahoma"/>
                <a:cs typeface="Tahoma"/>
              </a:rPr>
              <a:t>k</a:t>
            </a:r>
            <a:r>
              <a:rPr sz="1650" i="1" spc="-50" dirty="0">
                <a:latin typeface="Tahoma"/>
                <a:cs typeface="Tahoma"/>
              </a:rPr>
              <a:t>e</a:t>
            </a:r>
            <a:r>
              <a:rPr sz="1650" i="1" spc="-25" dirty="0">
                <a:latin typeface="Tahoma"/>
                <a:cs typeface="Tahoma"/>
              </a:rPr>
              <a:t>t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3841" y="989329"/>
            <a:ext cx="6028690" cy="5494020"/>
          </a:xfrm>
          <a:custGeom>
            <a:avLst/>
            <a:gdLst/>
            <a:ahLst/>
            <a:cxnLst/>
            <a:rect l="l" t="t" r="r" b="b"/>
            <a:pathLst>
              <a:path w="6028690" h="5494020">
                <a:moveTo>
                  <a:pt x="3050159" y="1906270"/>
                </a:moveTo>
                <a:lnTo>
                  <a:pt x="2969768" y="1877949"/>
                </a:lnTo>
                <a:lnTo>
                  <a:pt x="2973717" y="1909381"/>
                </a:lnTo>
                <a:lnTo>
                  <a:pt x="58940" y="2273731"/>
                </a:lnTo>
                <a:lnTo>
                  <a:pt x="999337" y="1937854"/>
                </a:lnTo>
                <a:lnTo>
                  <a:pt x="1010031" y="1967738"/>
                </a:lnTo>
                <a:lnTo>
                  <a:pt x="1054227" y="1921637"/>
                </a:lnTo>
                <a:lnTo>
                  <a:pt x="1068959" y="1906270"/>
                </a:lnTo>
                <a:lnTo>
                  <a:pt x="984364" y="1895983"/>
                </a:lnTo>
                <a:lnTo>
                  <a:pt x="995057" y="1925904"/>
                </a:lnTo>
                <a:lnTo>
                  <a:pt x="0" y="2281301"/>
                </a:lnTo>
                <a:lnTo>
                  <a:pt x="2159" y="2287270"/>
                </a:lnTo>
                <a:lnTo>
                  <a:pt x="2921" y="2293620"/>
                </a:lnTo>
                <a:lnTo>
                  <a:pt x="2975318" y="1922081"/>
                </a:lnTo>
                <a:lnTo>
                  <a:pt x="2979293" y="1953514"/>
                </a:lnTo>
                <a:lnTo>
                  <a:pt x="3047873" y="1907794"/>
                </a:lnTo>
                <a:lnTo>
                  <a:pt x="3050159" y="1906270"/>
                </a:lnTo>
                <a:close/>
              </a:path>
              <a:path w="6028690" h="5494020">
                <a:moveTo>
                  <a:pt x="3431159" y="2896870"/>
                </a:moveTo>
                <a:lnTo>
                  <a:pt x="3351530" y="2866771"/>
                </a:lnTo>
                <a:lnTo>
                  <a:pt x="3354743" y="2898305"/>
                </a:lnTo>
                <a:lnTo>
                  <a:pt x="458724" y="3195320"/>
                </a:lnTo>
                <a:lnTo>
                  <a:pt x="459994" y="3208020"/>
                </a:lnTo>
                <a:lnTo>
                  <a:pt x="3356038" y="2910992"/>
                </a:lnTo>
                <a:lnTo>
                  <a:pt x="3359277" y="2942590"/>
                </a:lnTo>
                <a:lnTo>
                  <a:pt x="3430955" y="2896997"/>
                </a:lnTo>
                <a:lnTo>
                  <a:pt x="3431159" y="2896870"/>
                </a:lnTo>
                <a:close/>
              </a:path>
              <a:path w="6028690" h="5494020">
                <a:moveTo>
                  <a:pt x="3659759" y="4801870"/>
                </a:moveTo>
                <a:lnTo>
                  <a:pt x="3657396" y="4800930"/>
                </a:lnTo>
                <a:lnTo>
                  <a:pt x="3580638" y="4770374"/>
                </a:lnTo>
                <a:lnTo>
                  <a:pt x="3583330" y="4802009"/>
                </a:lnTo>
                <a:lnTo>
                  <a:pt x="77851" y="5100345"/>
                </a:lnTo>
                <a:lnTo>
                  <a:pt x="78867" y="5112994"/>
                </a:lnTo>
                <a:lnTo>
                  <a:pt x="3584410" y="4814659"/>
                </a:lnTo>
                <a:lnTo>
                  <a:pt x="3587115" y="4846294"/>
                </a:lnTo>
                <a:lnTo>
                  <a:pt x="3659759" y="4801870"/>
                </a:lnTo>
                <a:close/>
              </a:path>
              <a:path w="6028690" h="5494020">
                <a:moveTo>
                  <a:pt x="3735959" y="5335270"/>
                </a:moveTo>
                <a:lnTo>
                  <a:pt x="3727589" y="5331511"/>
                </a:lnTo>
                <a:lnTo>
                  <a:pt x="3658235" y="5300307"/>
                </a:lnTo>
                <a:lnTo>
                  <a:pt x="3659555" y="5332031"/>
                </a:lnTo>
                <a:lnTo>
                  <a:pt x="1905" y="5481320"/>
                </a:lnTo>
                <a:lnTo>
                  <a:pt x="2413" y="5494007"/>
                </a:lnTo>
                <a:lnTo>
                  <a:pt x="3660076" y="5344719"/>
                </a:lnTo>
                <a:lnTo>
                  <a:pt x="3661410" y="5376443"/>
                </a:lnTo>
                <a:lnTo>
                  <a:pt x="3735959" y="5335270"/>
                </a:lnTo>
                <a:close/>
              </a:path>
              <a:path w="6028690" h="5494020">
                <a:moveTo>
                  <a:pt x="3888359" y="3658870"/>
                </a:moveTo>
                <a:lnTo>
                  <a:pt x="3888016" y="3658743"/>
                </a:lnTo>
                <a:lnTo>
                  <a:pt x="3808857" y="3628390"/>
                </a:lnTo>
                <a:lnTo>
                  <a:pt x="3811917" y="3659987"/>
                </a:lnTo>
                <a:lnTo>
                  <a:pt x="1524" y="4033520"/>
                </a:lnTo>
                <a:lnTo>
                  <a:pt x="2794" y="4046220"/>
                </a:lnTo>
                <a:lnTo>
                  <a:pt x="3813149" y="3672687"/>
                </a:lnTo>
                <a:lnTo>
                  <a:pt x="3816223" y="3704209"/>
                </a:lnTo>
                <a:lnTo>
                  <a:pt x="3888359" y="3658870"/>
                </a:lnTo>
                <a:close/>
              </a:path>
              <a:path w="6028690" h="5494020">
                <a:moveTo>
                  <a:pt x="6028182" y="2540"/>
                </a:moveTo>
                <a:lnTo>
                  <a:pt x="6015736" y="0"/>
                </a:lnTo>
                <a:lnTo>
                  <a:pt x="5573928" y="2135174"/>
                </a:lnTo>
                <a:lnTo>
                  <a:pt x="5542915" y="2128774"/>
                </a:lnTo>
                <a:lnTo>
                  <a:pt x="5564759" y="2211070"/>
                </a:lnTo>
                <a:lnTo>
                  <a:pt x="5612752" y="2150110"/>
                </a:lnTo>
                <a:lnTo>
                  <a:pt x="5617464" y="2144141"/>
                </a:lnTo>
                <a:lnTo>
                  <a:pt x="5586361" y="2137740"/>
                </a:lnTo>
                <a:lnTo>
                  <a:pt x="6028182" y="25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29982" y="5852119"/>
            <a:ext cx="1054100" cy="737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10"/>
              </a:spcBef>
            </a:pPr>
            <a:r>
              <a:rPr sz="1650" i="1" spc="-45" dirty="0">
                <a:latin typeface="Tahoma"/>
                <a:cs typeface="Tahoma"/>
              </a:rPr>
              <a:t>Khe</a:t>
            </a:r>
            <a:r>
              <a:rPr sz="1650" i="1" spc="-70" dirty="0">
                <a:latin typeface="Tahoma"/>
                <a:cs typeface="Tahoma"/>
              </a:rPr>
              <a:t> </a:t>
            </a:r>
            <a:r>
              <a:rPr sz="1650" i="1" spc="-45" dirty="0">
                <a:latin typeface="Tahoma"/>
                <a:cs typeface="Tahoma"/>
              </a:rPr>
              <a:t>IDE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1650" i="1" spc="-45" dirty="0">
                <a:latin typeface="Tahoma"/>
                <a:cs typeface="Tahoma"/>
              </a:rPr>
              <a:t>Khe</a:t>
            </a:r>
            <a:r>
              <a:rPr sz="1650" i="1" spc="-50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Floppy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6530" y="6538872"/>
            <a:ext cx="1422400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i="1" spc="-50" dirty="0">
                <a:latin typeface="Tahoma"/>
                <a:cs typeface="Tahoma"/>
              </a:rPr>
              <a:t>Khe </a:t>
            </a:r>
            <a:r>
              <a:rPr sz="1650" i="1" spc="-40" dirty="0">
                <a:latin typeface="Tahoma"/>
                <a:cs typeface="Tahoma"/>
              </a:rPr>
              <a:t>cắm</a:t>
            </a:r>
            <a:r>
              <a:rPr sz="1650" i="1" spc="15" dirty="0">
                <a:latin typeface="Tahoma"/>
                <a:cs typeface="Tahoma"/>
              </a:rPr>
              <a:t> </a:t>
            </a:r>
            <a:r>
              <a:rPr sz="1650" i="1" spc="-40" dirty="0">
                <a:latin typeface="Tahoma"/>
                <a:cs typeface="Tahoma"/>
              </a:rPr>
              <a:t>nguồn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09866" y="6172200"/>
            <a:ext cx="310515" cy="461009"/>
          </a:xfrm>
          <a:custGeom>
            <a:avLst/>
            <a:gdLst/>
            <a:ahLst/>
            <a:cxnLst/>
            <a:rect l="l" t="t" r="r" b="b"/>
            <a:pathLst>
              <a:path w="310515" h="461009">
                <a:moveTo>
                  <a:pt x="262592" y="59854"/>
                </a:moveTo>
                <a:lnTo>
                  <a:pt x="0" y="453682"/>
                </a:lnTo>
                <a:lnTo>
                  <a:pt x="10667" y="460717"/>
                </a:lnTo>
                <a:lnTo>
                  <a:pt x="273144" y="66891"/>
                </a:lnTo>
                <a:lnTo>
                  <a:pt x="262592" y="59854"/>
                </a:lnTo>
                <a:close/>
              </a:path>
              <a:path w="310515" h="461009">
                <a:moveTo>
                  <a:pt x="303984" y="49314"/>
                </a:moveTo>
                <a:lnTo>
                  <a:pt x="269620" y="49314"/>
                </a:lnTo>
                <a:lnTo>
                  <a:pt x="280161" y="56362"/>
                </a:lnTo>
                <a:lnTo>
                  <a:pt x="273144" y="66891"/>
                </a:lnTo>
                <a:lnTo>
                  <a:pt x="299592" y="84531"/>
                </a:lnTo>
                <a:lnTo>
                  <a:pt x="303984" y="49314"/>
                </a:lnTo>
                <a:close/>
              </a:path>
              <a:path w="310515" h="461009">
                <a:moveTo>
                  <a:pt x="269620" y="49314"/>
                </a:moveTo>
                <a:lnTo>
                  <a:pt x="262592" y="59854"/>
                </a:lnTo>
                <a:lnTo>
                  <a:pt x="273144" y="66891"/>
                </a:lnTo>
                <a:lnTo>
                  <a:pt x="280161" y="56362"/>
                </a:lnTo>
                <a:lnTo>
                  <a:pt x="269620" y="49314"/>
                </a:lnTo>
                <a:close/>
              </a:path>
              <a:path w="310515" h="461009">
                <a:moveTo>
                  <a:pt x="310133" y="0"/>
                </a:moveTo>
                <a:lnTo>
                  <a:pt x="236219" y="42265"/>
                </a:lnTo>
                <a:lnTo>
                  <a:pt x="262592" y="59854"/>
                </a:lnTo>
                <a:lnTo>
                  <a:pt x="269620" y="49314"/>
                </a:lnTo>
                <a:lnTo>
                  <a:pt x="303984" y="49314"/>
                </a:lnTo>
                <a:lnTo>
                  <a:pt x="3101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</a:t>
            </a:r>
            <a:r>
              <a:rPr sz="4400" spc="40" dirty="0"/>
              <a:t>DHCP</a:t>
            </a:r>
            <a:r>
              <a:rPr sz="4400" spc="-430" dirty="0"/>
              <a:t> </a:t>
            </a:r>
            <a:r>
              <a:rPr sz="4400" spc="-15" dirty="0"/>
              <a:t>Server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22300" y="1625599"/>
            <a:ext cx="1988185" cy="764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05"/>
              </a:spcBef>
            </a:pPr>
            <a:r>
              <a:rPr sz="2400" b="1" spc="-35" dirty="0">
                <a:solidFill>
                  <a:srgbClr val="000066"/>
                </a:solidFill>
                <a:latin typeface="Arial"/>
                <a:cs typeface="Arial"/>
              </a:rPr>
              <a:t>Phạm vi</a:t>
            </a:r>
            <a:r>
              <a:rPr sz="2400" b="1" spc="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35" dirty="0">
                <a:solidFill>
                  <a:srgbClr val="000066"/>
                </a:solidFill>
                <a:latin typeface="Arial"/>
                <a:cs typeface="Arial"/>
              </a:rPr>
              <a:t>địa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b="1" spc="-15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400" b="1" spc="-20" dirty="0">
                <a:solidFill>
                  <a:srgbClr val="000066"/>
                </a:solidFill>
                <a:latin typeface="Arial"/>
                <a:cs typeface="Arial"/>
              </a:rPr>
              <a:t>phân</a:t>
            </a:r>
            <a:r>
              <a:rPr sz="2400" b="1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solidFill>
                  <a:srgbClr val="000066"/>
                </a:solidFill>
                <a:latin typeface="Arial"/>
                <a:cs typeface="Arial"/>
              </a:rPr>
              <a:t>phối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525" y="1447800"/>
            <a:ext cx="6388100" cy="4889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140</a:t>
            </a:fld>
            <a:endParaRPr spc="15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838200"/>
            <a:ext cx="8226425" cy="2743200"/>
            <a:chOff x="228600" y="838200"/>
            <a:chExt cx="8226425" cy="274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1400175"/>
              <a:ext cx="8226425" cy="31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838200"/>
              <a:ext cx="26987" cy="2743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Cài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đặt </a:t>
            </a:r>
            <a:r>
              <a:rPr sz="4400" b="1" spc="40" dirty="0">
                <a:solidFill>
                  <a:srgbClr val="3333CC"/>
                </a:solidFill>
                <a:latin typeface="Arial"/>
                <a:cs typeface="Arial"/>
              </a:rPr>
              <a:t>DHCP</a:t>
            </a:r>
            <a:r>
              <a:rPr sz="4400" b="1" spc="-43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-15" dirty="0">
                <a:solidFill>
                  <a:srgbClr val="3333CC"/>
                </a:solidFill>
                <a:latin typeface="Arial"/>
                <a:cs typeface="Arial"/>
              </a:rPr>
              <a:t>Server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2300" y="1473517"/>
            <a:ext cx="1738630" cy="7639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9525">
              <a:lnSpc>
                <a:spcPct val="101699"/>
              </a:lnSpc>
              <a:spcBef>
                <a:spcPts val="50"/>
              </a:spcBef>
            </a:pPr>
            <a:r>
              <a:rPr sz="2400" b="1" spc="-35" dirty="0">
                <a:solidFill>
                  <a:srgbClr val="000066"/>
                </a:solidFill>
                <a:latin typeface="Arial"/>
                <a:cs typeface="Arial"/>
              </a:rPr>
              <a:t>Phạm </a:t>
            </a:r>
            <a:r>
              <a:rPr sz="2400" b="1" spc="-30" dirty="0">
                <a:solidFill>
                  <a:srgbClr val="000066"/>
                </a:solidFill>
                <a:latin typeface="Arial"/>
                <a:cs typeface="Arial"/>
              </a:rPr>
              <a:t>vi </a:t>
            </a:r>
            <a:r>
              <a:rPr sz="2400" b="1" spc="35" dirty="0">
                <a:solidFill>
                  <a:srgbClr val="000066"/>
                </a:solidFill>
                <a:latin typeface="Arial"/>
                <a:cs typeface="Arial"/>
              </a:rPr>
              <a:t>địa  </a:t>
            </a:r>
            <a:r>
              <a:rPr sz="2400" b="1" spc="-15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400" b="1" spc="10" dirty="0">
                <a:solidFill>
                  <a:srgbClr val="000066"/>
                </a:solidFill>
                <a:latin typeface="Arial"/>
                <a:cs typeface="Arial"/>
              </a:rPr>
              <a:t>loại</a:t>
            </a:r>
            <a:r>
              <a:rPr sz="2400" b="1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000066"/>
                </a:solidFill>
                <a:latin typeface="Arial"/>
                <a:cs typeface="Arial"/>
              </a:rPr>
              <a:t>trừ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0800" y="1447800"/>
            <a:ext cx="6467475" cy="494982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141</a:t>
            </a:fld>
            <a:endParaRPr spc="15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</a:t>
            </a:r>
            <a:r>
              <a:rPr sz="4400" spc="40" dirty="0"/>
              <a:t>DHCP</a:t>
            </a:r>
            <a:r>
              <a:rPr sz="4400" spc="-430" dirty="0"/>
              <a:t> </a:t>
            </a:r>
            <a:r>
              <a:rPr sz="4400" spc="-15" dirty="0"/>
              <a:t>Server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12775" y="1473517"/>
            <a:ext cx="1589405" cy="7639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Thời </a:t>
            </a:r>
            <a:r>
              <a:rPr sz="2400" b="1" spc="10" dirty="0">
                <a:solidFill>
                  <a:srgbClr val="000066"/>
                </a:solidFill>
                <a:latin typeface="Arial"/>
                <a:cs typeface="Arial"/>
              </a:rPr>
              <a:t>gian  </a:t>
            </a:r>
            <a:r>
              <a:rPr sz="2400" b="1" spc="-15" dirty="0">
                <a:solidFill>
                  <a:srgbClr val="000066"/>
                </a:solidFill>
                <a:latin typeface="Arial"/>
                <a:cs typeface="Arial"/>
              </a:rPr>
              <a:t>“thuê</a:t>
            </a:r>
            <a:r>
              <a:rPr sz="2400" b="1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00066"/>
                </a:solidFill>
                <a:latin typeface="Arial"/>
                <a:cs typeface="Arial"/>
              </a:rPr>
              <a:t>bao”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384300"/>
            <a:ext cx="6553200" cy="5016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142</a:t>
            </a:fld>
            <a:endParaRPr spc="15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</a:t>
            </a:r>
            <a:r>
              <a:rPr sz="4400" spc="40" dirty="0"/>
              <a:t>DHCP</a:t>
            </a:r>
            <a:r>
              <a:rPr sz="4400" spc="-430" dirty="0"/>
              <a:t> </a:t>
            </a:r>
            <a:r>
              <a:rPr sz="4400" spc="-15" dirty="0"/>
              <a:t>Server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447736"/>
            <a:ext cx="6477000" cy="49578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143</a:t>
            </a:fld>
            <a:endParaRPr spc="15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</a:t>
            </a:r>
            <a:r>
              <a:rPr sz="4400" spc="40" dirty="0"/>
              <a:t>DHCP</a:t>
            </a:r>
            <a:r>
              <a:rPr sz="4400" spc="-430" dirty="0"/>
              <a:t> </a:t>
            </a:r>
            <a:r>
              <a:rPr sz="4400" spc="-15" dirty="0"/>
              <a:t>Server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22300" y="1625599"/>
            <a:ext cx="1317625" cy="764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solidFill>
                  <a:srgbClr val="000066"/>
                </a:solidFill>
                <a:latin typeface="Arial"/>
                <a:cs typeface="Arial"/>
              </a:rPr>
              <a:t>Khai</a:t>
            </a:r>
            <a:r>
              <a:rPr sz="2400" b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0066"/>
                </a:solidFill>
                <a:latin typeface="Arial"/>
                <a:cs typeface="Arial"/>
              </a:rPr>
              <a:t>báo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Gateway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1438275"/>
            <a:ext cx="6467475" cy="494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144</a:t>
            </a:fld>
            <a:endParaRPr spc="15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Cài </a:t>
            </a:r>
            <a:r>
              <a:rPr sz="4400" spc="15" dirty="0"/>
              <a:t>đặt </a:t>
            </a:r>
            <a:r>
              <a:rPr sz="4400" spc="40" dirty="0"/>
              <a:t>DHCP</a:t>
            </a:r>
            <a:r>
              <a:rPr sz="4400" spc="-430" dirty="0"/>
              <a:t> </a:t>
            </a:r>
            <a:r>
              <a:rPr sz="4400" spc="-15" dirty="0"/>
              <a:t>Server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22300" y="1549717"/>
            <a:ext cx="169735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0066"/>
                </a:solidFill>
                <a:latin typeface="Arial"/>
                <a:cs typeface="Arial"/>
              </a:rPr>
              <a:t>Khai</a:t>
            </a:r>
            <a:r>
              <a:rPr sz="2400" b="1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0066"/>
                </a:solidFill>
                <a:latin typeface="Arial"/>
                <a:cs typeface="Arial"/>
              </a:rPr>
              <a:t>báo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b="1" spc="-30" dirty="0">
                <a:solidFill>
                  <a:srgbClr val="000066"/>
                </a:solidFill>
                <a:latin typeface="Arial"/>
                <a:cs typeface="Arial"/>
              </a:rPr>
              <a:t>DNS </a:t>
            </a:r>
            <a:r>
              <a:rPr sz="2400" b="1" spc="-5" dirty="0">
                <a:solidFill>
                  <a:srgbClr val="000066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1447736"/>
            <a:ext cx="6477000" cy="49578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145</a:t>
            </a:fld>
            <a:endParaRPr spc="15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838200"/>
            <a:ext cx="8226425" cy="2743200"/>
            <a:chOff x="228600" y="838200"/>
            <a:chExt cx="8226425" cy="274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1400175"/>
              <a:ext cx="8226425" cy="31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838200"/>
              <a:ext cx="26987" cy="2743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8975" y="624586"/>
            <a:ext cx="5513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Cài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đặt </a:t>
            </a:r>
            <a:r>
              <a:rPr sz="4400" b="1" spc="40" dirty="0">
                <a:solidFill>
                  <a:srgbClr val="3333CC"/>
                </a:solidFill>
                <a:latin typeface="Arial"/>
                <a:cs typeface="Arial"/>
              </a:rPr>
              <a:t>DHCP</a:t>
            </a:r>
            <a:r>
              <a:rPr sz="4400" b="1" spc="-43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-15" dirty="0">
                <a:solidFill>
                  <a:srgbClr val="3333CC"/>
                </a:solidFill>
                <a:latin typeface="Arial"/>
                <a:cs typeface="Arial"/>
              </a:rPr>
              <a:t>Server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775" y="1549717"/>
            <a:ext cx="164782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b="1" spc="15" dirty="0">
                <a:solidFill>
                  <a:srgbClr val="000066"/>
                </a:solidFill>
                <a:latin typeface="Arial"/>
                <a:cs typeface="Arial"/>
              </a:rPr>
              <a:t>Kích</a:t>
            </a:r>
            <a:r>
              <a:rPr sz="2750" b="1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30" dirty="0">
                <a:solidFill>
                  <a:srgbClr val="000066"/>
                </a:solidFill>
                <a:latin typeface="Arial"/>
                <a:cs typeface="Arial"/>
              </a:rPr>
              <a:t>hoạt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4600" y="1384300"/>
            <a:ext cx="6553200" cy="50165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146</a:t>
            </a:fld>
            <a:endParaRPr spc="15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8898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Kiểm tra hoạt động của</a:t>
            </a:r>
            <a:r>
              <a:rPr sz="4400" spc="-445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72370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Xem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cấu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hình TCP/IP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Lệnh</a:t>
            </a:r>
            <a:r>
              <a:rPr sz="3200" spc="-5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ipconfig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162175"/>
            <a:ext cx="7620000" cy="3933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147</a:t>
            </a:fld>
            <a:endParaRPr spc="15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8898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Kiểm tra hoạt động của</a:t>
            </a:r>
            <a:r>
              <a:rPr sz="4400" spc="-445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72370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Xem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cấu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hình TCP/IP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Lệnh</a:t>
            </a:r>
            <a:r>
              <a:rPr sz="3200" spc="-5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ipconfig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09800"/>
            <a:ext cx="7772400" cy="39274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148</a:t>
            </a:fld>
            <a:endParaRPr spc="15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8898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Kiểm tra hoạt động của</a:t>
            </a:r>
            <a:r>
              <a:rPr sz="4400" spc="-445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529209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kết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nối: Lệnh</a:t>
            </a:r>
            <a:r>
              <a:rPr sz="3200" spc="-5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ping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120900"/>
            <a:ext cx="7848600" cy="4051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149</a:t>
            </a:fld>
            <a:endParaRPr spc="1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7315200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8898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Kiểm tra hoạt động của</a:t>
            </a:r>
            <a:r>
              <a:rPr sz="4400" spc="-445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529209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kết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nối: Lệnh</a:t>
            </a:r>
            <a:r>
              <a:rPr sz="3200" spc="-5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ping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362136"/>
            <a:ext cx="8077200" cy="34306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150</a:t>
            </a:fld>
            <a:endParaRPr spc="15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8898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Kiểm tra hoạt động của</a:t>
            </a:r>
            <a:r>
              <a:rPr sz="4400" spc="-445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59112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DNS: Lệnh</a:t>
            </a:r>
            <a:r>
              <a:rPr sz="3200" spc="-40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nslookup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0600" y="2209800"/>
            <a:ext cx="7543800" cy="3256279"/>
            <a:chOff x="990600" y="2209800"/>
            <a:chExt cx="7543800" cy="32562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2209800"/>
              <a:ext cx="7543800" cy="32560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43400" y="3048000"/>
              <a:ext cx="2286000" cy="1219200"/>
            </a:xfrm>
            <a:custGeom>
              <a:avLst/>
              <a:gdLst/>
              <a:ahLst/>
              <a:cxnLst/>
              <a:rect l="l" t="t" r="r" b="b"/>
              <a:pathLst>
                <a:path w="2286000" h="1219200">
                  <a:moveTo>
                    <a:pt x="0" y="0"/>
                  </a:moveTo>
                  <a:lnTo>
                    <a:pt x="2286000" y="0"/>
                  </a:lnTo>
                </a:path>
                <a:path w="2286000" h="1219200">
                  <a:moveTo>
                    <a:pt x="2286000" y="0"/>
                  </a:moveTo>
                  <a:lnTo>
                    <a:pt x="2286000" y="1219200"/>
                  </a:lnTo>
                </a:path>
              </a:pathLst>
            </a:custGeom>
            <a:ln w="953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0" y="4229100"/>
              <a:ext cx="2057400" cy="76200"/>
            </a:xfrm>
            <a:custGeom>
              <a:avLst/>
              <a:gdLst/>
              <a:ahLst/>
              <a:cxnLst/>
              <a:rect l="l" t="t" r="r" b="b"/>
              <a:pathLst>
                <a:path w="20574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0574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057400" h="76200">
                  <a:moveTo>
                    <a:pt x="20574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057400" y="44450"/>
                  </a:lnTo>
                  <a:lnTo>
                    <a:pt x="2057400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151</a:t>
            </a:fld>
            <a:endParaRPr spc="15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8898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Kiểm tra hoạt động của</a:t>
            </a:r>
            <a:r>
              <a:rPr sz="4400" spc="-445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59112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DNS: Lệnh</a:t>
            </a:r>
            <a:r>
              <a:rPr sz="3200" spc="-40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nslookup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9750" y="3200400"/>
            <a:ext cx="76200" cy="1143000"/>
          </a:xfrm>
          <a:custGeom>
            <a:avLst/>
            <a:gdLst/>
            <a:ahLst/>
            <a:cxnLst/>
            <a:rect l="l" t="t" r="r" b="b"/>
            <a:pathLst>
              <a:path w="76200" h="1143000">
                <a:moveTo>
                  <a:pt x="76200" y="1143000"/>
                </a:moveTo>
                <a:lnTo>
                  <a:pt x="61352" y="1135510"/>
                </a:lnTo>
                <a:lnTo>
                  <a:pt x="49244" y="1115091"/>
                </a:lnTo>
                <a:lnTo>
                  <a:pt x="41088" y="1084814"/>
                </a:lnTo>
                <a:lnTo>
                  <a:pt x="38100" y="1047750"/>
                </a:lnTo>
                <a:lnTo>
                  <a:pt x="38100" y="666750"/>
                </a:lnTo>
                <a:lnTo>
                  <a:pt x="35093" y="629685"/>
                </a:lnTo>
                <a:lnTo>
                  <a:pt x="26908" y="599408"/>
                </a:lnTo>
                <a:lnTo>
                  <a:pt x="14793" y="578989"/>
                </a:lnTo>
                <a:lnTo>
                  <a:pt x="0" y="571500"/>
                </a:lnTo>
                <a:lnTo>
                  <a:pt x="14793" y="564010"/>
                </a:lnTo>
                <a:lnTo>
                  <a:pt x="26908" y="543591"/>
                </a:lnTo>
                <a:lnTo>
                  <a:pt x="35093" y="513314"/>
                </a:lnTo>
                <a:lnTo>
                  <a:pt x="38100" y="476250"/>
                </a:lnTo>
                <a:lnTo>
                  <a:pt x="38100" y="95250"/>
                </a:lnTo>
                <a:lnTo>
                  <a:pt x="41088" y="58185"/>
                </a:lnTo>
                <a:lnTo>
                  <a:pt x="49244" y="27908"/>
                </a:lnTo>
                <a:lnTo>
                  <a:pt x="61352" y="7489"/>
                </a:lnTo>
                <a:lnTo>
                  <a:pt x="76200" y="0"/>
                </a:lnTo>
              </a:path>
            </a:pathLst>
          </a:custGeom>
          <a:ln w="953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90632" y="2057336"/>
            <a:ext cx="7625080" cy="4250055"/>
            <a:chOff x="1290632" y="2057336"/>
            <a:chExt cx="7625080" cy="42500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2057336"/>
              <a:ext cx="7467600" cy="42498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400" y="4419600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1066800"/>
                  </a:moveTo>
                  <a:lnTo>
                    <a:pt x="122759" y="1059820"/>
                  </a:lnTo>
                  <a:lnTo>
                    <a:pt x="98536" y="1040780"/>
                  </a:lnTo>
                  <a:lnTo>
                    <a:pt x="82194" y="1012525"/>
                  </a:lnTo>
                  <a:lnTo>
                    <a:pt x="76200" y="977900"/>
                  </a:lnTo>
                  <a:lnTo>
                    <a:pt x="76200" y="622300"/>
                  </a:lnTo>
                  <a:lnTo>
                    <a:pt x="70205" y="587674"/>
                  </a:lnTo>
                  <a:lnTo>
                    <a:pt x="53863" y="559419"/>
                  </a:lnTo>
                  <a:lnTo>
                    <a:pt x="29640" y="540379"/>
                  </a:lnTo>
                  <a:lnTo>
                    <a:pt x="0" y="533400"/>
                  </a:lnTo>
                  <a:lnTo>
                    <a:pt x="29640" y="526420"/>
                  </a:lnTo>
                  <a:lnTo>
                    <a:pt x="53863" y="507380"/>
                  </a:lnTo>
                  <a:lnTo>
                    <a:pt x="70205" y="479125"/>
                  </a:lnTo>
                  <a:lnTo>
                    <a:pt x="76200" y="444500"/>
                  </a:lnTo>
                  <a:lnTo>
                    <a:pt x="76200" y="88900"/>
                  </a:lnTo>
                  <a:lnTo>
                    <a:pt x="82194" y="54274"/>
                  </a:lnTo>
                  <a:lnTo>
                    <a:pt x="98536" y="26019"/>
                  </a:lnTo>
                  <a:lnTo>
                    <a:pt x="122759" y="6979"/>
                  </a:lnTo>
                  <a:lnTo>
                    <a:pt x="152400" y="0"/>
                  </a:lnTo>
                </a:path>
              </a:pathLst>
            </a:custGeom>
            <a:ln w="953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60375" y="3303206"/>
            <a:ext cx="683260" cy="207581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800" spc="-55" dirty="0">
                <a:solidFill>
                  <a:srgbClr val="0000CC"/>
                </a:solidFill>
                <a:latin typeface="Arial"/>
                <a:cs typeface="Arial"/>
              </a:rPr>
              <a:t>Tìm  </a:t>
            </a:r>
            <a:r>
              <a:rPr sz="1800" spc="-35" dirty="0">
                <a:solidFill>
                  <a:srgbClr val="0000CC"/>
                </a:solidFill>
                <a:latin typeface="Arial"/>
                <a:cs typeface="Arial"/>
              </a:rPr>
              <a:t>Mail  </a:t>
            </a:r>
            <a:r>
              <a:rPr sz="1800" dirty="0">
                <a:solidFill>
                  <a:srgbClr val="0000CC"/>
                </a:solidFill>
                <a:latin typeface="Arial"/>
                <a:cs typeface="Arial"/>
              </a:rPr>
              <a:t>S</a:t>
            </a:r>
            <a:r>
              <a:rPr sz="1800" spc="-30" dirty="0">
                <a:solidFill>
                  <a:srgbClr val="0000CC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0000CC"/>
                </a:solidFill>
                <a:latin typeface="Arial"/>
                <a:cs typeface="Arial"/>
              </a:rPr>
              <a:t>r</a:t>
            </a:r>
            <a:r>
              <a:rPr sz="1800" spc="-80" dirty="0">
                <a:solidFill>
                  <a:srgbClr val="0000CC"/>
                </a:solidFill>
                <a:latin typeface="Arial"/>
                <a:cs typeface="Arial"/>
              </a:rPr>
              <a:t>v</a:t>
            </a:r>
            <a:r>
              <a:rPr sz="1800" spc="-30" dirty="0">
                <a:solidFill>
                  <a:srgbClr val="0000CC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0000CC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</a:pPr>
            <a:r>
              <a:rPr sz="1800" spc="-55" dirty="0">
                <a:solidFill>
                  <a:srgbClr val="0000CC"/>
                </a:solidFill>
                <a:latin typeface="Arial"/>
                <a:cs typeface="Arial"/>
              </a:rPr>
              <a:t>Tìm  </a:t>
            </a:r>
            <a:r>
              <a:rPr sz="1800" spc="-5" dirty="0">
                <a:solidFill>
                  <a:srgbClr val="0000CC"/>
                </a:solidFill>
                <a:latin typeface="Arial"/>
                <a:cs typeface="Arial"/>
              </a:rPr>
              <a:t>Web  </a:t>
            </a:r>
            <a:r>
              <a:rPr sz="1800" dirty="0">
                <a:solidFill>
                  <a:srgbClr val="0000CC"/>
                </a:solidFill>
                <a:latin typeface="Arial"/>
                <a:cs typeface="Arial"/>
              </a:rPr>
              <a:t>S</a:t>
            </a:r>
            <a:r>
              <a:rPr sz="1800" spc="-30" dirty="0">
                <a:solidFill>
                  <a:srgbClr val="0000CC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0000CC"/>
                </a:solidFill>
                <a:latin typeface="Arial"/>
                <a:cs typeface="Arial"/>
              </a:rPr>
              <a:t>r</a:t>
            </a:r>
            <a:r>
              <a:rPr sz="1800" spc="-80" dirty="0">
                <a:solidFill>
                  <a:srgbClr val="0000CC"/>
                </a:solidFill>
                <a:latin typeface="Arial"/>
                <a:cs typeface="Arial"/>
              </a:rPr>
              <a:t>v</a:t>
            </a:r>
            <a:r>
              <a:rPr sz="1800" spc="-30" dirty="0">
                <a:solidFill>
                  <a:srgbClr val="0000CC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0000CC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152</a:t>
            </a:fld>
            <a:endParaRPr spc="15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8898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Kiểm tra hoạt động của</a:t>
            </a:r>
            <a:r>
              <a:rPr sz="4400" spc="-445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2132330" cy="198691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55600" marR="5080" indent="-343535">
              <a:lnSpc>
                <a:spcPct val="100400"/>
              </a:lnSpc>
              <a:spcBef>
                <a:spcPts val="1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 dõi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dường</a:t>
            </a:r>
            <a:r>
              <a:rPr sz="3200" spc="-2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đi:  Lệnh 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pathping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1295336"/>
            <a:ext cx="5776976" cy="51991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153</a:t>
            </a:fld>
            <a:endParaRPr spc="15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8898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Kiểm tra hoạt động của</a:t>
            </a:r>
            <a:r>
              <a:rPr sz="4400" spc="-445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622617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 dõi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dường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đi: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Lệnh</a:t>
            </a:r>
            <a:r>
              <a:rPr sz="3200" spc="-5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tracert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285936"/>
            <a:ext cx="7086600" cy="39450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154</a:t>
            </a:fld>
            <a:endParaRPr spc="15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5" dirty="0"/>
              <a:t>Cài </a:t>
            </a:r>
            <a:r>
              <a:rPr spc="-10" dirty="0"/>
              <a:t>đặt các </a:t>
            </a:r>
            <a:r>
              <a:rPr dirty="0"/>
              <a:t>dịch </a:t>
            </a:r>
            <a:r>
              <a:rPr spc="-5" dirty="0"/>
              <a:t>vụ và </a:t>
            </a:r>
            <a:r>
              <a:rPr dirty="0"/>
              <a:t>giao </a:t>
            </a:r>
            <a:r>
              <a:rPr spc="5" dirty="0"/>
              <a:t>thức  </a:t>
            </a:r>
            <a:r>
              <a:rPr dirty="0"/>
              <a:t>bổ</a:t>
            </a:r>
            <a:r>
              <a:rPr spc="65" dirty="0"/>
              <a:t> </a:t>
            </a:r>
            <a:r>
              <a:rPr spc="-10" dirty="0"/>
              <a:t>sung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5800" y="838200"/>
            <a:ext cx="8202930" cy="5572125"/>
            <a:chOff x="685800" y="838200"/>
            <a:chExt cx="8202930" cy="5572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838200"/>
              <a:ext cx="4545076" cy="55721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35500" y="3673475"/>
              <a:ext cx="1295400" cy="457200"/>
            </a:xfrm>
            <a:custGeom>
              <a:avLst/>
              <a:gdLst/>
              <a:ahLst/>
              <a:cxnLst/>
              <a:rect l="l" t="t" r="r" b="b"/>
              <a:pathLst>
                <a:path w="1295400" h="457200">
                  <a:moveTo>
                    <a:pt x="0" y="228600"/>
                  </a:moveTo>
                  <a:lnTo>
                    <a:pt x="13157" y="182533"/>
                  </a:lnTo>
                  <a:lnTo>
                    <a:pt x="50893" y="139624"/>
                  </a:lnTo>
                  <a:lnTo>
                    <a:pt x="110605" y="100793"/>
                  </a:lnTo>
                  <a:lnTo>
                    <a:pt x="147888" y="83195"/>
                  </a:lnTo>
                  <a:lnTo>
                    <a:pt x="189690" y="66960"/>
                  </a:lnTo>
                  <a:lnTo>
                    <a:pt x="235684" y="52205"/>
                  </a:lnTo>
                  <a:lnTo>
                    <a:pt x="285545" y="39045"/>
                  </a:lnTo>
                  <a:lnTo>
                    <a:pt x="338948" y="27593"/>
                  </a:lnTo>
                  <a:lnTo>
                    <a:pt x="395567" y="17966"/>
                  </a:lnTo>
                  <a:lnTo>
                    <a:pt x="455077" y="10278"/>
                  </a:lnTo>
                  <a:lnTo>
                    <a:pt x="517153" y="4644"/>
                  </a:lnTo>
                  <a:lnTo>
                    <a:pt x="581469" y="1180"/>
                  </a:lnTo>
                  <a:lnTo>
                    <a:pt x="647700" y="0"/>
                  </a:lnTo>
                  <a:lnTo>
                    <a:pt x="713930" y="1180"/>
                  </a:lnTo>
                  <a:lnTo>
                    <a:pt x="778246" y="4644"/>
                  </a:lnTo>
                  <a:lnTo>
                    <a:pt x="840322" y="10278"/>
                  </a:lnTo>
                  <a:lnTo>
                    <a:pt x="899832" y="17966"/>
                  </a:lnTo>
                  <a:lnTo>
                    <a:pt x="956451" y="27593"/>
                  </a:lnTo>
                  <a:lnTo>
                    <a:pt x="1009854" y="39045"/>
                  </a:lnTo>
                  <a:lnTo>
                    <a:pt x="1059715" y="52205"/>
                  </a:lnTo>
                  <a:lnTo>
                    <a:pt x="1105709" y="66960"/>
                  </a:lnTo>
                  <a:lnTo>
                    <a:pt x="1147511" y="83195"/>
                  </a:lnTo>
                  <a:lnTo>
                    <a:pt x="1184794" y="100793"/>
                  </a:lnTo>
                  <a:lnTo>
                    <a:pt x="1244506" y="139624"/>
                  </a:lnTo>
                  <a:lnTo>
                    <a:pt x="1282242" y="182533"/>
                  </a:lnTo>
                  <a:lnTo>
                    <a:pt x="1295400" y="228600"/>
                  </a:lnTo>
                  <a:lnTo>
                    <a:pt x="1292056" y="251970"/>
                  </a:lnTo>
                  <a:lnTo>
                    <a:pt x="1266284" y="296573"/>
                  </a:lnTo>
                  <a:lnTo>
                    <a:pt x="1217235" y="337558"/>
                  </a:lnTo>
                  <a:lnTo>
                    <a:pt x="1147511" y="374004"/>
                  </a:lnTo>
                  <a:lnTo>
                    <a:pt x="1105709" y="390239"/>
                  </a:lnTo>
                  <a:lnTo>
                    <a:pt x="1059715" y="404994"/>
                  </a:lnTo>
                  <a:lnTo>
                    <a:pt x="1009854" y="418154"/>
                  </a:lnTo>
                  <a:lnTo>
                    <a:pt x="956451" y="429606"/>
                  </a:lnTo>
                  <a:lnTo>
                    <a:pt x="899832" y="439233"/>
                  </a:lnTo>
                  <a:lnTo>
                    <a:pt x="840322" y="446921"/>
                  </a:lnTo>
                  <a:lnTo>
                    <a:pt x="778246" y="452555"/>
                  </a:lnTo>
                  <a:lnTo>
                    <a:pt x="713930" y="456019"/>
                  </a:lnTo>
                  <a:lnTo>
                    <a:pt x="647700" y="457200"/>
                  </a:lnTo>
                  <a:lnTo>
                    <a:pt x="581469" y="456019"/>
                  </a:lnTo>
                  <a:lnTo>
                    <a:pt x="517153" y="452555"/>
                  </a:lnTo>
                  <a:lnTo>
                    <a:pt x="455077" y="446921"/>
                  </a:lnTo>
                  <a:lnTo>
                    <a:pt x="395567" y="439233"/>
                  </a:lnTo>
                  <a:lnTo>
                    <a:pt x="338948" y="429606"/>
                  </a:lnTo>
                  <a:lnTo>
                    <a:pt x="285545" y="418154"/>
                  </a:lnTo>
                  <a:lnTo>
                    <a:pt x="235684" y="404994"/>
                  </a:lnTo>
                  <a:lnTo>
                    <a:pt x="189690" y="390239"/>
                  </a:lnTo>
                  <a:lnTo>
                    <a:pt x="147888" y="374004"/>
                  </a:lnTo>
                  <a:lnTo>
                    <a:pt x="110605" y="356406"/>
                  </a:lnTo>
                  <a:lnTo>
                    <a:pt x="50893" y="317575"/>
                  </a:lnTo>
                  <a:lnTo>
                    <a:pt x="13157" y="274666"/>
                  </a:lnTo>
                  <a:lnTo>
                    <a:pt x="0" y="2286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2743136"/>
              <a:ext cx="3352800" cy="30782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62400" y="3949954"/>
              <a:ext cx="692785" cy="393700"/>
            </a:xfrm>
            <a:custGeom>
              <a:avLst/>
              <a:gdLst/>
              <a:ahLst/>
              <a:cxnLst/>
              <a:rect l="l" t="t" r="r" b="b"/>
              <a:pathLst>
                <a:path w="692785" h="393700">
                  <a:moveTo>
                    <a:pt x="54101" y="314325"/>
                  </a:moveTo>
                  <a:lnTo>
                    <a:pt x="0" y="393446"/>
                  </a:lnTo>
                  <a:lnTo>
                    <a:pt x="95758" y="389255"/>
                  </a:lnTo>
                  <a:lnTo>
                    <a:pt x="85732" y="371221"/>
                  </a:lnTo>
                  <a:lnTo>
                    <a:pt x="69341" y="371221"/>
                  </a:lnTo>
                  <a:lnTo>
                    <a:pt x="55499" y="346202"/>
                  </a:lnTo>
                  <a:lnTo>
                    <a:pt x="67972" y="339274"/>
                  </a:lnTo>
                  <a:lnTo>
                    <a:pt x="54101" y="314325"/>
                  </a:lnTo>
                  <a:close/>
                </a:path>
                <a:path w="692785" h="393700">
                  <a:moveTo>
                    <a:pt x="67972" y="339274"/>
                  </a:moveTo>
                  <a:lnTo>
                    <a:pt x="55499" y="346202"/>
                  </a:lnTo>
                  <a:lnTo>
                    <a:pt x="69341" y="371221"/>
                  </a:lnTo>
                  <a:lnTo>
                    <a:pt x="81864" y="364264"/>
                  </a:lnTo>
                  <a:lnTo>
                    <a:pt x="67972" y="339274"/>
                  </a:lnTo>
                  <a:close/>
                </a:path>
                <a:path w="692785" h="393700">
                  <a:moveTo>
                    <a:pt x="81864" y="364264"/>
                  </a:moveTo>
                  <a:lnTo>
                    <a:pt x="69341" y="371221"/>
                  </a:lnTo>
                  <a:lnTo>
                    <a:pt x="85732" y="371221"/>
                  </a:lnTo>
                  <a:lnTo>
                    <a:pt x="81864" y="364264"/>
                  </a:lnTo>
                  <a:close/>
                </a:path>
                <a:path w="692785" h="393700">
                  <a:moveTo>
                    <a:pt x="678814" y="0"/>
                  </a:moveTo>
                  <a:lnTo>
                    <a:pt x="67972" y="339274"/>
                  </a:lnTo>
                  <a:lnTo>
                    <a:pt x="81864" y="364264"/>
                  </a:lnTo>
                  <a:lnTo>
                    <a:pt x="692785" y="24892"/>
                  </a:lnTo>
                  <a:lnTo>
                    <a:pt x="67881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155</a:t>
            </a:fld>
            <a:endParaRPr spc="15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5" dirty="0"/>
              <a:t>Cài </a:t>
            </a:r>
            <a:r>
              <a:rPr spc="-10" dirty="0"/>
              <a:t>đặt các </a:t>
            </a:r>
            <a:r>
              <a:rPr dirty="0"/>
              <a:t>dịch </a:t>
            </a:r>
            <a:r>
              <a:rPr spc="-5" dirty="0"/>
              <a:t>vụ và </a:t>
            </a:r>
            <a:r>
              <a:rPr dirty="0"/>
              <a:t>giao </a:t>
            </a:r>
            <a:r>
              <a:rPr spc="5" dirty="0"/>
              <a:t>thức  </a:t>
            </a:r>
            <a:r>
              <a:rPr dirty="0"/>
              <a:t>bổ</a:t>
            </a:r>
            <a:r>
              <a:rPr spc="65" dirty="0"/>
              <a:t> </a:t>
            </a:r>
            <a:r>
              <a:rPr spc="-10" dirty="0"/>
              <a:t>sung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156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765935"/>
            <a:ext cx="8100059" cy="203263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55600" marR="5080" indent="-343535">
              <a:lnSpc>
                <a:spcPct val="101699"/>
              </a:lnSpc>
              <a:spcBef>
                <a:spcPts val="6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dịch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sz="32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(service)</a:t>
            </a:r>
            <a:r>
              <a:rPr sz="3200" spc="-2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cần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việc</a:t>
            </a:r>
            <a:r>
              <a:rPr sz="3200" spc="-2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truy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cập 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chia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sẻ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file</a:t>
            </a:r>
            <a:r>
              <a:rPr sz="32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3200" spc="-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in:</a:t>
            </a:r>
            <a:endParaRPr sz="3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4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Client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for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Microsoft</a:t>
            </a:r>
            <a:r>
              <a:rPr sz="2750" spc="-2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Network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File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and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Printer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Sharing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for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Microsoft</a:t>
            </a:r>
            <a:r>
              <a:rPr sz="2750" spc="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Network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0"/>
            <a:ext cx="5418455" cy="136842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5260"/>
              </a:lnSpc>
              <a:spcBef>
                <a:spcPts val="320"/>
              </a:spcBef>
            </a:pPr>
            <a:r>
              <a:rPr sz="4400" spc="20" dirty="0"/>
              <a:t>Khai </a:t>
            </a:r>
            <a:r>
              <a:rPr sz="4400" spc="15" dirty="0"/>
              <a:t>báo </a:t>
            </a:r>
            <a:r>
              <a:rPr sz="4400" spc="20" dirty="0"/>
              <a:t>tên </a:t>
            </a:r>
            <a:r>
              <a:rPr sz="4400" spc="5" dirty="0"/>
              <a:t>máy</a:t>
            </a:r>
            <a:r>
              <a:rPr sz="4400" spc="-365" dirty="0"/>
              <a:t> </a:t>
            </a:r>
            <a:r>
              <a:rPr sz="4400" spc="-55" dirty="0"/>
              <a:t>và  </a:t>
            </a:r>
            <a:r>
              <a:rPr sz="4400" spc="5" dirty="0"/>
              <a:t>workgroup/domain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3848100" cy="1790064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0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System</a:t>
            </a:r>
            <a:r>
              <a:rPr sz="32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properties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-&gt;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Computer</a:t>
            </a:r>
            <a:r>
              <a:rPr sz="3200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Name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4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Click</a:t>
            </a:r>
            <a:r>
              <a:rPr sz="32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Change..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1524000"/>
            <a:ext cx="8410575" cy="4629150"/>
            <a:chOff x="457200" y="1524000"/>
            <a:chExt cx="8410575" cy="4629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352800"/>
              <a:ext cx="4191000" cy="2692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0" y="1524000"/>
              <a:ext cx="3990975" cy="46291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65885" y="3115563"/>
              <a:ext cx="3510915" cy="2221230"/>
            </a:xfrm>
            <a:custGeom>
              <a:avLst/>
              <a:gdLst/>
              <a:ahLst/>
              <a:cxnLst/>
              <a:rect l="l" t="t" r="r" b="b"/>
              <a:pathLst>
                <a:path w="3510915" h="2221229">
                  <a:moveTo>
                    <a:pt x="2807335" y="32638"/>
                  </a:moveTo>
                  <a:lnTo>
                    <a:pt x="2652014" y="34036"/>
                  </a:lnTo>
                  <a:lnTo>
                    <a:pt x="2491740" y="37973"/>
                  </a:lnTo>
                  <a:lnTo>
                    <a:pt x="2328799" y="45720"/>
                  </a:lnTo>
                  <a:lnTo>
                    <a:pt x="2165730" y="58293"/>
                  </a:lnTo>
                  <a:lnTo>
                    <a:pt x="2084704" y="66675"/>
                  </a:lnTo>
                  <a:lnTo>
                    <a:pt x="2004567" y="76581"/>
                  </a:lnTo>
                  <a:lnTo>
                    <a:pt x="1925319" y="88137"/>
                  </a:lnTo>
                  <a:lnTo>
                    <a:pt x="1847596" y="101726"/>
                  </a:lnTo>
                  <a:lnTo>
                    <a:pt x="1771269" y="117221"/>
                  </a:lnTo>
                  <a:lnTo>
                    <a:pt x="1696974" y="134874"/>
                  </a:lnTo>
                  <a:lnTo>
                    <a:pt x="1624711" y="154559"/>
                  </a:lnTo>
                  <a:lnTo>
                    <a:pt x="1555115" y="176784"/>
                  </a:lnTo>
                  <a:lnTo>
                    <a:pt x="1488059" y="201422"/>
                  </a:lnTo>
                  <a:lnTo>
                    <a:pt x="1424178" y="228726"/>
                  </a:lnTo>
                  <a:lnTo>
                    <a:pt x="1363472" y="258825"/>
                  </a:lnTo>
                  <a:lnTo>
                    <a:pt x="1306448" y="291591"/>
                  </a:lnTo>
                  <a:lnTo>
                    <a:pt x="1252220" y="327151"/>
                  </a:lnTo>
                  <a:lnTo>
                    <a:pt x="1199134" y="364998"/>
                  </a:lnTo>
                  <a:lnTo>
                    <a:pt x="1147317" y="405130"/>
                  </a:lnTo>
                  <a:lnTo>
                    <a:pt x="1096772" y="447548"/>
                  </a:lnTo>
                  <a:lnTo>
                    <a:pt x="1047369" y="491871"/>
                  </a:lnTo>
                  <a:lnTo>
                    <a:pt x="998982" y="538480"/>
                  </a:lnTo>
                  <a:lnTo>
                    <a:pt x="951738" y="586867"/>
                  </a:lnTo>
                  <a:lnTo>
                    <a:pt x="905637" y="637286"/>
                  </a:lnTo>
                  <a:lnTo>
                    <a:pt x="860297" y="689483"/>
                  </a:lnTo>
                  <a:lnTo>
                    <a:pt x="816102" y="743331"/>
                  </a:lnTo>
                  <a:lnTo>
                    <a:pt x="772795" y="798957"/>
                  </a:lnTo>
                  <a:lnTo>
                    <a:pt x="730250" y="856107"/>
                  </a:lnTo>
                  <a:lnTo>
                    <a:pt x="647827" y="974979"/>
                  </a:lnTo>
                  <a:lnTo>
                    <a:pt x="568325" y="1099185"/>
                  </a:lnTo>
                  <a:lnTo>
                    <a:pt x="491490" y="1228217"/>
                  </a:lnTo>
                  <a:lnTo>
                    <a:pt x="417067" y="1361440"/>
                  </a:lnTo>
                  <a:lnTo>
                    <a:pt x="344423" y="1498346"/>
                  </a:lnTo>
                  <a:lnTo>
                    <a:pt x="273558" y="1638300"/>
                  </a:lnTo>
                  <a:lnTo>
                    <a:pt x="203962" y="1780540"/>
                  </a:lnTo>
                  <a:lnTo>
                    <a:pt x="135381" y="1924685"/>
                  </a:lnTo>
                  <a:lnTo>
                    <a:pt x="0" y="2215769"/>
                  </a:lnTo>
                  <a:lnTo>
                    <a:pt x="11430" y="2221103"/>
                  </a:lnTo>
                  <a:lnTo>
                    <a:pt x="146939" y="1930019"/>
                  </a:lnTo>
                  <a:lnTo>
                    <a:pt x="215519" y="1786001"/>
                  </a:lnTo>
                  <a:lnTo>
                    <a:pt x="284988" y="1643761"/>
                  </a:lnTo>
                  <a:lnTo>
                    <a:pt x="355853" y="1504061"/>
                  </a:lnTo>
                  <a:lnTo>
                    <a:pt x="428244" y="1367409"/>
                  </a:lnTo>
                  <a:lnTo>
                    <a:pt x="502539" y="1234440"/>
                  </a:lnTo>
                  <a:lnTo>
                    <a:pt x="579247" y="1105662"/>
                  </a:lnTo>
                  <a:lnTo>
                    <a:pt x="658622" y="981837"/>
                  </a:lnTo>
                  <a:lnTo>
                    <a:pt x="740791" y="863346"/>
                  </a:lnTo>
                  <a:lnTo>
                    <a:pt x="782954" y="806577"/>
                  </a:lnTo>
                  <a:lnTo>
                    <a:pt x="826135" y="751205"/>
                  </a:lnTo>
                  <a:lnTo>
                    <a:pt x="870204" y="697484"/>
                  </a:lnTo>
                  <a:lnTo>
                    <a:pt x="915162" y="645668"/>
                  </a:lnTo>
                  <a:lnTo>
                    <a:pt x="961135" y="595503"/>
                  </a:lnTo>
                  <a:lnTo>
                    <a:pt x="1008126" y="547369"/>
                  </a:lnTo>
                  <a:lnTo>
                    <a:pt x="1056132" y="501142"/>
                  </a:lnTo>
                  <a:lnTo>
                    <a:pt x="1105281" y="456946"/>
                  </a:lnTo>
                  <a:lnTo>
                    <a:pt x="1155446" y="414909"/>
                  </a:lnTo>
                  <a:lnTo>
                    <a:pt x="1206881" y="375031"/>
                  </a:lnTo>
                  <a:lnTo>
                    <a:pt x="1259586" y="337438"/>
                  </a:lnTo>
                  <a:lnTo>
                    <a:pt x="1313434" y="302260"/>
                  </a:lnTo>
                  <a:lnTo>
                    <a:pt x="1369822" y="269748"/>
                  </a:lnTo>
                  <a:lnTo>
                    <a:pt x="1429766" y="240030"/>
                  </a:lnTo>
                  <a:lnTo>
                    <a:pt x="1493012" y="213106"/>
                  </a:lnTo>
                  <a:lnTo>
                    <a:pt x="1559433" y="188722"/>
                  </a:lnTo>
                  <a:lnTo>
                    <a:pt x="1628648" y="166750"/>
                  </a:lnTo>
                  <a:lnTo>
                    <a:pt x="1700276" y="147065"/>
                  </a:lnTo>
                  <a:lnTo>
                    <a:pt x="1774189" y="129539"/>
                  </a:lnTo>
                  <a:lnTo>
                    <a:pt x="1850009" y="114173"/>
                  </a:lnTo>
                  <a:lnTo>
                    <a:pt x="1927478" y="100711"/>
                  </a:lnTo>
                  <a:lnTo>
                    <a:pt x="2006473" y="89153"/>
                  </a:lnTo>
                  <a:lnTo>
                    <a:pt x="2086228" y="79248"/>
                  </a:lnTo>
                  <a:lnTo>
                    <a:pt x="2167001" y="70865"/>
                  </a:lnTo>
                  <a:lnTo>
                    <a:pt x="2329815" y="58420"/>
                  </a:lnTo>
                  <a:lnTo>
                    <a:pt x="2492375" y="50546"/>
                  </a:lnTo>
                  <a:lnTo>
                    <a:pt x="2652267" y="46736"/>
                  </a:lnTo>
                  <a:lnTo>
                    <a:pt x="3410737" y="45338"/>
                  </a:lnTo>
                  <a:lnTo>
                    <a:pt x="3432429" y="44450"/>
                  </a:lnTo>
                  <a:lnTo>
                    <a:pt x="3435471" y="44227"/>
                  </a:lnTo>
                  <a:lnTo>
                    <a:pt x="3434744" y="35178"/>
                  </a:lnTo>
                  <a:lnTo>
                    <a:pt x="3221609" y="35178"/>
                  </a:lnTo>
                  <a:lnTo>
                    <a:pt x="2807335" y="32638"/>
                  </a:lnTo>
                  <a:close/>
                </a:path>
                <a:path w="3510915" h="2221229">
                  <a:moveTo>
                    <a:pt x="3507767" y="30607"/>
                  </a:moveTo>
                  <a:lnTo>
                    <a:pt x="3447161" y="30607"/>
                  </a:lnTo>
                  <a:lnTo>
                    <a:pt x="3448050" y="43307"/>
                  </a:lnTo>
                  <a:lnTo>
                    <a:pt x="3435471" y="44227"/>
                  </a:lnTo>
                  <a:lnTo>
                    <a:pt x="3438016" y="75946"/>
                  </a:lnTo>
                  <a:lnTo>
                    <a:pt x="3510915" y="31876"/>
                  </a:lnTo>
                  <a:lnTo>
                    <a:pt x="3507767" y="30607"/>
                  </a:lnTo>
                  <a:close/>
                </a:path>
                <a:path w="3510915" h="2221229">
                  <a:moveTo>
                    <a:pt x="3410737" y="45338"/>
                  </a:moveTo>
                  <a:lnTo>
                    <a:pt x="2807462" y="45338"/>
                  </a:lnTo>
                  <a:lnTo>
                    <a:pt x="3221609" y="47878"/>
                  </a:lnTo>
                  <a:lnTo>
                    <a:pt x="3280155" y="47878"/>
                  </a:lnTo>
                  <a:lnTo>
                    <a:pt x="3335019" y="47371"/>
                  </a:lnTo>
                  <a:lnTo>
                    <a:pt x="3385947" y="46355"/>
                  </a:lnTo>
                  <a:lnTo>
                    <a:pt x="3410737" y="45338"/>
                  </a:lnTo>
                  <a:close/>
                </a:path>
                <a:path w="3510915" h="2221229">
                  <a:moveTo>
                    <a:pt x="3447161" y="30607"/>
                  </a:moveTo>
                  <a:lnTo>
                    <a:pt x="3434462" y="31665"/>
                  </a:lnTo>
                  <a:lnTo>
                    <a:pt x="3435471" y="44227"/>
                  </a:lnTo>
                  <a:lnTo>
                    <a:pt x="3448050" y="43307"/>
                  </a:lnTo>
                  <a:lnTo>
                    <a:pt x="3447161" y="30607"/>
                  </a:lnTo>
                  <a:close/>
                </a:path>
                <a:path w="3510915" h="2221229">
                  <a:moveTo>
                    <a:pt x="3434462" y="31665"/>
                  </a:moveTo>
                  <a:lnTo>
                    <a:pt x="3431920" y="31876"/>
                  </a:lnTo>
                  <a:lnTo>
                    <a:pt x="3385566" y="33655"/>
                  </a:lnTo>
                  <a:lnTo>
                    <a:pt x="3334892" y="34671"/>
                  </a:lnTo>
                  <a:lnTo>
                    <a:pt x="3280155" y="35178"/>
                  </a:lnTo>
                  <a:lnTo>
                    <a:pt x="3434744" y="35178"/>
                  </a:lnTo>
                  <a:lnTo>
                    <a:pt x="3434462" y="31665"/>
                  </a:lnTo>
                  <a:close/>
                </a:path>
                <a:path w="3510915" h="2221229">
                  <a:moveTo>
                    <a:pt x="3431920" y="0"/>
                  </a:moveTo>
                  <a:lnTo>
                    <a:pt x="3434462" y="31665"/>
                  </a:lnTo>
                  <a:lnTo>
                    <a:pt x="3447161" y="30607"/>
                  </a:lnTo>
                  <a:lnTo>
                    <a:pt x="3507767" y="30607"/>
                  </a:lnTo>
                  <a:lnTo>
                    <a:pt x="34319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91200" y="1981200"/>
              <a:ext cx="2940050" cy="2667000"/>
            </a:xfrm>
            <a:custGeom>
              <a:avLst/>
              <a:gdLst/>
              <a:ahLst/>
              <a:cxnLst/>
              <a:rect l="l" t="t" r="r" b="b"/>
              <a:pathLst>
                <a:path w="2940050" h="2667000">
                  <a:moveTo>
                    <a:pt x="0" y="152400"/>
                  </a:moveTo>
                  <a:lnTo>
                    <a:pt x="17456" y="114864"/>
                  </a:lnTo>
                  <a:lnTo>
                    <a:pt x="66967" y="80741"/>
                  </a:lnTo>
                  <a:lnTo>
                    <a:pt x="102403" y="65316"/>
                  </a:lnTo>
                  <a:lnTo>
                    <a:pt x="144245" y="51171"/>
                  </a:lnTo>
                  <a:lnTo>
                    <a:pt x="191958" y="38450"/>
                  </a:lnTo>
                  <a:lnTo>
                    <a:pt x="245005" y="27296"/>
                  </a:lnTo>
                  <a:lnTo>
                    <a:pt x="302850" y="17849"/>
                  </a:lnTo>
                  <a:lnTo>
                    <a:pt x="364958" y="10254"/>
                  </a:lnTo>
                  <a:lnTo>
                    <a:pt x="430793" y="4652"/>
                  </a:lnTo>
                  <a:lnTo>
                    <a:pt x="499819" y="1186"/>
                  </a:lnTo>
                  <a:lnTo>
                    <a:pt x="571500" y="0"/>
                  </a:lnTo>
                  <a:lnTo>
                    <a:pt x="643180" y="1186"/>
                  </a:lnTo>
                  <a:lnTo>
                    <a:pt x="712206" y="4652"/>
                  </a:lnTo>
                  <a:lnTo>
                    <a:pt x="778041" y="10254"/>
                  </a:lnTo>
                  <a:lnTo>
                    <a:pt x="840149" y="17849"/>
                  </a:lnTo>
                  <a:lnTo>
                    <a:pt x="897994" y="27296"/>
                  </a:lnTo>
                  <a:lnTo>
                    <a:pt x="951041" y="38450"/>
                  </a:lnTo>
                  <a:lnTo>
                    <a:pt x="998754" y="51171"/>
                  </a:lnTo>
                  <a:lnTo>
                    <a:pt x="1040596" y="65316"/>
                  </a:lnTo>
                  <a:lnTo>
                    <a:pt x="1076032" y="80741"/>
                  </a:lnTo>
                  <a:lnTo>
                    <a:pt x="1125543" y="114864"/>
                  </a:lnTo>
                  <a:lnTo>
                    <a:pt x="1143000" y="152400"/>
                  </a:lnTo>
                  <a:lnTo>
                    <a:pt x="1138546" y="171523"/>
                  </a:lnTo>
                  <a:lnTo>
                    <a:pt x="1104527" y="207494"/>
                  </a:lnTo>
                  <a:lnTo>
                    <a:pt x="1040596" y="239483"/>
                  </a:lnTo>
                  <a:lnTo>
                    <a:pt x="998754" y="253628"/>
                  </a:lnTo>
                  <a:lnTo>
                    <a:pt x="951041" y="266349"/>
                  </a:lnTo>
                  <a:lnTo>
                    <a:pt x="897994" y="277503"/>
                  </a:lnTo>
                  <a:lnTo>
                    <a:pt x="840149" y="286950"/>
                  </a:lnTo>
                  <a:lnTo>
                    <a:pt x="778041" y="294545"/>
                  </a:lnTo>
                  <a:lnTo>
                    <a:pt x="712206" y="300147"/>
                  </a:lnTo>
                  <a:lnTo>
                    <a:pt x="643180" y="303613"/>
                  </a:lnTo>
                  <a:lnTo>
                    <a:pt x="571500" y="304800"/>
                  </a:lnTo>
                  <a:lnTo>
                    <a:pt x="499819" y="303613"/>
                  </a:lnTo>
                  <a:lnTo>
                    <a:pt x="430793" y="300147"/>
                  </a:lnTo>
                  <a:lnTo>
                    <a:pt x="364958" y="294545"/>
                  </a:lnTo>
                  <a:lnTo>
                    <a:pt x="302850" y="286950"/>
                  </a:lnTo>
                  <a:lnTo>
                    <a:pt x="245005" y="277503"/>
                  </a:lnTo>
                  <a:lnTo>
                    <a:pt x="191958" y="266349"/>
                  </a:lnTo>
                  <a:lnTo>
                    <a:pt x="144245" y="253628"/>
                  </a:lnTo>
                  <a:lnTo>
                    <a:pt x="102403" y="239483"/>
                  </a:lnTo>
                  <a:lnTo>
                    <a:pt x="66967" y="224058"/>
                  </a:lnTo>
                  <a:lnTo>
                    <a:pt x="17456" y="189935"/>
                  </a:lnTo>
                  <a:lnTo>
                    <a:pt x="0" y="152400"/>
                  </a:lnTo>
                  <a:close/>
                </a:path>
                <a:path w="2940050" h="2667000">
                  <a:moveTo>
                    <a:pt x="1797050" y="2514600"/>
                  </a:moveTo>
                  <a:lnTo>
                    <a:pt x="1814506" y="2477064"/>
                  </a:lnTo>
                  <a:lnTo>
                    <a:pt x="1864017" y="2442941"/>
                  </a:lnTo>
                  <a:lnTo>
                    <a:pt x="1899453" y="2427516"/>
                  </a:lnTo>
                  <a:lnTo>
                    <a:pt x="1941295" y="2413371"/>
                  </a:lnTo>
                  <a:lnTo>
                    <a:pt x="1989008" y="2400650"/>
                  </a:lnTo>
                  <a:lnTo>
                    <a:pt x="2042055" y="2389496"/>
                  </a:lnTo>
                  <a:lnTo>
                    <a:pt x="2099900" y="2380049"/>
                  </a:lnTo>
                  <a:lnTo>
                    <a:pt x="2162008" y="2372454"/>
                  </a:lnTo>
                  <a:lnTo>
                    <a:pt x="2227843" y="2366852"/>
                  </a:lnTo>
                  <a:lnTo>
                    <a:pt x="2296869" y="2363386"/>
                  </a:lnTo>
                  <a:lnTo>
                    <a:pt x="2368550" y="2362200"/>
                  </a:lnTo>
                  <a:lnTo>
                    <a:pt x="2440230" y="2363386"/>
                  </a:lnTo>
                  <a:lnTo>
                    <a:pt x="2509256" y="2366852"/>
                  </a:lnTo>
                  <a:lnTo>
                    <a:pt x="2575091" y="2372454"/>
                  </a:lnTo>
                  <a:lnTo>
                    <a:pt x="2637199" y="2380049"/>
                  </a:lnTo>
                  <a:lnTo>
                    <a:pt x="2695044" y="2389496"/>
                  </a:lnTo>
                  <a:lnTo>
                    <a:pt x="2748091" y="2400650"/>
                  </a:lnTo>
                  <a:lnTo>
                    <a:pt x="2795804" y="2413371"/>
                  </a:lnTo>
                  <a:lnTo>
                    <a:pt x="2837646" y="2427516"/>
                  </a:lnTo>
                  <a:lnTo>
                    <a:pt x="2873082" y="2442941"/>
                  </a:lnTo>
                  <a:lnTo>
                    <a:pt x="2922593" y="2477064"/>
                  </a:lnTo>
                  <a:lnTo>
                    <a:pt x="2940050" y="2514600"/>
                  </a:lnTo>
                  <a:lnTo>
                    <a:pt x="2935596" y="2533723"/>
                  </a:lnTo>
                  <a:lnTo>
                    <a:pt x="2901577" y="2569694"/>
                  </a:lnTo>
                  <a:lnTo>
                    <a:pt x="2837646" y="2601683"/>
                  </a:lnTo>
                  <a:lnTo>
                    <a:pt x="2795804" y="2615828"/>
                  </a:lnTo>
                  <a:lnTo>
                    <a:pt x="2748091" y="2628549"/>
                  </a:lnTo>
                  <a:lnTo>
                    <a:pt x="2695044" y="2639703"/>
                  </a:lnTo>
                  <a:lnTo>
                    <a:pt x="2637199" y="2649150"/>
                  </a:lnTo>
                  <a:lnTo>
                    <a:pt x="2575091" y="2656745"/>
                  </a:lnTo>
                  <a:lnTo>
                    <a:pt x="2509256" y="2662347"/>
                  </a:lnTo>
                  <a:lnTo>
                    <a:pt x="2440230" y="2665813"/>
                  </a:lnTo>
                  <a:lnTo>
                    <a:pt x="2368550" y="2667000"/>
                  </a:lnTo>
                  <a:lnTo>
                    <a:pt x="2296869" y="2665813"/>
                  </a:lnTo>
                  <a:lnTo>
                    <a:pt x="2227843" y="2662347"/>
                  </a:lnTo>
                  <a:lnTo>
                    <a:pt x="2162008" y="2656745"/>
                  </a:lnTo>
                  <a:lnTo>
                    <a:pt x="2099900" y="2649150"/>
                  </a:lnTo>
                  <a:lnTo>
                    <a:pt x="2042055" y="2639703"/>
                  </a:lnTo>
                  <a:lnTo>
                    <a:pt x="1989008" y="2628549"/>
                  </a:lnTo>
                  <a:lnTo>
                    <a:pt x="1941295" y="2615828"/>
                  </a:lnTo>
                  <a:lnTo>
                    <a:pt x="1899453" y="2601683"/>
                  </a:lnTo>
                  <a:lnTo>
                    <a:pt x="1864017" y="2586258"/>
                  </a:lnTo>
                  <a:lnTo>
                    <a:pt x="1814506" y="2552135"/>
                  </a:lnTo>
                  <a:lnTo>
                    <a:pt x="1797050" y="25146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157</a:t>
            </a:fld>
            <a:endParaRPr spc="15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0"/>
            <a:ext cx="5418455" cy="136842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5260"/>
              </a:lnSpc>
              <a:spcBef>
                <a:spcPts val="320"/>
              </a:spcBef>
            </a:pPr>
            <a:r>
              <a:rPr sz="4400" spc="20" dirty="0"/>
              <a:t>Khai </a:t>
            </a:r>
            <a:r>
              <a:rPr sz="4400" spc="15" dirty="0"/>
              <a:t>báo </a:t>
            </a:r>
            <a:r>
              <a:rPr sz="4400" spc="20" dirty="0"/>
              <a:t>tên </a:t>
            </a:r>
            <a:r>
              <a:rPr sz="4400" spc="5" dirty="0"/>
              <a:t>máy</a:t>
            </a:r>
            <a:r>
              <a:rPr sz="4400" spc="-365" dirty="0"/>
              <a:t> </a:t>
            </a:r>
            <a:r>
              <a:rPr sz="4400" spc="-55" dirty="0"/>
              <a:t>và  </a:t>
            </a:r>
            <a:r>
              <a:rPr sz="4400" spc="5" dirty="0"/>
              <a:t>workgroup/domain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3352800" cy="218122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0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Nhập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tên</a:t>
            </a:r>
            <a:r>
              <a:rPr sz="32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99800"/>
              </a:lnSpc>
              <a:spcBef>
                <a:spcPts val="82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Chọn</a:t>
            </a:r>
            <a:r>
              <a:rPr sz="3200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workgroup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domain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nhập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tên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3912" y="1414525"/>
            <a:ext cx="4281805" cy="4910455"/>
            <a:chOff x="4633912" y="1414525"/>
            <a:chExt cx="4281805" cy="49104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601" y="1414525"/>
              <a:ext cx="4106799" cy="4910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48200" y="2590800"/>
              <a:ext cx="2209800" cy="3200400"/>
            </a:xfrm>
            <a:custGeom>
              <a:avLst/>
              <a:gdLst/>
              <a:ahLst/>
              <a:cxnLst/>
              <a:rect l="l" t="t" r="r" b="b"/>
              <a:pathLst>
                <a:path w="2209800" h="3200400">
                  <a:moveTo>
                    <a:pt x="0" y="266700"/>
                  </a:moveTo>
                  <a:lnTo>
                    <a:pt x="11588" y="221213"/>
                  </a:lnTo>
                  <a:lnTo>
                    <a:pt x="45073" y="178224"/>
                  </a:lnTo>
                  <a:lnTo>
                    <a:pt x="98531" y="138372"/>
                  </a:lnTo>
                  <a:lnTo>
                    <a:pt x="132150" y="119822"/>
                  </a:lnTo>
                  <a:lnTo>
                    <a:pt x="170040" y="102297"/>
                  </a:lnTo>
                  <a:lnTo>
                    <a:pt x="211964" y="85876"/>
                  </a:lnTo>
                  <a:lnTo>
                    <a:pt x="257679" y="70639"/>
                  </a:lnTo>
                  <a:lnTo>
                    <a:pt x="306945" y="56667"/>
                  </a:lnTo>
                  <a:lnTo>
                    <a:pt x="359523" y="44039"/>
                  </a:lnTo>
                  <a:lnTo>
                    <a:pt x="415172" y="32835"/>
                  </a:lnTo>
                  <a:lnTo>
                    <a:pt x="473652" y="23135"/>
                  </a:lnTo>
                  <a:lnTo>
                    <a:pt x="534722" y="15020"/>
                  </a:lnTo>
                  <a:lnTo>
                    <a:pt x="598142" y="8568"/>
                  </a:lnTo>
                  <a:lnTo>
                    <a:pt x="663672" y="3861"/>
                  </a:lnTo>
                  <a:lnTo>
                    <a:pt x="731071" y="978"/>
                  </a:lnTo>
                  <a:lnTo>
                    <a:pt x="800100" y="0"/>
                  </a:lnTo>
                  <a:lnTo>
                    <a:pt x="869128" y="978"/>
                  </a:lnTo>
                  <a:lnTo>
                    <a:pt x="936527" y="3861"/>
                  </a:lnTo>
                  <a:lnTo>
                    <a:pt x="1002057" y="8568"/>
                  </a:lnTo>
                  <a:lnTo>
                    <a:pt x="1065477" y="15020"/>
                  </a:lnTo>
                  <a:lnTo>
                    <a:pt x="1126547" y="23135"/>
                  </a:lnTo>
                  <a:lnTo>
                    <a:pt x="1185027" y="32835"/>
                  </a:lnTo>
                  <a:lnTo>
                    <a:pt x="1240676" y="44039"/>
                  </a:lnTo>
                  <a:lnTo>
                    <a:pt x="1293254" y="56667"/>
                  </a:lnTo>
                  <a:lnTo>
                    <a:pt x="1342520" y="70639"/>
                  </a:lnTo>
                  <a:lnTo>
                    <a:pt x="1388235" y="85876"/>
                  </a:lnTo>
                  <a:lnTo>
                    <a:pt x="1430159" y="102297"/>
                  </a:lnTo>
                  <a:lnTo>
                    <a:pt x="1468049" y="119822"/>
                  </a:lnTo>
                  <a:lnTo>
                    <a:pt x="1501668" y="138372"/>
                  </a:lnTo>
                  <a:lnTo>
                    <a:pt x="1555126" y="178224"/>
                  </a:lnTo>
                  <a:lnTo>
                    <a:pt x="1588611" y="221213"/>
                  </a:lnTo>
                  <a:lnTo>
                    <a:pt x="1600200" y="266700"/>
                  </a:lnTo>
                  <a:lnTo>
                    <a:pt x="1597262" y="289715"/>
                  </a:lnTo>
                  <a:lnTo>
                    <a:pt x="1574485" y="334033"/>
                  </a:lnTo>
                  <a:lnTo>
                    <a:pt x="1530774" y="375534"/>
                  </a:lnTo>
                  <a:lnTo>
                    <a:pt x="1468049" y="413577"/>
                  </a:lnTo>
                  <a:lnTo>
                    <a:pt x="1430159" y="431102"/>
                  </a:lnTo>
                  <a:lnTo>
                    <a:pt x="1388235" y="447523"/>
                  </a:lnTo>
                  <a:lnTo>
                    <a:pt x="1342520" y="462760"/>
                  </a:lnTo>
                  <a:lnTo>
                    <a:pt x="1293254" y="476732"/>
                  </a:lnTo>
                  <a:lnTo>
                    <a:pt x="1240676" y="489360"/>
                  </a:lnTo>
                  <a:lnTo>
                    <a:pt x="1185027" y="500564"/>
                  </a:lnTo>
                  <a:lnTo>
                    <a:pt x="1126547" y="510264"/>
                  </a:lnTo>
                  <a:lnTo>
                    <a:pt x="1065477" y="518379"/>
                  </a:lnTo>
                  <a:lnTo>
                    <a:pt x="1002057" y="524831"/>
                  </a:lnTo>
                  <a:lnTo>
                    <a:pt x="936527" y="529538"/>
                  </a:lnTo>
                  <a:lnTo>
                    <a:pt x="869128" y="532421"/>
                  </a:lnTo>
                  <a:lnTo>
                    <a:pt x="800100" y="533400"/>
                  </a:lnTo>
                  <a:lnTo>
                    <a:pt x="731071" y="532421"/>
                  </a:lnTo>
                  <a:lnTo>
                    <a:pt x="663672" y="529538"/>
                  </a:lnTo>
                  <a:lnTo>
                    <a:pt x="598142" y="524831"/>
                  </a:lnTo>
                  <a:lnTo>
                    <a:pt x="534722" y="518379"/>
                  </a:lnTo>
                  <a:lnTo>
                    <a:pt x="473652" y="510264"/>
                  </a:lnTo>
                  <a:lnTo>
                    <a:pt x="415172" y="500564"/>
                  </a:lnTo>
                  <a:lnTo>
                    <a:pt x="359523" y="489360"/>
                  </a:lnTo>
                  <a:lnTo>
                    <a:pt x="306945" y="476732"/>
                  </a:lnTo>
                  <a:lnTo>
                    <a:pt x="257679" y="462760"/>
                  </a:lnTo>
                  <a:lnTo>
                    <a:pt x="211964" y="447523"/>
                  </a:lnTo>
                  <a:lnTo>
                    <a:pt x="170040" y="431102"/>
                  </a:lnTo>
                  <a:lnTo>
                    <a:pt x="132150" y="413577"/>
                  </a:lnTo>
                  <a:lnTo>
                    <a:pt x="98531" y="395027"/>
                  </a:lnTo>
                  <a:lnTo>
                    <a:pt x="45073" y="355175"/>
                  </a:lnTo>
                  <a:lnTo>
                    <a:pt x="11588" y="312186"/>
                  </a:lnTo>
                  <a:lnTo>
                    <a:pt x="0" y="266700"/>
                  </a:lnTo>
                  <a:close/>
                </a:path>
                <a:path w="2209800" h="3200400">
                  <a:moveTo>
                    <a:pt x="0" y="2362200"/>
                  </a:moveTo>
                  <a:lnTo>
                    <a:pt x="1352" y="2320366"/>
                  </a:lnTo>
                  <a:lnTo>
                    <a:pt x="5366" y="2279063"/>
                  </a:lnTo>
                  <a:lnTo>
                    <a:pt x="11979" y="2238339"/>
                  </a:lnTo>
                  <a:lnTo>
                    <a:pt x="21128" y="2198242"/>
                  </a:lnTo>
                  <a:lnTo>
                    <a:pt x="32749" y="2158819"/>
                  </a:lnTo>
                  <a:lnTo>
                    <a:pt x="46779" y="2120120"/>
                  </a:lnTo>
                  <a:lnTo>
                    <a:pt x="63154" y="2082192"/>
                  </a:lnTo>
                  <a:lnTo>
                    <a:pt x="81812" y="2045082"/>
                  </a:lnTo>
                  <a:lnTo>
                    <a:pt x="102689" y="2008840"/>
                  </a:lnTo>
                  <a:lnTo>
                    <a:pt x="125722" y="1973513"/>
                  </a:lnTo>
                  <a:lnTo>
                    <a:pt x="150847" y="1939148"/>
                  </a:lnTo>
                  <a:lnTo>
                    <a:pt x="178002" y="1905795"/>
                  </a:lnTo>
                  <a:lnTo>
                    <a:pt x="207122" y="1873501"/>
                  </a:lnTo>
                  <a:lnTo>
                    <a:pt x="238145" y="1842314"/>
                  </a:lnTo>
                  <a:lnTo>
                    <a:pt x="271008" y="1812283"/>
                  </a:lnTo>
                  <a:lnTo>
                    <a:pt x="305646" y="1783454"/>
                  </a:lnTo>
                  <a:lnTo>
                    <a:pt x="341997" y="1755877"/>
                  </a:lnTo>
                  <a:lnTo>
                    <a:pt x="379998" y="1729599"/>
                  </a:lnTo>
                  <a:lnTo>
                    <a:pt x="419584" y="1704669"/>
                  </a:lnTo>
                  <a:lnTo>
                    <a:pt x="460694" y="1681133"/>
                  </a:lnTo>
                  <a:lnTo>
                    <a:pt x="503263" y="1659041"/>
                  </a:lnTo>
                  <a:lnTo>
                    <a:pt x="547228" y="1638441"/>
                  </a:lnTo>
                  <a:lnTo>
                    <a:pt x="592527" y="1619379"/>
                  </a:lnTo>
                  <a:lnTo>
                    <a:pt x="639095" y="1601906"/>
                  </a:lnTo>
                  <a:lnTo>
                    <a:pt x="686869" y="1586067"/>
                  </a:lnTo>
                  <a:lnTo>
                    <a:pt x="735787" y="1571912"/>
                  </a:lnTo>
                  <a:lnTo>
                    <a:pt x="785784" y="1559489"/>
                  </a:lnTo>
                  <a:lnTo>
                    <a:pt x="836798" y="1548845"/>
                  </a:lnTo>
                  <a:lnTo>
                    <a:pt x="888765" y="1540029"/>
                  </a:lnTo>
                  <a:lnTo>
                    <a:pt x="941622" y="1533088"/>
                  </a:lnTo>
                  <a:lnTo>
                    <a:pt x="995306" y="1528071"/>
                  </a:lnTo>
                  <a:lnTo>
                    <a:pt x="1049753" y="1525025"/>
                  </a:lnTo>
                  <a:lnTo>
                    <a:pt x="1104900" y="1524000"/>
                  </a:lnTo>
                  <a:lnTo>
                    <a:pt x="1160046" y="1525025"/>
                  </a:lnTo>
                  <a:lnTo>
                    <a:pt x="1214493" y="1528071"/>
                  </a:lnTo>
                  <a:lnTo>
                    <a:pt x="1268177" y="1533088"/>
                  </a:lnTo>
                  <a:lnTo>
                    <a:pt x="1321034" y="1540029"/>
                  </a:lnTo>
                  <a:lnTo>
                    <a:pt x="1373001" y="1548845"/>
                  </a:lnTo>
                  <a:lnTo>
                    <a:pt x="1424015" y="1559489"/>
                  </a:lnTo>
                  <a:lnTo>
                    <a:pt x="1474012" y="1571912"/>
                  </a:lnTo>
                  <a:lnTo>
                    <a:pt x="1522930" y="1586067"/>
                  </a:lnTo>
                  <a:lnTo>
                    <a:pt x="1570704" y="1601906"/>
                  </a:lnTo>
                  <a:lnTo>
                    <a:pt x="1617272" y="1619379"/>
                  </a:lnTo>
                  <a:lnTo>
                    <a:pt x="1662571" y="1638441"/>
                  </a:lnTo>
                  <a:lnTo>
                    <a:pt x="1706536" y="1659041"/>
                  </a:lnTo>
                  <a:lnTo>
                    <a:pt x="1749105" y="1681133"/>
                  </a:lnTo>
                  <a:lnTo>
                    <a:pt x="1790215" y="1704669"/>
                  </a:lnTo>
                  <a:lnTo>
                    <a:pt x="1829801" y="1729599"/>
                  </a:lnTo>
                  <a:lnTo>
                    <a:pt x="1867802" y="1755877"/>
                  </a:lnTo>
                  <a:lnTo>
                    <a:pt x="1904153" y="1783454"/>
                  </a:lnTo>
                  <a:lnTo>
                    <a:pt x="1938791" y="1812283"/>
                  </a:lnTo>
                  <a:lnTo>
                    <a:pt x="1971654" y="1842314"/>
                  </a:lnTo>
                  <a:lnTo>
                    <a:pt x="2002677" y="1873501"/>
                  </a:lnTo>
                  <a:lnTo>
                    <a:pt x="2031797" y="1905795"/>
                  </a:lnTo>
                  <a:lnTo>
                    <a:pt x="2058952" y="1939148"/>
                  </a:lnTo>
                  <a:lnTo>
                    <a:pt x="2084077" y="1973513"/>
                  </a:lnTo>
                  <a:lnTo>
                    <a:pt x="2107110" y="2008840"/>
                  </a:lnTo>
                  <a:lnTo>
                    <a:pt x="2127987" y="2045082"/>
                  </a:lnTo>
                  <a:lnTo>
                    <a:pt x="2146645" y="2082192"/>
                  </a:lnTo>
                  <a:lnTo>
                    <a:pt x="2163020" y="2120120"/>
                  </a:lnTo>
                  <a:lnTo>
                    <a:pt x="2177050" y="2158819"/>
                  </a:lnTo>
                  <a:lnTo>
                    <a:pt x="2188671" y="2198242"/>
                  </a:lnTo>
                  <a:lnTo>
                    <a:pt x="2197820" y="2238339"/>
                  </a:lnTo>
                  <a:lnTo>
                    <a:pt x="2204433" y="2279063"/>
                  </a:lnTo>
                  <a:lnTo>
                    <a:pt x="2208447" y="2320366"/>
                  </a:lnTo>
                  <a:lnTo>
                    <a:pt x="2209800" y="2362200"/>
                  </a:lnTo>
                  <a:lnTo>
                    <a:pt x="2208447" y="2404033"/>
                  </a:lnTo>
                  <a:lnTo>
                    <a:pt x="2204433" y="2445336"/>
                  </a:lnTo>
                  <a:lnTo>
                    <a:pt x="2197820" y="2486060"/>
                  </a:lnTo>
                  <a:lnTo>
                    <a:pt x="2188671" y="2526157"/>
                  </a:lnTo>
                  <a:lnTo>
                    <a:pt x="2177050" y="2565580"/>
                  </a:lnTo>
                  <a:lnTo>
                    <a:pt x="2163020" y="2604279"/>
                  </a:lnTo>
                  <a:lnTo>
                    <a:pt x="2146645" y="2642207"/>
                  </a:lnTo>
                  <a:lnTo>
                    <a:pt x="2127987" y="2679317"/>
                  </a:lnTo>
                  <a:lnTo>
                    <a:pt x="2107110" y="2715559"/>
                  </a:lnTo>
                  <a:lnTo>
                    <a:pt x="2084077" y="2750886"/>
                  </a:lnTo>
                  <a:lnTo>
                    <a:pt x="2058952" y="2785251"/>
                  </a:lnTo>
                  <a:lnTo>
                    <a:pt x="2031797" y="2818604"/>
                  </a:lnTo>
                  <a:lnTo>
                    <a:pt x="2002677" y="2850898"/>
                  </a:lnTo>
                  <a:lnTo>
                    <a:pt x="1971654" y="2882085"/>
                  </a:lnTo>
                  <a:lnTo>
                    <a:pt x="1938791" y="2912116"/>
                  </a:lnTo>
                  <a:lnTo>
                    <a:pt x="1904153" y="2940945"/>
                  </a:lnTo>
                  <a:lnTo>
                    <a:pt x="1867802" y="2968522"/>
                  </a:lnTo>
                  <a:lnTo>
                    <a:pt x="1829801" y="2994800"/>
                  </a:lnTo>
                  <a:lnTo>
                    <a:pt x="1790215" y="3019730"/>
                  </a:lnTo>
                  <a:lnTo>
                    <a:pt x="1749105" y="3043266"/>
                  </a:lnTo>
                  <a:lnTo>
                    <a:pt x="1706536" y="3065358"/>
                  </a:lnTo>
                  <a:lnTo>
                    <a:pt x="1662571" y="3085958"/>
                  </a:lnTo>
                  <a:lnTo>
                    <a:pt x="1617272" y="3105020"/>
                  </a:lnTo>
                  <a:lnTo>
                    <a:pt x="1570704" y="3122493"/>
                  </a:lnTo>
                  <a:lnTo>
                    <a:pt x="1522930" y="3138332"/>
                  </a:lnTo>
                  <a:lnTo>
                    <a:pt x="1474012" y="3152487"/>
                  </a:lnTo>
                  <a:lnTo>
                    <a:pt x="1424015" y="3164910"/>
                  </a:lnTo>
                  <a:lnTo>
                    <a:pt x="1373001" y="3175554"/>
                  </a:lnTo>
                  <a:lnTo>
                    <a:pt x="1321034" y="3184370"/>
                  </a:lnTo>
                  <a:lnTo>
                    <a:pt x="1268177" y="3191311"/>
                  </a:lnTo>
                  <a:lnTo>
                    <a:pt x="1214493" y="3196328"/>
                  </a:lnTo>
                  <a:lnTo>
                    <a:pt x="1160046" y="3199374"/>
                  </a:lnTo>
                  <a:lnTo>
                    <a:pt x="1104900" y="3200400"/>
                  </a:lnTo>
                  <a:lnTo>
                    <a:pt x="1049753" y="3199374"/>
                  </a:lnTo>
                  <a:lnTo>
                    <a:pt x="995306" y="3196328"/>
                  </a:lnTo>
                  <a:lnTo>
                    <a:pt x="941622" y="3191311"/>
                  </a:lnTo>
                  <a:lnTo>
                    <a:pt x="888765" y="3184370"/>
                  </a:lnTo>
                  <a:lnTo>
                    <a:pt x="836798" y="3175554"/>
                  </a:lnTo>
                  <a:lnTo>
                    <a:pt x="785784" y="3164910"/>
                  </a:lnTo>
                  <a:lnTo>
                    <a:pt x="735787" y="3152487"/>
                  </a:lnTo>
                  <a:lnTo>
                    <a:pt x="686869" y="3138332"/>
                  </a:lnTo>
                  <a:lnTo>
                    <a:pt x="639095" y="3122493"/>
                  </a:lnTo>
                  <a:lnTo>
                    <a:pt x="592527" y="3105020"/>
                  </a:lnTo>
                  <a:lnTo>
                    <a:pt x="547228" y="3085958"/>
                  </a:lnTo>
                  <a:lnTo>
                    <a:pt x="503263" y="3065358"/>
                  </a:lnTo>
                  <a:lnTo>
                    <a:pt x="460694" y="3043266"/>
                  </a:lnTo>
                  <a:lnTo>
                    <a:pt x="419584" y="3019730"/>
                  </a:lnTo>
                  <a:lnTo>
                    <a:pt x="379998" y="2994800"/>
                  </a:lnTo>
                  <a:lnTo>
                    <a:pt x="341997" y="2968522"/>
                  </a:lnTo>
                  <a:lnTo>
                    <a:pt x="305646" y="2940945"/>
                  </a:lnTo>
                  <a:lnTo>
                    <a:pt x="271008" y="2912116"/>
                  </a:lnTo>
                  <a:lnTo>
                    <a:pt x="238145" y="2882085"/>
                  </a:lnTo>
                  <a:lnTo>
                    <a:pt x="207122" y="2850898"/>
                  </a:lnTo>
                  <a:lnTo>
                    <a:pt x="178002" y="2818604"/>
                  </a:lnTo>
                  <a:lnTo>
                    <a:pt x="150847" y="2785251"/>
                  </a:lnTo>
                  <a:lnTo>
                    <a:pt x="125722" y="2750886"/>
                  </a:lnTo>
                  <a:lnTo>
                    <a:pt x="102689" y="2715559"/>
                  </a:lnTo>
                  <a:lnTo>
                    <a:pt x="81812" y="2679317"/>
                  </a:lnTo>
                  <a:lnTo>
                    <a:pt x="63154" y="2642207"/>
                  </a:lnTo>
                  <a:lnTo>
                    <a:pt x="46779" y="2604279"/>
                  </a:lnTo>
                  <a:lnTo>
                    <a:pt x="32749" y="2565580"/>
                  </a:lnTo>
                  <a:lnTo>
                    <a:pt x="21128" y="2526157"/>
                  </a:lnTo>
                  <a:lnTo>
                    <a:pt x="11979" y="2486060"/>
                  </a:lnTo>
                  <a:lnTo>
                    <a:pt x="5366" y="2445336"/>
                  </a:lnTo>
                  <a:lnTo>
                    <a:pt x="1352" y="2404033"/>
                  </a:lnTo>
                  <a:lnTo>
                    <a:pt x="0" y="23622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158</a:t>
            </a:fld>
            <a:endParaRPr spc="15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9701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Chia </a:t>
            </a:r>
            <a:r>
              <a:rPr sz="4400" spc="15" dirty="0"/>
              <a:t>sẻ </a:t>
            </a:r>
            <a:r>
              <a:rPr sz="4400" spc="20" dirty="0"/>
              <a:t>tài</a:t>
            </a:r>
            <a:r>
              <a:rPr sz="4400" spc="-250" dirty="0"/>
              <a:t> </a:t>
            </a:r>
            <a:r>
              <a:rPr sz="4400" spc="5" dirty="0"/>
              <a:t>nguyên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159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662054"/>
            <a:ext cx="4665345" cy="319532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3200" u="heavy" spc="-80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</a:rPr>
              <a:t>Nội</a:t>
            </a:r>
            <a:r>
              <a:rPr sz="3200" b="1" u="heavy" spc="-6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spc="-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</a:rPr>
              <a:t>dụng</a:t>
            </a:r>
            <a:r>
              <a:rPr sz="3200" u="heavy" spc="-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4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sẻ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đĩa,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thư</a:t>
            </a:r>
            <a:r>
              <a:rPr sz="2750" spc="3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mục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sẻ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750" spc="2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in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Duyệt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tài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nguyên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chia</a:t>
            </a:r>
            <a:r>
              <a:rPr sz="2750" spc="5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sẻ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6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Ánh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xạ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2750" spc="2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endParaRPr sz="2750">
              <a:latin typeface="Arial"/>
              <a:cs typeface="Arial"/>
            </a:endParaRPr>
          </a:p>
          <a:p>
            <a:pPr marL="756920" indent="-28702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920" algn="l"/>
                <a:tab pos="75755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Cài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in</a:t>
            </a:r>
            <a:r>
              <a:rPr sz="2750" spc="2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28600"/>
            <a:ext cx="792480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68833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20" dirty="0">
                <a:latin typeface="Arial"/>
                <a:cs typeface="Arial"/>
              </a:rPr>
              <a:t>Chia </a:t>
            </a:r>
            <a:r>
              <a:rPr sz="4400" b="0" spc="30" dirty="0">
                <a:latin typeface="Arial"/>
                <a:cs typeface="Arial"/>
              </a:rPr>
              <a:t>sẻ </a:t>
            </a:r>
            <a:r>
              <a:rPr sz="4400" b="0" spc="15" dirty="0">
                <a:latin typeface="Arial"/>
                <a:cs typeface="Arial"/>
              </a:rPr>
              <a:t>ổ </a:t>
            </a:r>
            <a:r>
              <a:rPr sz="4400" b="0" spc="-15" dirty="0">
                <a:latin typeface="Arial"/>
                <a:cs typeface="Arial"/>
              </a:rPr>
              <a:t>đĩa, </a:t>
            </a:r>
            <a:r>
              <a:rPr sz="4400" b="0" spc="5" dirty="0">
                <a:latin typeface="Arial"/>
                <a:cs typeface="Arial"/>
              </a:rPr>
              <a:t>thư</a:t>
            </a:r>
            <a:r>
              <a:rPr sz="4400" b="0" spc="-275" dirty="0">
                <a:latin typeface="Arial"/>
                <a:cs typeface="Arial"/>
              </a:rPr>
              <a:t> </a:t>
            </a:r>
            <a:r>
              <a:rPr sz="4400" b="0" spc="15" dirty="0">
                <a:latin typeface="Arial"/>
                <a:cs typeface="Arial"/>
              </a:rPr>
              <a:t>mục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2675890" cy="355092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55600" marR="5080" indent="-343535">
              <a:lnSpc>
                <a:spcPct val="101699"/>
              </a:lnSpc>
              <a:spcBef>
                <a:spcPts val="6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Window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Explorer</a:t>
            </a:r>
            <a:endParaRPr sz="3200">
              <a:latin typeface="Arial"/>
              <a:cs typeface="Arial"/>
            </a:endParaRPr>
          </a:p>
          <a:p>
            <a:pPr marL="355600" marR="135255" indent="-343535">
              <a:lnSpc>
                <a:spcPct val="100400"/>
              </a:lnSpc>
              <a:spcBef>
                <a:spcPts val="72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Chọn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ổ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đĩa/thư</a:t>
            </a:r>
            <a:r>
              <a:rPr sz="32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mục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R-Click,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chọn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ts val="3829"/>
              </a:lnSpc>
            </a:pP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Sharing…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226" y="1790700"/>
            <a:ext cx="5684773" cy="4229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160</a:t>
            </a:fld>
            <a:endParaRPr spc="15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68833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20" dirty="0">
                <a:latin typeface="Arial"/>
                <a:cs typeface="Arial"/>
              </a:rPr>
              <a:t>Chia </a:t>
            </a:r>
            <a:r>
              <a:rPr sz="4400" b="0" spc="30" dirty="0">
                <a:latin typeface="Arial"/>
                <a:cs typeface="Arial"/>
              </a:rPr>
              <a:t>sẻ </a:t>
            </a:r>
            <a:r>
              <a:rPr sz="4400" b="0" spc="15" dirty="0">
                <a:latin typeface="Arial"/>
                <a:cs typeface="Arial"/>
              </a:rPr>
              <a:t>ổ </a:t>
            </a:r>
            <a:r>
              <a:rPr sz="4400" b="0" spc="-15" dirty="0">
                <a:latin typeface="Arial"/>
                <a:cs typeface="Arial"/>
              </a:rPr>
              <a:t>đĩa, </a:t>
            </a:r>
            <a:r>
              <a:rPr sz="4400" b="0" spc="5" dirty="0">
                <a:latin typeface="Arial"/>
                <a:cs typeface="Arial"/>
              </a:rPr>
              <a:t>thư</a:t>
            </a:r>
            <a:r>
              <a:rPr sz="4400" b="0" spc="-275" dirty="0">
                <a:latin typeface="Arial"/>
                <a:cs typeface="Arial"/>
              </a:rPr>
              <a:t> </a:t>
            </a:r>
            <a:r>
              <a:rPr sz="4400" b="0" spc="15" dirty="0">
                <a:latin typeface="Arial"/>
                <a:cs typeface="Arial"/>
              </a:rPr>
              <a:t>mục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400873"/>
            <a:ext cx="4375150" cy="420306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b="1" spc="-25" dirty="0">
                <a:solidFill>
                  <a:srgbClr val="000066"/>
                </a:solidFill>
                <a:latin typeface="Arial"/>
                <a:cs typeface="Arial"/>
              </a:rPr>
              <a:t>New </a:t>
            </a: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Share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Tạo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</a:t>
            </a:r>
            <a:r>
              <a:rPr sz="2400" spc="1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sẻ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1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b="1" spc="-35" dirty="0">
                <a:solidFill>
                  <a:srgbClr val="000066"/>
                </a:solidFill>
                <a:latin typeface="Arial"/>
                <a:cs typeface="Arial"/>
              </a:rPr>
              <a:t>Remove </a:t>
            </a: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Share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Xoá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</a:t>
            </a:r>
            <a:r>
              <a:rPr sz="2400" spc="3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sẻ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1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000066"/>
                </a:solidFill>
                <a:latin typeface="Arial"/>
                <a:cs typeface="Arial"/>
              </a:rPr>
              <a:t>Share </a:t>
            </a:r>
            <a:r>
              <a:rPr sz="2400" b="1" spc="10" dirty="0">
                <a:solidFill>
                  <a:srgbClr val="000066"/>
                </a:solidFill>
                <a:latin typeface="Arial"/>
                <a:cs typeface="Arial"/>
              </a:rPr>
              <a:t>this folder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</a:t>
            </a:r>
            <a:r>
              <a:rPr sz="2400" spc="-1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sẻ</a:t>
            </a:r>
            <a:endParaRPr sz="2400">
              <a:latin typeface="Arial"/>
              <a:cs typeface="Arial"/>
            </a:endParaRPr>
          </a:p>
          <a:p>
            <a:pPr marL="355600" marR="237490" indent="-343535">
              <a:lnSpc>
                <a:spcPct val="101600"/>
              </a:lnSpc>
              <a:spcBef>
                <a:spcPts val="105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000066"/>
                </a:solidFill>
                <a:latin typeface="Arial"/>
                <a:cs typeface="Arial"/>
              </a:rPr>
              <a:t>Share </a:t>
            </a:r>
            <a:r>
              <a:rPr sz="2400" b="1" spc="-10" dirty="0">
                <a:solidFill>
                  <a:srgbClr val="000066"/>
                </a:solidFill>
                <a:latin typeface="Arial"/>
                <a:cs typeface="Arial"/>
              </a:rPr>
              <a:t>name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tên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trên mạng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thư</a:t>
            </a:r>
            <a:r>
              <a:rPr sz="24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mục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ts val="2850"/>
              </a:lnSpc>
              <a:spcBef>
                <a:spcPts val="130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b="1" spc="20" dirty="0">
                <a:solidFill>
                  <a:srgbClr val="000066"/>
                </a:solidFill>
                <a:latin typeface="Arial"/>
                <a:cs typeface="Arial"/>
              </a:rPr>
              <a:t>Allow</a:t>
            </a:r>
            <a:r>
              <a:rPr sz="2400" spc="2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Giới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hạn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sz="24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user</a:t>
            </a:r>
            <a:endParaRPr sz="2400">
              <a:latin typeface="Arial"/>
              <a:cs typeface="Arial"/>
            </a:endParaRPr>
          </a:p>
          <a:p>
            <a:pPr marL="355600" marR="64135" indent="-343535">
              <a:lnSpc>
                <a:spcPts val="2850"/>
              </a:lnSpc>
              <a:spcBef>
                <a:spcPts val="120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Permissions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quyền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truy</a:t>
            </a:r>
            <a:r>
              <a:rPr sz="24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000066"/>
                </a:solidFill>
                <a:latin typeface="Arial"/>
                <a:cs typeface="Arial"/>
              </a:rPr>
              <a:t>xuất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0" y="1447800"/>
            <a:ext cx="3779901" cy="4953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161</a:t>
            </a:fld>
            <a:endParaRPr spc="15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68833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20" dirty="0">
                <a:latin typeface="Arial"/>
                <a:cs typeface="Arial"/>
              </a:rPr>
              <a:t>Chia </a:t>
            </a:r>
            <a:r>
              <a:rPr sz="4400" b="0" spc="30" dirty="0">
                <a:latin typeface="Arial"/>
                <a:cs typeface="Arial"/>
              </a:rPr>
              <a:t>sẻ </a:t>
            </a:r>
            <a:r>
              <a:rPr sz="4400" b="0" spc="15" dirty="0">
                <a:latin typeface="Arial"/>
                <a:cs typeface="Arial"/>
              </a:rPr>
              <a:t>ổ </a:t>
            </a:r>
            <a:r>
              <a:rPr sz="4400" b="0" spc="-15" dirty="0">
                <a:latin typeface="Arial"/>
                <a:cs typeface="Arial"/>
              </a:rPr>
              <a:t>đĩa, </a:t>
            </a:r>
            <a:r>
              <a:rPr sz="4400" b="0" spc="5" dirty="0">
                <a:latin typeface="Arial"/>
                <a:cs typeface="Arial"/>
              </a:rPr>
              <a:t>thư</a:t>
            </a:r>
            <a:r>
              <a:rPr sz="4400" b="0" spc="-275" dirty="0">
                <a:latin typeface="Arial"/>
                <a:cs typeface="Arial"/>
              </a:rPr>
              <a:t> </a:t>
            </a:r>
            <a:r>
              <a:rPr sz="4400" b="0" spc="15" dirty="0">
                <a:latin typeface="Arial"/>
                <a:cs typeface="Arial"/>
              </a:rPr>
              <a:t>mục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2722"/>
            <a:ext cx="3467100" cy="164973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44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b="1" spc="2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3200" b="1" spc="-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quyền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4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b="1" spc="35" dirty="0">
                <a:solidFill>
                  <a:srgbClr val="000066"/>
                </a:solidFill>
                <a:latin typeface="Arial"/>
                <a:cs typeface="Arial"/>
              </a:rPr>
              <a:t>Chọn</a:t>
            </a:r>
            <a:r>
              <a:rPr sz="2750" b="1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30" dirty="0">
                <a:solidFill>
                  <a:srgbClr val="000066"/>
                </a:solidFill>
                <a:latin typeface="Arial"/>
                <a:cs typeface="Arial"/>
              </a:rPr>
              <a:t>user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b="1" spc="2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b="1" spc="15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2750" b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20" dirty="0">
                <a:solidFill>
                  <a:srgbClr val="000066"/>
                </a:solidFill>
                <a:latin typeface="Arial"/>
                <a:cs typeface="Arial"/>
              </a:rPr>
              <a:t>quyền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9000" y="1428750"/>
            <a:ext cx="5638800" cy="4819650"/>
            <a:chOff x="3429000" y="1428750"/>
            <a:chExt cx="5638800" cy="4819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150" y="1428750"/>
              <a:ext cx="3930650" cy="4819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29000" y="2400299"/>
              <a:ext cx="1905000" cy="1409700"/>
            </a:xfrm>
            <a:custGeom>
              <a:avLst/>
              <a:gdLst/>
              <a:ahLst/>
              <a:cxnLst/>
              <a:rect l="l" t="t" r="r" b="b"/>
              <a:pathLst>
                <a:path w="1905000" h="1409700">
                  <a:moveTo>
                    <a:pt x="1905000" y="1409700"/>
                  </a:moveTo>
                  <a:lnTo>
                    <a:pt x="1888388" y="1377315"/>
                  </a:lnTo>
                  <a:lnTo>
                    <a:pt x="1866138" y="1333881"/>
                  </a:lnTo>
                  <a:lnTo>
                    <a:pt x="1847303" y="1359560"/>
                  </a:lnTo>
                  <a:lnTo>
                    <a:pt x="765810" y="566420"/>
                  </a:lnTo>
                  <a:lnTo>
                    <a:pt x="758190" y="576580"/>
                  </a:lnTo>
                  <a:lnTo>
                    <a:pt x="1839772" y="1369822"/>
                  </a:lnTo>
                  <a:lnTo>
                    <a:pt x="1821053" y="1395349"/>
                  </a:lnTo>
                  <a:lnTo>
                    <a:pt x="1905000" y="1409700"/>
                  </a:lnTo>
                  <a:close/>
                </a:path>
                <a:path w="1905000" h="1409700">
                  <a:moveTo>
                    <a:pt x="1905000" y="38100"/>
                  </a:moveTo>
                  <a:lnTo>
                    <a:pt x="1892300" y="31750"/>
                  </a:lnTo>
                  <a:lnTo>
                    <a:pt x="1828800" y="0"/>
                  </a:lnTo>
                  <a:lnTo>
                    <a:pt x="182880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828800" y="44450"/>
                  </a:lnTo>
                  <a:lnTo>
                    <a:pt x="1828800" y="76200"/>
                  </a:lnTo>
                  <a:lnTo>
                    <a:pt x="1892300" y="44450"/>
                  </a:lnTo>
                  <a:lnTo>
                    <a:pt x="1905000" y="381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162</a:t>
            </a:fld>
            <a:endParaRPr spc="15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94081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Chia </a:t>
            </a:r>
            <a:r>
              <a:rPr sz="4400" spc="15" dirty="0"/>
              <a:t>sẻ </a:t>
            </a:r>
            <a:r>
              <a:rPr sz="4400" spc="5" dirty="0"/>
              <a:t>máy</a:t>
            </a:r>
            <a:r>
              <a:rPr sz="4400" spc="-204" dirty="0"/>
              <a:t> </a:t>
            </a:r>
            <a:r>
              <a:rPr sz="4400" spc="-5" dirty="0"/>
              <a:t>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539874"/>
            <a:ext cx="4612005" cy="878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b="1" spc="10" dirty="0">
                <a:solidFill>
                  <a:srgbClr val="000066"/>
                </a:solidFill>
                <a:latin typeface="Arial"/>
                <a:cs typeface="Arial"/>
              </a:rPr>
              <a:t>Start - </a:t>
            </a:r>
            <a:r>
              <a:rPr sz="2750" b="1" spc="20" dirty="0">
                <a:solidFill>
                  <a:srgbClr val="000066"/>
                </a:solidFill>
                <a:latin typeface="Arial"/>
                <a:cs typeface="Arial"/>
              </a:rPr>
              <a:t>Settings-</a:t>
            </a:r>
            <a:r>
              <a:rPr sz="2750" b="1" spc="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10" dirty="0">
                <a:solidFill>
                  <a:srgbClr val="000066"/>
                </a:solidFill>
                <a:latin typeface="Arial"/>
                <a:cs typeface="Arial"/>
              </a:rPr>
              <a:t>Printer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…</a:t>
            </a:r>
            <a:endParaRPr sz="2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R-Click,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chọn</a:t>
            </a:r>
            <a:r>
              <a:rPr sz="2750" spc="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25" dirty="0">
                <a:solidFill>
                  <a:srgbClr val="000066"/>
                </a:solidFill>
                <a:latin typeface="Arial"/>
                <a:cs typeface="Arial"/>
              </a:rPr>
              <a:t>Sharing…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365375"/>
            <a:ext cx="7239000" cy="4111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163</a:t>
            </a:fld>
            <a:endParaRPr spc="15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94081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Chia </a:t>
            </a:r>
            <a:r>
              <a:rPr sz="4400" spc="15" dirty="0"/>
              <a:t>sẻ </a:t>
            </a:r>
            <a:r>
              <a:rPr sz="4400" spc="5" dirty="0"/>
              <a:t>máy</a:t>
            </a:r>
            <a:r>
              <a:rPr sz="4400" spc="-204" dirty="0"/>
              <a:t> </a:t>
            </a:r>
            <a:r>
              <a:rPr sz="4400" spc="-5" dirty="0"/>
              <a:t>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765935"/>
            <a:ext cx="3609340" cy="208216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55600" marR="195580" indent="-343535">
              <a:lnSpc>
                <a:spcPct val="101699"/>
              </a:lnSpc>
              <a:spcBef>
                <a:spcPts val="6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Chọn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Share</a:t>
            </a:r>
            <a:r>
              <a:rPr sz="3200" b="1" spc="-2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this 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printer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ts val="3829"/>
              </a:lnSpc>
              <a:spcBef>
                <a:spcPts val="87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Share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name: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tên 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chia sẻ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3200" spc="-3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000" y="1524000"/>
            <a:ext cx="4127500" cy="46482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57232" y="5634032"/>
            <a:ext cx="1610360" cy="1229360"/>
            <a:chOff x="757232" y="5634032"/>
            <a:chExt cx="1610360" cy="1229360"/>
          </a:xfrm>
        </p:grpSpPr>
        <p:sp>
          <p:nvSpPr>
            <p:cNvPr id="6" name="object 6"/>
            <p:cNvSpPr/>
            <p:nvPr/>
          </p:nvSpPr>
          <p:spPr>
            <a:xfrm>
              <a:off x="762000" y="5638800"/>
              <a:ext cx="1600200" cy="1219200"/>
            </a:xfrm>
            <a:custGeom>
              <a:avLst/>
              <a:gdLst/>
              <a:ahLst/>
              <a:cxnLst/>
              <a:rect l="l" t="t" r="r" b="b"/>
              <a:pathLst>
                <a:path w="1600200" h="1219200">
                  <a:moveTo>
                    <a:pt x="800100" y="0"/>
                  </a:moveTo>
                  <a:lnTo>
                    <a:pt x="745320" y="1406"/>
                  </a:lnTo>
                  <a:lnTo>
                    <a:pt x="691531" y="5564"/>
                  </a:lnTo>
                  <a:lnTo>
                    <a:pt x="638851" y="12384"/>
                  </a:lnTo>
                  <a:lnTo>
                    <a:pt x="587401" y="21775"/>
                  </a:lnTo>
                  <a:lnTo>
                    <a:pt x="537299" y="33645"/>
                  </a:lnTo>
                  <a:lnTo>
                    <a:pt x="488664" y="47904"/>
                  </a:lnTo>
                  <a:lnTo>
                    <a:pt x="441616" y="64462"/>
                  </a:lnTo>
                  <a:lnTo>
                    <a:pt x="396273" y="83227"/>
                  </a:lnTo>
                  <a:lnTo>
                    <a:pt x="352756" y="104108"/>
                  </a:lnTo>
                  <a:lnTo>
                    <a:pt x="311182" y="127016"/>
                  </a:lnTo>
                  <a:lnTo>
                    <a:pt x="271671" y="151859"/>
                  </a:lnTo>
                  <a:lnTo>
                    <a:pt x="234343" y="178546"/>
                  </a:lnTo>
                  <a:lnTo>
                    <a:pt x="199316" y="206986"/>
                  </a:lnTo>
                  <a:lnTo>
                    <a:pt x="166710" y="237089"/>
                  </a:lnTo>
                  <a:lnTo>
                    <a:pt x="136644" y="268764"/>
                  </a:lnTo>
                  <a:lnTo>
                    <a:pt x="109236" y="301921"/>
                  </a:lnTo>
                  <a:lnTo>
                    <a:pt x="84607" y="336468"/>
                  </a:lnTo>
                  <a:lnTo>
                    <a:pt x="62875" y="372314"/>
                  </a:lnTo>
                  <a:lnTo>
                    <a:pt x="44160" y="409369"/>
                  </a:lnTo>
                  <a:lnTo>
                    <a:pt x="28580" y="447542"/>
                  </a:lnTo>
                  <a:lnTo>
                    <a:pt x="16255" y="486743"/>
                  </a:lnTo>
                  <a:lnTo>
                    <a:pt x="7303" y="526880"/>
                  </a:lnTo>
                  <a:lnTo>
                    <a:pt x="1845" y="567862"/>
                  </a:lnTo>
                  <a:lnTo>
                    <a:pt x="0" y="609600"/>
                  </a:lnTo>
                  <a:lnTo>
                    <a:pt x="1845" y="651337"/>
                  </a:lnTo>
                  <a:lnTo>
                    <a:pt x="7303" y="692319"/>
                  </a:lnTo>
                  <a:lnTo>
                    <a:pt x="16255" y="732456"/>
                  </a:lnTo>
                  <a:lnTo>
                    <a:pt x="28580" y="771657"/>
                  </a:lnTo>
                  <a:lnTo>
                    <a:pt x="44160" y="809830"/>
                  </a:lnTo>
                  <a:lnTo>
                    <a:pt x="62875" y="846885"/>
                  </a:lnTo>
                  <a:lnTo>
                    <a:pt x="84607" y="882731"/>
                  </a:lnTo>
                  <a:lnTo>
                    <a:pt x="109236" y="917278"/>
                  </a:lnTo>
                  <a:lnTo>
                    <a:pt x="136644" y="950435"/>
                  </a:lnTo>
                  <a:lnTo>
                    <a:pt x="166710" y="982110"/>
                  </a:lnTo>
                  <a:lnTo>
                    <a:pt x="199316" y="1012213"/>
                  </a:lnTo>
                  <a:lnTo>
                    <a:pt x="234343" y="1040653"/>
                  </a:lnTo>
                  <a:lnTo>
                    <a:pt x="271671" y="1067340"/>
                  </a:lnTo>
                  <a:lnTo>
                    <a:pt x="311182" y="1092183"/>
                  </a:lnTo>
                  <a:lnTo>
                    <a:pt x="352756" y="1115091"/>
                  </a:lnTo>
                  <a:lnTo>
                    <a:pt x="396273" y="1135972"/>
                  </a:lnTo>
                  <a:lnTo>
                    <a:pt x="441616" y="1154737"/>
                  </a:lnTo>
                  <a:lnTo>
                    <a:pt x="488664" y="1171295"/>
                  </a:lnTo>
                  <a:lnTo>
                    <a:pt x="537299" y="1185554"/>
                  </a:lnTo>
                  <a:lnTo>
                    <a:pt x="587401" y="1197424"/>
                  </a:lnTo>
                  <a:lnTo>
                    <a:pt x="638851" y="1206815"/>
                  </a:lnTo>
                  <a:lnTo>
                    <a:pt x="691531" y="1213635"/>
                  </a:lnTo>
                  <a:lnTo>
                    <a:pt x="745320" y="1217793"/>
                  </a:lnTo>
                  <a:lnTo>
                    <a:pt x="800100" y="1219200"/>
                  </a:lnTo>
                  <a:lnTo>
                    <a:pt x="854874" y="1217793"/>
                  </a:lnTo>
                  <a:lnTo>
                    <a:pt x="908658" y="1213635"/>
                  </a:lnTo>
                  <a:lnTo>
                    <a:pt x="961333" y="1206815"/>
                  </a:lnTo>
                  <a:lnTo>
                    <a:pt x="1012780" y="1197424"/>
                  </a:lnTo>
                  <a:lnTo>
                    <a:pt x="1062880" y="1185554"/>
                  </a:lnTo>
                  <a:lnTo>
                    <a:pt x="1111513" y="1171295"/>
                  </a:lnTo>
                  <a:lnTo>
                    <a:pt x="1158561" y="1154737"/>
                  </a:lnTo>
                  <a:lnTo>
                    <a:pt x="1203903" y="1135972"/>
                  </a:lnTo>
                  <a:lnTo>
                    <a:pt x="1247421" y="1115091"/>
                  </a:lnTo>
                  <a:lnTo>
                    <a:pt x="1288995" y="1092183"/>
                  </a:lnTo>
                  <a:lnTo>
                    <a:pt x="1328507" y="1067340"/>
                  </a:lnTo>
                  <a:lnTo>
                    <a:pt x="1365837" y="1040653"/>
                  </a:lnTo>
                  <a:lnTo>
                    <a:pt x="1400865" y="1012213"/>
                  </a:lnTo>
                  <a:lnTo>
                    <a:pt x="1433473" y="982110"/>
                  </a:lnTo>
                  <a:lnTo>
                    <a:pt x="1463542" y="950435"/>
                  </a:lnTo>
                  <a:lnTo>
                    <a:pt x="1490951" y="917278"/>
                  </a:lnTo>
                  <a:lnTo>
                    <a:pt x="1515583" y="882731"/>
                  </a:lnTo>
                  <a:lnTo>
                    <a:pt x="1537317" y="846885"/>
                  </a:lnTo>
                  <a:lnTo>
                    <a:pt x="1556034" y="809830"/>
                  </a:lnTo>
                  <a:lnTo>
                    <a:pt x="1571616" y="771657"/>
                  </a:lnTo>
                  <a:lnTo>
                    <a:pt x="1583942" y="732456"/>
                  </a:lnTo>
                  <a:lnTo>
                    <a:pt x="1592895" y="692319"/>
                  </a:lnTo>
                  <a:lnTo>
                    <a:pt x="1598353" y="651337"/>
                  </a:lnTo>
                  <a:lnTo>
                    <a:pt x="1600200" y="609600"/>
                  </a:lnTo>
                  <a:lnTo>
                    <a:pt x="1598353" y="567862"/>
                  </a:lnTo>
                  <a:lnTo>
                    <a:pt x="1592895" y="526880"/>
                  </a:lnTo>
                  <a:lnTo>
                    <a:pt x="1583942" y="486743"/>
                  </a:lnTo>
                  <a:lnTo>
                    <a:pt x="1571616" y="447542"/>
                  </a:lnTo>
                  <a:lnTo>
                    <a:pt x="1556034" y="409369"/>
                  </a:lnTo>
                  <a:lnTo>
                    <a:pt x="1537317" y="372314"/>
                  </a:lnTo>
                  <a:lnTo>
                    <a:pt x="1515583" y="336468"/>
                  </a:lnTo>
                  <a:lnTo>
                    <a:pt x="1490951" y="301921"/>
                  </a:lnTo>
                  <a:lnTo>
                    <a:pt x="1463542" y="268764"/>
                  </a:lnTo>
                  <a:lnTo>
                    <a:pt x="1433473" y="237089"/>
                  </a:lnTo>
                  <a:lnTo>
                    <a:pt x="1400865" y="206986"/>
                  </a:lnTo>
                  <a:lnTo>
                    <a:pt x="1365837" y="178546"/>
                  </a:lnTo>
                  <a:lnTo>
                    <a:pt x="1328507" y="151859"/>
                  </a:lnTo>
                  <a:lnTo>
                    <a:pt x="1288995" y="127016"/>
                  </a:lnTo>
                  <a:lnTo>
                    <a:pt x="1247421" y="104108"/>
                  </a:lnTo>
                  <a:lnTo>
                    <a:pt x="1203903" y="83227"/>
                  </a:lnTo>
                  <a:lnTo>
                    <a:pt x="1158561" y="64462"/>
                  </a:lnTo>
                  <a:lnTo>
                    <a:pt x="1111513" y="47904"/>
                  </a:lnTo>
                  <a:lnTo>
                    <a:pt x="1062880" y="33645"/>
                  </a:lnTo>
                  <a:lnTo>
                    <a:pt x="1012780" y="21775"/>
                  </a:lnTo>
                  <a:lnTo>
                    <a:pt x="961333" y="12384"/>
                  </a:lnTo>
                  <a:lnTo>
                    <a:pt x="908658" y="5564"/>
                  </a:lnTo>
                  <a:lnTo>
                    <a:pt x="854874" y="1406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000" y="5638800"/>
              <a:ext cx="1600200" cy="1219200"/>
            </a:xfrm>
            <a:custGeom>
              <a:avLst/>
              <a:gdLst/>
              <a:ahLst/>
              <a:cxnLst/>
              <a:rect l="l" t="t" r="r" b="b"/>
              <a:pathLst>
                <a:path w="1600200" h="1219200">
                  <a:moveTo>
                    <a:pt x="0" y="609600"/>
                  </a:moveTo>
                  <a:lnTo>
                    <a:pt x="1845" y="567862"/>
                  </a:lnTo>
                  <a:lnTo>
                    <a:pt x="7303" y="526880"/>
                  </a:lnTo>
                  <a:lnTo>
                    <a:pt x="16255" y="486743"/>
                  </a:lnTo>
                  <a:lnTo>
                    <a:pt x="28580" y="447542"/>
                  </a:lnTo>
                  <a:lnTo>
                    <a:pt x="44160" y="409369"/>
                  </a:lnTo>
                  <a:lnTo>
                    <a:pt x="62875" y="372314"/>
                  </a:lnTo>
                  <a:lnTo>
                    <a:pt x="84607" y="336468"/>
                  </a:lnTo>
                  <a:lnTo>
                    <a:pt x="109236" y="301921"/>
                  </a:lnTo>
                  <a:lnTo>
                    <a:pt x="136644" y="268764"/>
                  </a:lnTo>
                  <a:lnTo>
                    <a:pt x="166710" y="237089"/>
                  </a:lnTo>
                  <a:lnTo>
                    <a:pt x="199316" y="206986"/>
                  </a:lnTo>
                  <a:lnTo>
                    <a:pt x="234343" y="178546"/>
                  </a:lnTo>
                  <a:lnTo>
                    <a:pt x="271671" y="151859"/>
                  </a:lnTo>
                  <a:lnTo>
                    <a:pt x="311182" y="127016"/>
                  </a:lnTo>
                  <a:lnTo>
                    <a:pt x="352756" y="104108"/>
                  </a:lnTo>
                  <a:lnTo>
                    <a:pt x="396273" y="83227"/>
                  </a:lnTo>
                  <a:lnTo>
                    <a:pt x="441616" y="64462"/>
                  </a:lnTo>
                  <a:lnTo>
                    <a:pt x="488664" y="47904"/>
                  </a:lnTo>
                  <a:lnTo>
                    <a:pt x="537299" y="33645"/>
                  </a:lnTo>
                  <a:lnTo>
                    <a:pt x="587401" y="21775"/>
                  </a:lnTo>
                  <a:lnTo>
                    <a:pt x="638851" y="12384"/>
                  </a:lnTo>
                  <a:lnTo>
                    <a:pt x="691531" y="5564"/>
                  </a:lnTo>
                  <a:lnTo>
                    <a:pt x="745320" y="1406"/>
                  </a:lnTo>
                  <a:lnTo>
                    <a:pt x="800100" y="0"/>
                  </a:lnTo>
                  <a:lnTo>
                    <a:pt x="854874" y="1406"/>
                  </a:lnTo>
                  <a:lnTo>
                    <a:pt x="908658" y="5564"/>
                  </a:lnTo>
                  <a:lnTo>
                    <a:pt x="961333" y="12384"/>
                  </a:lnTo>
                  <a:lnTo>
                    <a:pt x="1012780" y="21775"/>
                  </a:lnTo>
                  <a:lnTo>
                    <a:pt x="1062880" y="33645"/>
                  </a:lnTo>
                  <a:lnTo>
                    <a:pt x="1111513" y="47904"/>
                  </a:lnTo>
                  <a:lnTo>
                    <a:pt x="1158561" y="64462"/>
                  </a:lnTo>
                  <a:lnTo>
                    <a:pt x="1203903" y="83227"/>
                  </a:lnTo>
                  <a:lnTo>
                    <a:pt x="1247421" y="104108"/>
                  </a:lnTo>
                  <a:lnTo>
                    <a:pt x="1288995" y="127016"/>
                  </a:lnTo>
                  <a:lnTo>
                    <a:pt x="1328507" y="151859"/>
                  </a:lnTo>
                  <a:lnTo>
                    <a:pt x="1365837" y="178546"/>
                  </a:lnTo>
                  <a:lnTo>
                    <a:pt x="1400865" y="206986"/>
                  </a:lnTo>
                  <a:lnTo>
                    <a:pt x="1433473" y="237089"/>
                  </a:lnTo>
                  <a:lnTo>
                    <a:pt x="1463542" y="268764"/>
                  </a:lnTo>
                  <a:lnTo>
                    <a:pt x="1490951" y="301921"/>
                  </a:lnTo>
                  <a:lnTo>
                    <a:pt x="1515583" y="336468"/>
                  </a:lnTo>
                  <a:lnTo>
                    <a:pt x="1537317" y="372314"/>
                  </a:lnTo>
                  <a:lnTo>
                    <a:pt x="1556034" y="409369"/>
                  </a:lnTo>
                  <a:lnTo>
                    <a:pt x="1571616" y="447542"/>
                  </a:lnTo>
                  <a:lnTo>
                    <a:pt x="1583942" y="486743"/>
                  </a:lnTo>
                  <a:lnTo>
                    <a:pt x="1592895" y="526880"/>
                  </a:lnTo>
                  <a:lnTo>
                    <a:pt x="1598353" y="567862"/>
                  </a:lnTo>
                  <a:lnTo>
                    <a:pt x="1600200" y="609600"/>
                  </a:lnTo>
                  <a:lnTo>
                    <a:pt x="1598353" y="651337"/>
                  </a:lnTo>
                  <a:lnTo>
                    <a:pt x="1592895" y="692319"/>
                  </a:lnTo>
                  <a:lnTo>
                    <a:pt x="1583942" y="732456"/>
                  </a:lnTo>
                  <a:lnTo>
                    <a:pt x="1571616" y="771657"/>
                  </a:lnTo>
                  <a:lnTo>
                    <a:pt x="1556034" y="809830"/>
                  </a:lnTo>
                  <a:lnTo>
                    <a:pt x="1537317" y="846885"/>
                  </a:lnTo>
                  <a:lnTo>
                    <a:pt x="1515583" y="882731"/>
                  </a:lnTo>
                  <a:lnTo>
                    <a:pt x="1490951" y="917278"/>
                  </a:lnTo>
                  <a:lnTo>
                    <a:pt x="1463542" y="950435"/>
                  </a:lnTo>
                  <a:lnTo>
                    <a:pt x="1433473" y="982110"/>
                  </a:lnTo>
                  <a:lnTo>
                    <a:pt x="1400865" y="1012213"/>
                  </a:lnTo>
                  <a:lnTo>
                    <a:pt x="1365837" y="1040653"/>
                  </a:lnTo>
                  <a:lnTo>
                    <a:pt x="1328507" y="1067340"/>
                  </a:lnTo>
                  <a:lnTo>
                    <a:pt x="1288995" y="1092183"/>
                  </a:lnTo>
                  <a:lnTo>
                    <a:pt x="1247421" y="1115091"/>
                  </a:lnTo>
                  <a:lnTo>
                    <a:pt x="1203903" y="1135972"/>
                  </a:lnTo>
                  <a:lnTo>
                    <a:pt x="1158561" y="1154737"/>
                  </a:lnTo>
                  <a:lnTo>
                    <a:pt x="1111513" y="1171295"/>
                  </a:lnTo>
                  <a:lnTo>
                    <a:pt x="1062880" y="1185554"/>
                  </a:lnTo>
                  <a:lnTo>
                    <a:pt x="1012780" y="1197424"/>
                  </a:lnTo>
                  <a:lnTo>
                    <a:pt x="961333" y="1206815"/>
                  </a:lnTo>
                  <a:lnTo>
                    <a:pt x="908658" y="1213635"/>
                  </a:lnTo>
                  <a:lnTo>
                    <a:pt x="854874" y="1217793"/>
                  </a:lnTo>
                  <a:lnTo>
                    <a:pt x="800100" y="1219200"/>
                  </a:lnTo>
                  <a:lnTo>
                    <a:pt x="745320" y="1217793"/>
                  </a:lnTo>
                  <a:lnTo>
                    <a:pt x="691531" y="1213635"/>
                  </a:lnTo>
                  <a:lnTo>
                    <a:pt x="638851" y="1206815"/>
                  </a:lnTo>
                  <a:lnTo>
                    <a:pt x="587401" y="1197424"/>
                  </a:lnTo>
                  <a:lnTo>
                    <a:pt x="537299" y="1185554"/>
                  </a:lnTo>
                  <a:lnTo>
                    <a:pt x="488664" y="1171295"/>
                  </a:lnTo>
                  <a:lnTo>
                    <a:pt x="441616" y="1154737"/>
                  </a:lnTo>
                  <a:lnTo>
                    <a:pt x="396273" y="1135972"/>
                  </a:lnTo>
                  <a:lnTo>
                    <a:pt x="352756" y="1115091"/>
                  </a:lnTo>
                  <a:lnTo>
                    <a:pt x="311182" y="1092183"/>
                  </a:lnTo>
                  <a:lnTo>
                    <a:pt x="271671" y="1067340"/>
                  </a:lnTo>
                  <a:lnTo>
                    <a:pt x="234343" y="1040653"/>
                  </a:lnTo>
                  <a:lnTo>
                    <a:pt x="199316" y="1012213"/>
                  </a:lnTo>
                  <a:lnTo>
                    <a:pt x="166710" y="982110"/>
                  </a:lnTo>
                  <a:lnTo>
                    <a:pt x="136644" y="950435"/>
                  </a:lnTo>
                  <a:lnTo>
                    <a:pt x="109236" y="917278"/>
                  </a:lnTo>
                  <a:lnTo>
                    <a:pt x="84607" y="882731"/>
                  </a:lnTo>
                  <a:lnTo>
                    <a:pt x="62875" y="846885"/>
                  </a:lnTo>
                  <a:lnTo>
                    <a:pt x="44160" y="809830"/>
                  </a:lnTo>
                  <a:lnTo>
                    <a:pt x="28580" y="771657"/>
                  </a:lnTo>
                  <a:lnTo>
                    <a:pt x="16255" y="732456"/>
                  </a:lnTo>
                  <a:lnTo>
                    <a:pt x="7303" y="692319"/>
                  </a:lnTo>
                  <a:lnTo>
                    <a:pt x="1845" y="651337"/>
                  </a:lnTo>
                  <a:lnTo>
                    <a:pt x="0" y="6096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164</a:t>
            </a:fld>
            <a:endParaRPr spc="15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71869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25" dirty="0"/>
              <a:t>Duyệt </a:t>
            </a:r>
            <a:r>
              <a:rPr sz="4800" dirty="0"/>
              <a:t>tài </a:t>
            </a:r>
            <a:r>
              <a:rPr sz="4800" spc="-20" dirty="0"/>
              <a:t>nguyên </a:t>
            </a:r>
            <a:r>
              <a:rPr sz="4800" spc="5" dirty="0"/>
              <a:t>chia</a:t>
            </a:r>
            <a:r>
              <a:rPr sz="4800" spc="210" dirty="0"/>
              <a:t> </a:t>
            </a:r>
            <a:r>
              <a:rPr sz="4800" spc="10" dirty="0"/>
              <a:t>sẻ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3872229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-15" dirty="0">
                <a:solidFill>
                  <a:srgbClr val="000066"/>
                </a:solidFill>
                <a:latin typeface="Arial"/>
                <a:cs typeface="Arial"/>
              </a:rPr>
              <a:t>My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Network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Places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2612" y="1447800"/>
            <a:ext cx="8409305" cy="4705985"/>
            <a:chOff x="582612" y="1447800"/>
            <a:chExt cx="8409305" cy="47059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9175" y="1447800"/>
              <a:ext cx="4162425" cy="47059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12" y="3459226"/>
              <a:ext cx="4217924" cy="25605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165</a:t>
            </a:fld>
            <a:endParaRPr spc="15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716597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25" dirty="0"/>
              <a:t>Duyệt </a:t>
            </a:r>
            <a:r>
              <a:rPr sz="4800" dirty="0"/>
              <a:t>tài </a:t>
            </a:r>
            <a:r>
              <a:rPr sz="4800" spc="-20" dirty="0"/>
              <a:t>nguyên </a:t>
            </a:r>
            <a:r>
              <a:rPr sz="4800" spc="5" dirty="0"/>
              <a:t>chia</a:t>
            </a:r>
            <a:r>
              <a:rPr sz="4800" spc="210" dirty="0"/>
              <a:t> </a:t>
            </a:r>
            <a:r>
              <a:rPr sz="4800" spc="40" dirty="0"/>
              <a:t>s</a:t>
            </a:r>
            <a:r>
              <a:rPr sz="4400" spc="40" dirty="0"/>
              <a:t>ẻ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80911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Gõ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trực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tiếp đường dẫn</a:t>
            </a:r>
            <a:r>
              <a:rPr sz="3200" spc="-4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\\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tênmáy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\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tênShare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1512" y="2027301"/>
            <a:ext cx="8129905" cy="4240530"/>
            <a:chOff x="671512" y="2027301"/>
            <a:chExt cx="8129905" cy="424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400" y="2027301"/>
              <a:ext cx="6362700" cy="38400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44875" y="3781425"/>
              <a:ext cx="1981200" cy="609600"/>
            </a:xfrm>
            <a:custGeom>
              <a:avLst/>
              <a:gdLst/>
              <a:ahLst/>
              <a:cxnLst/>
              <a:rect l="l" t="t" r="r" b="b"/>
              <a:pathLst>
                <a:path w="1981200" h="609600">
                  <a:moveTo>
                    <a:pt x="0" y="304800"/>
                  </a:moveTo>
                  <a:lnTo>
                    <a:pt x="9836" y="261691"/>
                  </a:lnTo>
                  <a:lnTo>
                    <a:pt x="38452" y="220436"/>
                  </a:lnTo>
                  <a:lnTo>
                    <a:pt x="84507" y="181448"/>
                  </a:lnTo>
                  <a:lnTo>
                    <a:pt x="146660" y="145141"/>
                  </a:lnTo>
                  <a:lnTo>
                    <a:pt x="183354" y="128122"/>
                  </a:lnTo>
                  <a:lnTo>
                    <a:pt x="223570" y="111927"/>
                  </a:lnTo>
                  <a:lnTo>
                    <a:pt x="267141" y="96610"/>
                  </a:lnTo>
                  <a:lnTo>
                    <a:pt x="313897" y="82221"/>
                  </a:lnTo>
                  <a:lnTo>
                    <a:pt x="363673" y="68812"/>
                  </a:lnTo>
                  <a:lnTo>
                    <a:pt x="416300" y="56436"/>
                  </a:lnTo>
                  <a:lnTo>
                    <a:pt x="471610" y="45142"/>
                  </a:lnTo>
                  <a:lnTo>
                    <a:pt x="529437" y="34984"/>
                  </a:lnTo>
                  <a:lnTo>
                    <a:pt x="589613" y="26012"/>
                  </a:lnTo>
                  <a:lnTo>
                    <a:pt x="651969" y="18279"/>
                  </a:lnTo>
                  <a:lnTo>
                    <a:pt x="716339" y="11836"/>
                  </a:lnTo>
                  <a:lnTo>
                    <a:pt x="782554" y="6735"/>
                  </a:lnTo>
                  <a:lnTo>
                    <a:pt x="850448" y="3028"/>
                  </a:lnTo>
                  <a:lnTo>
                    <a:pt x="919852" y="765"/>
                  </a:lnTo>
                  <a:lnTo>
                    <a:pt x="990600" y="0"/>
                  </a:lnTo>
                  <a:lnTo>
                    <a:pt x="1061347" y="765"/>
                  </a:lnTo>
                  <a:lnTo>
                    <a:pt x="1130751" y="3028"/>
                  </a:lnTo>
                  <a:lnTo>
                    <a:pt x="1198645" y="6735"/>
                  </a:lnTo>
                  <a:lnTo>
                    <a:pt x="1264860" y="11836"/>
                  </a:lnTo>
                  <a:lnTo>
                    <a:pt x="1329230" y="18279"/>
                  </a:lnTo>
                  <a:lnTo>
                    <a:pt x="1391586" y="26012"/>
                  </a:lnTo>
                  <a:lnTo>
                    <a:pt x="1451762" y="34984"/>
                  </a:lnTo>
                  <a:lnTo>
                    <a:pt x="1509589" y="45142"/>
                  </a:lnTo>
                  <a:lnTo>
                    <a:pt x="1564899" y="56436"/>
                  </a:lnTo>
                  <a:lnTo>
                    <a:pt x="1617526" y="68812"/>
                  </a:lnTo>
                  <a:lnTo>
                    <a:pt x="1667302" y="82221"/>
                  </a:lnTo>
                  <a:lnTo>
                    <a:pt x="1714058" y="96610"/>
                  </a:lnTo>
                  <a:lnTo>
                    <a:pt x="1757629" y="111927"/>
                  </a:lnTo>
                  <a:lnTo>
                    <a:pt x="1797845" y="128122"/>
                  </a:lnTo>
                  <a:lnTo>
                    <a:pt x="1834539" y="145141"/>
                  </a:lnTo>
                  <a:lnTo>
                    <a:pt x="1896692" y="181448"/>
                  </a:lnTo>
                  <a:lnTo>
                    <a:pt x="1942747" y="220436"/>
                  </a:lnTo>
                  <a:lnTo>
                    <a:pt x="1971363" y="261691"/>
                  </a:lnTo>
                  <a:lnTo>
                    <a:pt x="1981200" y="304800"/>
                  </a:lnTo>
                  <a:lnTo>
                    <a:pt x="1978712" y="326560"/>
                  </a:lnTo>
                  <a:lnTo>
                    <a:pt x="1959318" y="368793"/>
                  </a:lnTo>
                  <a:lnTo>
                    <a:pt x="1921815" y="408966"/>
                  </a:lnTo>
                  <a:lnTo>
                    <a:pt x="1867544" y="446665"/>
                  </a:lnTo>
                  <a:lnTo>
                    <a:pt x="1797845" y="481477"/>
                  </a:lnTo>
                  <a:lnTo>
                    <a:pt x="1757629" y="497672"/>
                  </a:lnTo>
                  <a:lnTo>
                    <a:pt x="1714058" y="512989"/>
                  </a:lnTo>
                  <a:lnTo>
                    <a:pt x="1667302" y="527378"/>
                  </a:lnTo>
                  <a:lnTo>
                    <a:pt x="1617526" y="540787"/>
                  </a:lnTo>
                  <a:lnTo>
                    <a:pt x="1564899" y="553163"/>
                  </a:lnTo>
                  <a:lnTo>
                    <a:pt x="1509589" y="564457"/>
                  </a:lnTo>
                  <a:lnTo>
                    <a:pt x="1451762" y="574615"/>
                  </a:lnTo>
                  <a:lnTo>
                    <a:pt x="1391586" y="583587"/>
                  </a:lnTo>
                  <a:lnTo>
                    <a:pt x="1329230" y="591320"/>
                  </a:lnTo>
                  <a:lnTo>
                    <a:pt x="1264860" y="597763"/>
                  </a:lnTo>
                  <a:lnTo>
                    <a:pt x="1198645" y="602864"/>
                  </a:lnTo>
                  <a:lnTo>
                    <a:pt x="1130751" y="606571"/>
                  </a:lnTo>
                  <a:lnTo>
                    <a:pt x="1061347" y="608834"/>
                  </a:lnTo>
                  <a:lnTo>
                    <a:pt x="990600" y="609600"/>
                  </a:lnTo>
                  <a:lnTo>
                    <a:pt x="919852" y="608834"/>
                  </a:lnTo>
                  <a:lnTo>
                    <a:pt x="850448" y="606571"/>
                  </a:lnTo>
                  <a:lnTo>
                    <a:pt x="782554" y="602864"/>
                  </a:lnTo>
                  <a:lnTo>
                    <a:pt x="716339" y="597763"/>
                  </a:lnTo>
                  <a:lnTo>
                    <a:pt x="651969" y="591320"/>
                  </a:lnTo>
                  <a:lnTo>
                    <a:pt x="589613" y="583587"/>
                  </a:lnTo>
                  <a:lnTo>
                    <a:pt x="529437" y="574615"/>
                  </a:lnTo>
                  <a:lnTo>
                    <a:pt x="471610" y="564457"/>
                  </a:lnTo>
                  <a:lnTo>
                    <a:pt x="416300" y="553163"/>
                  </a:lnTo>
                  <a:lnTo>
                    <a:pt x="363673" y="540787"/>
                  </a:lnTo>
                  <a:lnTo>
                    <a:pt x="313897" y="527378"/>
                  </a:lnTo>
                  <a:lnTo>
                    <a:pt x="267141" y="512989"/>
                  </a:lnTo>
                  <a:lnTo>
                    <a:pt x="223570" y="497672"/>
                  </a:lnTo>
                  <a:lnTo>
                    <a:pt x="183354" y="481477"/>
                  </a:lnTo>
                  <a:lnTo>
                    <a:pt x="146660" y="464458"/>
                  </a:lnTo>
                  <a:lnTo>
                    <a:pt x="84507" y="428151"/>
                  </a:lnTo>
                  <a:lnTo>
                    <a:pt x="38452" y="389163"/>
                  </a:lnTo>
                  <a:lnTo>
                    <a:pt x="9836" y="347908"/>
                  </a:lnTo>
                  <a:lnTo>
                    <a:pt x="0" y="3048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495800"/>
              <a:ext cx="3305175" cy="17716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5800" y="5213350"/>
              <a:ext cx="1524000" cy="457200"/>
            </a:xfrm>
            <a:custGeom>
              <a:avLst/>
              <a:gdLst/>
              <a:ahLst/>
              <a:cxnLst/>
              <a:rect l="l" t="t" r="r" b="b"/>
              <a:pathLst>
                <a:path w="1524000" h="457200">
                  <a:moveTo>
                    <a:pt x="0" y="228600"/>
                  </a:moveTo>
                  <a:lnTo>
                    <a:pt x="12276" y="187512"/>
                  </a:lnTo>
                  <a:lnTo>
                    <a:pt x="47672" y="148839"/>
                  </a:lnTo>
                  <a:lnTo>
                    <a:pt x="104035" y="113227"/>
                  </a:lnTo>
                  <a:lnTo>
                    <a:pt x="139407" y="96770"/>
                  </a:lnTo>
                  <a:lnTo>
                    <a:pt x="179213" y="81321"/>
                  </a:lnTo>
                  <a:lnTo>
                    <a:pt x="223185" y="66960"/>
                  </a:lnTo>
                  <a:lnTo>
                    <a:pt x="271053" y="53768"/>
                  </a:lnTo>
                  <a:lnTo>
                    <a:pt x="322549" y="41825"/>
                  </a:lnTo>
                  <a:lnTo>
                    <a:pt x="377404" y="31213"/>
                  </a:lnTo>
                  <a:lnTo>
                    <a:pt x="435348" y="22012"/>
                  </a:lnTo>
                  <a:lnTo>
                    <a:pt x="496113" y="14303"/>
                  </a:lnTo>
                  <a:lnTo>
                    <a:pt x="559430" y="8166"/>
                  </a:lnTo>
                  <a:lnTo>
                    <a:pt x="625029" y="3683"/>
                  </a:lnTo>
                  <a:lnTo>
                    <a:pt x="692642" y="934"/>
                  </a:lnTo>
                  <a:lnTo>
                    <a:pt x="762000" y="0"/>
                  </a:lnTo>
                  <a:lnTo>
                    <a:pt x="831363" y="934"/>
                  </a:lnTo>
                  <a:lnTo>
                    <a:pt x="898980" y="3683"/>
                  </a:lnTo>
                  <a:lnTo>
                    <a:pt x="964582" y="8166"/>
                  </a:lnTo>
                  <a:lnTo>
                    <a:pt x="1027901" y="14303"/>
                  </a:lnTo>
                  <a:lnTo>
                    <a:pt x="1088667" y="22012"/>
                  </a:lnTo>
                  <a:lnTo>
                    <a:pt x="1146612" y="31213"/>
                  </a:lnTo>
                  <a:lnTo>
                    <a:pt x="1201466" y="41825"/>
                  </a:lnTo>
                  <a:lnTo>
                    <a:pt x="1252962" y="53768"/>
                  </a:lnTo>
                  <a:lnTo>
                    <a:pt x="1300829" y="66960"/>
                  </a:lnTo>
                  <a:lnTo>
                    <a:pt x="1344799" y="81321"/>
                  </a:lnTo>
                  <a:lnTo>
                    <a:pt x="1384603" y="96770"/>
                  </a:lnTo>
                  <a:lnTo>
                    <a:pt x="1419972" y="113227"/>
                  </a:lnTo>
                  <a:lnTo>
                    <a:pt x="1476331" y="148839"/>
                  </a:lnTo>
                  <a:lnTo>
                    <a:pt x="1511724" y="187512"/>
                  </a:lnTo>
                  <a:lnTo>
                    <a:pt x="1524000" y="228600"/>
                  </a:lnTo>
                  <a:lnTo>
                    <a:pt x="1520886" y="249405"/>
                  </a:lnTo>
                  <a:lnTo>
                    <a:pt x="1496783" y="289365"/>
                  </a:lnTo>
                  <a:lnTo>
                    <a:pt x="1450638" y="326589"/>
                  </a:lnTo>
                  <a:lnTo>
                    <a:pt x="1384603" y="360429"/>
                  </a:lnTo>
                  <a:lnTo>
                    <a:pt x="1344799" y="375878"/>
                  </a:lnTo>
                  <a:lnTo>
                    <a:pt x="1300829" y="390239"/>
                  </a:lnTo>
                  <a:lnTo>
                    <a:pt x="1252962" y="403431"/>
                  </a:lnTo>
                  <a:lnTo>
                    <a:pt x="1201466" y="415374"/>
                  </a:lnTo>
                  <a:lnTo>
                    <a:pt x="1146612" y="425986"/>
                  </a:lnTo>
                  <a:lnTo>
                    <a:pt x="1088667" y="435187"/>
                  </a:lnTo>
                  <a:lnTo>
                    <a:pt x="1027901" y="442896"/>
                  </a:lnTo>
                  <a:lnTo>
                    <a:pt x="964582" y="449033"/>
                  </a:lnTo>
                  <a:lnTo>
                    <a:pt x="898980" y="453516"/>
                  </a:lnTo>
                  <a:lnTo>
                    <a:pt x="831363" y="456265"/>
                  </a:lnTo>
                  <a:lnTo>
                    <a:pt x="762000" y="457200"/>
                  </a:lnTo>
                  <a:lnTo>
                    <a:pt x="692642" y="456265"/>
                  </a:lnTo>
                  <a:lnTo>
                    <a:pt x="625029" y="453516"/>
                  </a:lnTo>
                  <a:lnTo>
                    <a:pt x="559430" y="449033"/>
                  </a:lnTo>
                  <a:lnTo>
                    <a:pt x="496113" y="442896"/>
                  </a:lnTo>
                  <a:lnTo>
                    <a:pt x="435348" y="435187"/>
                  </a:lnTo>
                  <a:lnTo>
                    <a:pt x="377404" y="425986"/>
                  </a:lnTo>
                  <a:lnTo>
                    <a:pt x="322549" y="415374"/>
                  </a:lnTo>
                  <a:lnTo>
                    <a:pt x="271053" y="403431"/>
                  </a:lnTo>
                  <a:lnTo>
                    <a:pt x="223185" y="390239"/>
                  </a:lnTo>
                  <a:lnTo>
                    <a:pt x="179213" y="375878"/>
                  </a:lnTo>
                  <a:lnTo>
                    <a:pt x="139407" y="360429"/>
                  </a:lnTo>
                  <a:lnTo>
                    <a:pt x="104035" y="343972"/>
                  </a:lnTo>
                  <a:lnTo>
                    <a:pt x="47672" y="308360"/>
                  </a:lnTo>
                  <a:lnTo>
                    <a:pt x="12276" y="269687"/>
                  </a:lnTo>
                  <a:lnTo>
                    <a:pt x="0" y="2286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166</a:t>
            </a:fld>
            <a:endParaRPr spc="15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00062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Ánh </a:t>
            </a:r>
            <a:r>
              <a:rPr sz="4400" spc="15" dirty="0"/>
              <a:t>xạ ổ </a:t>
            </a:r>
            <a:r>
              <a:rPr sz="4400" dirty="0"/>
              <a:t>đĩa</a:t>
            </a:r>
            <a:r>
              <a:rPr sz="4400" spc="-280" dirty="0"/>
              <a:t> </a:t>
            </a:r>
            <a:r>
              <a:rPr sz="4400" spc="10" dirty="0"/>
              <a:t>mạng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3011323"/>
            <a:ext cx="5943600" cy="31608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975" y="1616455"/>
            <a:ext cx="7804150" cy="326262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55600" marR="5080" indent="-343535">
              <a:lnSpc>
                <a:spcPct val="101699"/>
              </a:lnSpc>
              <a:spcBef>
                <a:spcPts val="6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Thư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mục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chia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sẻ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ánh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xạ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thành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logic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cục</a:t>
            </a:r>
            <a:r>
              <a:rPr sz="3200" spc="-4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bộ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350">
              <a:latin typeface="Arial"/>
              <a:cs typeface="Arial"/>
            </a:endParaRPr>
          </a:p>
          <a:p>
            <a:pPr marL="393700" marR="6085205">
              <a:lnSpc>
                <a:spcPct val="100000"/>
              </a:lnSpc>
            </a:pPr>
            <a:r>
              <a:rPr sz="2400" b="1" spc="10" dirty="0">
                <a:latin typeface="Tahoma"/>
                <a:cs typeface="Tahoma"/>
              </a:rPr>
              <a:t>Tools </a:t>
            </a:r>
            <a:r>
              <a:rPr sz="2400" spc="10" dirty="0">
                <a:latin typeface="Tahoma"/>
                <a:cs typeface="Tahoma"/>
              </a:rPr>
              <a:t>-&gt;  </a:t>
            </a:r>
            <a:r>
              <a:rPr sz="2400" b="1" spc="5" dirty="0">
                <a:latin typeface="Tahoma"/>
                <a:cs typeface="Tahoma"/>
              </a:rPr>
              <a:t>Map  </a:t>
            </a:r>
            <a:r>
              <a:rPr sz="2400" b="1" spc="20" dirty="0">
                <a:latin typeface="Tahoma"/>
                <a:cs typeface="Tahoma"/>
              </a:rPr>
              <a:t>N</a:t>
            </a:r>
            <a:r>
              <a:rPr sz="2400" b="1" dirty="0">
                <a:latin typeface="Tahoma"/>
                <a:cs typeface="Tahoma"/>
              </a:rPr>
              <a:t>e</a:t>
            </a:r>
            <a:r>
              <a:rPr sz="2400" b="1" spc="-30" dirty="0">
                <a:latin typeface="Tahoma"/>
                <a:cs typeface="Tahoma"/>
              </a:rPr>
              <a:t>t</a:t>
            </a:r>
            <a:r>
              <a:rPr sz="2400" b="1" spc="-40" dirty="0">
                <a:latin typeface="Tahoma"/>
                <a:cs typeface="Tahoma"/>
              </a:rPr>
              <a:t>w</a:t>
            </a:r>
            <a:r>
              <a:rPr sz="2400" b="1" spc="10" dirty="0">
                <a:latin typeface="Tahoma"/>
                <a:cs typeface="Tahoma"/>
              </a:rPr>
              <a:t>o</a:t>
            </a:r>
            <a:r>
              <a:rPr sz="2400" b="1" spc="5" dirty="0">
                <a:latin typeface="Tahoma"/>
                <a:cs typeface="Tahoma"/>
              </a:rPr>
              <a:t>r</a:t>
            </a:r>
            <a:r>
              <a:rPr sz="2400" b="1" dirty="0">
                <a:latin typeface="Tahoma"/>
                <a:cs typeface="Tahoma"/>
              </a:rPr>
              <a:t>k  </a:t>
            </a:r>
            <a:r>
              <a:rPr sz="2400" b="1" spc="5" dirty="0">
                <a:latin typeface="Tahoma"/>
                <a:cs typeface="Tahoma"/>
              </a:rPr>
              <a:t>Drive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167</a:t>
            </a:fld>
            <a:endParaRPr spc="15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00062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5" dirty="0"/>
              <a:t>Ánh </a:t>
            </a:r>
            <a:r>
              <a:rPr sz="4400" spc="15" dirty="0"/>
              <a:t>xạ ổ </a:t>
            </a:r>
            <a:r>
              <a:rPr sz="4400" dirty="0"/>
              <a:t>đĩa</a:t>
            </a:r>
            <a:r>
              <a:rPr sz="4400" spc="-280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574548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Hội thoại </a:t>
            </a:r>
            <a:r>
              <a:rPr sz="3200" b="1" spc="45" dirty="0">
                <a:solidFill>
                  <a:srgbClr val="000066"/>
                </a:solidFill>
                <a:latin typeface="Arial"/>
                <a:cs typeface="Arial"/>
              </a:rPr>
              <a:t>Map </a:t>
            </a:r>
            <a:r>
              <a:rPr sz="3200" b="1" spc="25" dirty="0">
                <a:solidFill>
                  <a:srgbClr val="000066"/>
                </a:solidFill>
                <a:latin typeface="Arial"/>
                <a:cs typeface="Arial"/>
              </a:rPr>
              <a:t>Network</a:t>
            </a:r>
            <a:r>
              <a:rPr sz="3200" b="1" spc="-5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Drive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2133600"/>
            <a:ext cx="5629275" cy="41433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168</a:t>
            </a:fld>
            <a:endParaRPr spc="15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451358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5" dirty="0"/>
              <a:t>C</a:t>
            </a:r>
            <a:r>
              <a:rPr sz="4400" spc="5" dirty="0"/>
              <a:t>ài máy </a:t>
            </a:r>
            <a:r>
              <a:rPr sz="4400" spc="-5" dirty="0"/>
              <a:t>in</a:t>
            </a:r>
            <a:r>
              <a:rPr sz="4400" spc="-114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5241290" cy="120777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0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Start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Settings-</a:t>
            </a:r>
            <a:r>
              <a:rPr sz="3200" b="1" spc="-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Printer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Add</a:t>
            </a:r>
            <a:r>
              <a:rPr sz="3200" b="1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Printer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5000" y="2752725"/>
            <a:ext cx="7086600" cy="3343275"/>
            <a:chOff x="1905000" y="2752725"/>
            <a:chExt cx="7086600" cy="3343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000" y="2752725"/>
              <a:ext cx="7086600" cy="33432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25675" y="4740275"/>
              <a:ext cx="1660525" cy="365125"/>
            </a:xfrm>
            <a:custGeom>
              <a:avLst/>
              <a:gdLst/>
              <a:ahLst/>
              <a:cxnLst/>
              <a:rect l="l" t="t" r="r" b="b"/>
              <a:pathLst>
                <a:path w="1660525" h="365125">
                  <a:moveTo>
                    <a:pt x="0" y="182499"/>
                  </a:moveTo>
                  <a:lnTo>
                    <a:pt x="26681" y="136456"/>
                  </a:lnTo>
                  <a:lnTo>
                    <a:pt x="72037" y="108067"/>
                  </a:lnTo>
                  <a:lnTo>
                    <a:pt x="137123" y="82036"/>
                  </a:lnTo>
                  <a:lnTo>
                    <a:pt x="176442" y="70042"/>
                  </a:lnTo>
                  <a:lnTo>
                    <a:pt x="219945" y="58802"/>
                  </a:lnTo>
                  <a:lnTo>
                    <a:pt x="267385" y="48372"/>
                  </a:lnTo>
                  <a:lnTo>
                    <a:pt x="318510" y="38806"/>
                  </a:lnTo>
                  <a:lnTo>
                    <a:pt x="373073" y="30160"/>
                  </a:lnTo>
                  <a:lnTo>
                    <a:pt x="430824" y="22488"/>
                  </a:lnTo>
                  <a:lnTo>
                    <a:pt x="491514" y="15846"/>
                  </a:lnTo>
                  <a:lnTo>
                    <a:pt x="554894" y="10288"/>
                  </a:lnTo>
                  <a:lnTo>
                    <a:pt x="620714" y="5869"/>
                  </a:lnTo>
                  <a:lnTo>
                    <a:pt x="688725" y="2645"/>
                  </a:lnTo>
                  <a:lnTo>
                    <a:pt x="758679" y="670"/>
                  </a:lnTo>
                  <a:lnTo>
                    <a:pt x="830326" y="0"/>
                  </a:lnTo>
                  <a:lnTo>
                    <a:pt x="901953" y="670"/>
                  </a:lnTo>
                  <a:lnTo>
                    <a:pt x="971890" y="2645"/>
                  </a:lnTo>
                  <a:lnTo>
                    <a:pt x="1039886" y="5869"/>
                  </a:lnTo>
                  <a:lnTo>
                    <a:pt x="1105693" y="10288"/>
                  </a:lnTo>
                  <a:lnTo>
                    <a:pt x="1169061" y="15846"/>
                  </a:lnTo>
                  <a:lnTo>
                    <a:pt x="1229741" y="22488"/>
                  </a:lnTo>
                  <a:lnTo>
                    <a:pt x="1287483" y="30160"/>
                  </a:lnTo>
                  <a:lnTo>
                    <a:pt x="1342038" y="38806"/>
                  </a:lnTo>
                  <a:lnTo>
                    <a:pt x="1393158" y="48372"/>
                  </a:lnTo>
                  <a:lnTo>
                    <a:pt x="1440592" y="58802"/>
                  </a:lnTo>
                  <a:lnTo>
                    <a:pt x="1484092" y="70042"/>
                  </a:lnTo>
                  <a:lnTo>
                    <a:pt x="1523407" y="82036"/>
                  </a:lnTo>
                  <a:lnTo>
                    <a:pt x="1588489" y="108067"/>
                  </a:lnTo>
                  <a:lnTo>
                    <a:pt x="1633844" y="136456"/>
                  </a:lnTo>
                  <a:lnTo>
                    <a:pt x="1657477" y="166763"/>
                  </a:lnTo>
                  <a:lnTo>
                    <a:pt x="1660525" y="182499"/>
                  </a:lnTo>
                  <a:lnTo>
                    <a:pt x="1657477" y="198253"/>
                  </a:lnTo>
                  <a:lnTo>
                    <a:pt x="1633844" y="228592"/>
                  </a:lnTo>
                  <a:lnTo>
                    <a:pt x="1588489" y="257006"/>
                  </a:lnTo>
                  <a:lnTo>
                    <a:pt x="1523407" y="283056"/>
                  </a:lnTo>
                  <a:lnTo>
                    <a:pt x="1484092" y="295058"/>
                  </a:lnTo>
                  <a:lnTo>
                    <a:pt x="1440592" y="306303"/>
                  </a:lnTo>
                  <a:lnTo>
                    <a:pt x="1393158" y="316739"/>
                  </a:lnTo>
                  <a:lnTo>
                    <a:pt x="1342038" y="326308"/>
                  </a:lnTo>
                  <a:lnTo>
                    <a:pt x="1287483" y="334958"/>
                  </a:lnTo>
                  <a:lnTo>
                    <a:pt x="1229741" y="342632"/>
                  </a:lnTo>
                  <a:lnTo>
                    <a:pt x="1169061" y="349276"/>
                  </a:lnTo>
                  <a:lnTo>
                    <a:pt x="1105693" y="354835"/>
                  </a:lnTo>
                  <a:lnTo>
                    <a:pt x="1039886" y="359254"/>
                  </a:lnTo>
                  <a:lnTo>
                    <a:pt x="971890" y="362479"/>
                  </a:lnTo>
                  <a:lnTo>
                    <a:pt x="901953" y="364454"/>
                  </a:lnTo>
                  <a:lnTo>
                    <a:pt x="830326" y="365125"/>
                  </a:lnTo>
                  <a:lnTo>
                    <a:pt x="758679" y="364454"/>
                  </a:lnTo>
                  <a:lnTo>
                    <a:pt x="688725" y="362479"/>
                  </a:lnTo>
                  <a:lnTo>
                    <a:pt x="620714" y="359254"/>
                  </a:lnTo>
                  <a:lnTo>
                    <a:pt x="554894" y="354835"/>
                  </a:lnTo>
                  <a:lnTo>
                    <a:pt x="491514" y="349276"/>
                  </a:lnTo>
                  <a:lnTo>
                    <a:pt x="430824" y="342632"/>
                  </a:lnTo>
                  <a:lnTo>
                    <a:pt x="373073" y="334958"/>
                  </a:lnTo>
                  <a:lnTo>
                    <a:pt x="318510" y="326308"/>
                  </a:lnTo>
                  <a:lnTo>
                    <a:pt x="267385" y="316739"/>
                  </a:lnTo>
                  <a:lnTo>
                    <a:pt x="219945" y="306303"/>
                  </a:lnTo>
                  <a:lnTo>
                    <a:pt x="176442" y="295058"/>
                  </a:lnTo>
                  <a:lnTo>
                    <a:pt x="137123" y="283056"/>
                  </a:lnTo>
                  <a:lnTo>
                    <a:pt x="72037" y="257006"/>
                  </a:lnTo>
                  <a:lnTo>
                    <a:pt x="26681" y="228592"/>
                  </a:lnTo>
                  <a:lnTo>
                    <a:pt x="3047" y="198253"/>
                  </a:lnTo>
                  <a:lnTo>
                    <a:pt x="0" y="18249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169</a:t>
            </a:fld>
            <a:endParaRPr spc="1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807656"/>
            <a:ext cx="760730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10" dirty="0"/>
              <a:t>Các </a:t>
            </a:r>
            <a:r>
              <a:rPr sz="3200" dirty="0"/>
              <a:t>thành </a:t>
            </a:r>
            <a:r>
              <a:rPr sz="3200" spc="5" dirty="0"/>
              <a:t>phần </a:t>
            </a:r>
            <a:r>
              <a:rPr sz="3200" spc="10" dirty="0"/>
              <a:t>cơ </a:t>
            </a:r>
            <a:r>
              <a:rPr sz="3200" spc="5" dirty="0"/>
              <a:t>bản trên</a:t>
            </a:r>
            <a:r>
              <a:rPr sz="3200" spc="-325" dirty="0"/>
              <a:t> </a:t>
            </a:r>
            <a:r>
              <a:rPr sz="3200" spc="20" dirty="0"/>
              <a:t>Mainboard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17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34794"/>
            <a:ext cx="7787005" cy="43078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750" b="1" i="1" spc="30" dirty="0">
                <a:solidFill>
                  <a:srgbClr val="990000"/>
                </a:solidFill>
                <a:latin typeface="Arial"/>
                <a:cs typeface="Arial"/>
              </a:rPr>
              <a:t>Khe </a:t>
            </a:r>
            <a:r>
              <a:rPr sz="2750" b="1" i="1" spc="35" dirty="0">
                <a:solidFill>
                  <a:srgbClr val="990000"/>
                </a:solidFill>
                <a:latin typeface="Arial"/>
                <a:cs typeface="Arial"/>
              </a:rPr>
              <a:t>cắm</a:t>
            </a:r>
            <a:r>
              <a:rPr sz="2750" b="1" i="1" spc="-3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750" b="1" i="1" spc="25" dirty="0">
                <a:solidFill>
                  <a:srgbClr val="990000"/>
                </a:solidFill>
                <a:latin typeface="Arial"/>
                <a:cs typeface="Arial"/>
              </a:rPr>
              <a:t>CPU: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hai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cơ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bản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Slot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750" spc="6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Socket.</a:t>
            </a:r>
            <a:endParaRPr sz="2750">
              <a:latin typeface="Arial"/>
              <a:cs typeface="Arial"/>
            </a:endParaRPr>
          </a:p>
          <a:p>
            <a:pPr marL="355600" marR="193675" indent="-343535">
              <a:lnSpc>
                <a:spcPct val="101299"/>
              </a:lnSpc>
              <a:spcBef>
                <a:spcPts val="7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Slot: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khe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dài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thanh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 các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Pentium </a:t>
            </a:r>
            <a:r>
              <a:rPr sz="2750" spc="-60" dirty="0">
                <a:solidFill>
                  <a:srgbClr val="000066"/>
                </a:solidFill>
                <a:latin typeface="Arial"/>
                <a:cs typeface="Arial"/>
              </a:rPr>
              <a:t>II,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Pentium </a:t>
            </a:r>
            <a:r>
              <a:rPr sz="2750" spc="-65" dirty="0">
                <a:solidFill>
                  <a:srgbClr val="000066"/>
                </a:solidFill>
                <a:latin typeface="Arial"/>
                <a:cs typeface="Arial"/>
              </a:rPr>
              <a:t>III,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Pentium</a:t>
            </a:r>
            <a:r>
              <a:rPr sz="2750" spc="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Pro.</a:t>
            </a:r>
            <a:endParaRPr sz="2750">
              <a:latin typeface="Arial"/>
              <a:cs typeface="Arial"/>
            </a:endParaRPr>
          </a:p>
          <a:p>
            <a:pPr marL="355600" marR="5080" indent="-343535">
              <a:lnSpc>
                <a:spcPct val="102400"/>
              </a:lnSpc>
              <a:spcBef>
                <a:spcPts val="6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Socket: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khe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chữ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nhật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xăm lổ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CPU</a:t>
            </a:r>
            <a:r>
              <a:rPr sz="2750" spc="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vào.</a:t>
            </a:r>
            <a:endParaRPr sz="2750">
              <a:latin typeface="Arial"/>
              <a:cs typeface="Arial"/>
            </a:endParaRPr>
          </a:p>
          <a:p>
            <a:pPr marL="355600" marR="53975" indent="-343535">
              <a:lnSpc>
                <a:spcPct val="102400"/>
              </a:lnSpc>
              <a:spcBef>
                <a:spcPts val="6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50850" algn="l"/>
                <a:tab pos="451484" algn="l"/>
              </a:tabLst>
            </a:pPr>
            <a:r>
              <a:rPr dirty="0"/>
              <a:t>	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Socket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7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(AMD),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Socket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370,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socket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478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(P4),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775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(P4),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socket A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(Duron,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Althon</a:t>
            </a:r>
            <a:r>
              <a:rPr sz="2750" spc="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XP).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451358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5" dirty="0"/>
              <a:t>C</a:t>
            </a:r>
            <a:r>
              <a:rPr sz="4400" spc="5" dirty="0"/>
              <a:t>ài máy </a:t>
            </a:r>
            <a:r>
              <a:rPr sz="4400" spc="-5" dirty="0"/>
              <a:t>in</a:t>
            </a:r>
            <a:r>
              <a:rPr sz="4400" spc="-114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2202180" cy="218122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0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Bấm</a:t>
            </a:r>
            <a:r>
              <a:rPr sz="3200" spc="-1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Next</a:t>
            </a:r>
            <a:endParaRPr sz="3200">
              <a:latin typeface="Arial"/>
              <a:cs typeface="Arial"/>
            </a:endParaRPr>
          </a:p>
          <a:p>
            <a:pPr marL="355600" marR="130810" indent="-343535">
              <a:lnSpc>
                <a:spcPct val="99800"/>
              </a:lnSpc>
              <a:spcBef>
                <a:spcPts val="82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Chọn  </a:t>
            </a:r>
            <a:r>
              <a:rPr sz="3200" b="1" spc="25" dirty="0">
                <a:solidFill>
                  <a:srgbClr val="000066"/>
                </a:solidFill>
                <a:latin typeface="Arial"/>
                <a:cs typeface="Arial"/>
              </a:rPr>
              <a:t>Network  </a:t>
            </a:r>
            <a:r>
              <a:rPr sz="3200" b="1" spc="-10" dirty="0">
                <a:solidFill>
                  <a:srgbClr val="000066"/>
                </a:solidFill>
                <a:latin typeface="Arial"/>
                <a:cs typeface="Arial"/>
              </a:rPr>
              <a:t>p</a:t>
            </a:r>
            <a:r>
              <a:rPr sz="3200" b="1" spc="25" dirty="0">
                <a:solidFill>
                  <a:srgbClr val="000066"/>
                </a:solidFill>
                <a:latin typeface="Arial"/>
                <a:cs typeface="Arial"/>
              </a:rPr>
              <a:t>r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i</a:t>
            </a:r>
            <a:r>
              <a:rPr sz="3200" b="1" spc="-5" dirty="0">
                <a:solidFill>
                  <a:srgbClr val="000066"/>
                </a:solidFill>
                <a:latin typeface="Arial"/>
                <a:cs typeface="Arial"/>
              </a:rPr>
              <a:t>n</a:t>
            </a:r>
            <a:r>
              <a:rPr sz="3200" b="1" spc="-15" dirty="0">
                <a:solidFill>
                  <a:srgbClr val="000066"/>
                </a:solidFill>
                <a:latin typeface="Arial"/>
                <a:cs typeface="Arial"/>
              </a:rPr>
              <a:t>t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e</a:t>
            </a:r>
            <a:r>
              <a:rPr sz="3200" b="1" spc="35" dirty="0">
                <a:solidFill>
                  <a:srgbClr val="000066"/>
                </a:solidFill>
                <a:latin typeface="Arial"/>
                <a:cs typeface="Arial"/>
              </a:rPr>
              <a:t>r</a:t>
            </a:r>
            <a:r>
              <a:rPr sz="3200" b="1" spc="30" dirty="0">
                <a:solidFill>
                  <a:srgbClr val="000066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9925" y="1606550"/>
            <a:ext cx="5857875" cy="4565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170</a:t>
            </a:fld>
            <a:endParaRPr spc="15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451358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5" dirty="0"/>
              <a:t>C</a:t>
            </a:r>
            <a:r>
              <a:rPr sz="4400" spc="5" dirty="0"/>
              <a:t>ài máy </a:t>
            </a:r>
            <a:r>
              <a:rPr sz="4400" spc="-5" dirty="0"/>
              <a:t>in</a:t>
            </a:r>
            <a:r>
              <a:rPr sz="4400" spc="-114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2164080" cy="198691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55600" marR="5080" indent="-343535">
              <a:lnSpc>
                <a:spcPct val="100400"/>
              </a:lnSpc>
              <a:spcBef>
                <a:spcPts val="1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Gõ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tên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in 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(hoặc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sẽ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chọn</a:t>
            </a:r>
            <a:r>
              <a:rPr sz="3200" spc="-1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sau)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226" y="1676336"/>
            <a:ext cx="5608574" cy="42307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171</a:t>
            </a:fld>
            <a:endParaRPr spc="15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451358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5" dirty="0"/>
              <a:t>C</a:t>
            </a:r>
            <a:r>
              <a:rPr sz="4400" spc="5" dirty="0"/>
              <a:t>ài máy </a:t>
            </a:r>
            <a:r>
              <a:rPr sz="4400" spc="-5" dirty="0"/>
              <a:t>in</a:t>
            </a:r>
            <a:r>
              <a:rPr sz="4400" spc="-114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2232025" cy="355092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55600" marR="5080" indent="-343535">
              <a:lnSpc>
                <a:spcPct val="101699"/>
              </a:lnSpc>
              <a:spcBef>
                <a:spcPts val="6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Chọn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 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in</a:t>
            </a:r>
            <a:endParaRPr sz="3200">
              <a:latin typeface="Arial"/>
              <a:cs typeface="Arial"/>
            </a:endParaRPr>
          </a:p>
          <a:p>
            <a:pPr marL="355600" marR="48260" indent="-343535">
              <a:lnSpc>
                <a:spcPct val="100200"/>
              </a:lnSpc>
              <a:spcBef>
                <a:spcPts val="73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Tiếp</a:t>
            </a:r>
            <a:r>
              <a:rPr sz="32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theo: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cài  máy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in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bình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5851" y="1523936"/>
            <a:ext cx="5865749" cy="44212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172</a:t>
            </a:fld>
            <a:endParaRPr spc="15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563499"/>
            <a:ext cx="451358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5" dirty="0"/>
              <a:t>C</a:t>
            </a:r>
            <a:r>
              <a:rPr sz="4400" spc="5" dirty="0"/>
              <a:t>ài máy </a:t>
            </a:r>
            <a:r>
              <a:rPr sz="4400" spc="-5" dirty="0"/>
              <a:t>in</a:t>
            </a:r>
            <a:r>
              <a:rPr sz="4400" spc="-114" dirty="0"/>
              <a:t> </a:t>
            </a:r>
            <a:r>
              <a:rPr sz="4400" spc="10" dirty="0"/>
              <a:t>mạng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7820659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Sử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dụng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in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như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in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cục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bộ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217801"/>
            <a:ext cx="7972425" cy="37924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173</a:t>
            </a:fld>
            <a:endParaRPr spc="15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0676" y="3017901"/>
            <a:ext cx="2178050" cy="91440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3111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245"/>
              </a:spcBef>
            </a:pPr>
            <a:r>
              <a:rPr sz="5400" spc="-55" dirty="0">
                <a:solidFill>
                  <a:srgbClr val="000000"/>
                </a:solidFill>
              </a:rPr>
              <a:t>ADSL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174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75" y="1549717"/>
            <a:ext cx="3245485" cy="4426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ADSL </a:t>
            </a:r>
            <a:r>
              <a:rPr sz="2400" b="1" spc="40" dirty="0">
                <a:latin typeface="Arial"/>
                <a:cs typeface="Arial"/>
              </a:rPr>
              <a:t>là </a:t>
            </a:r>
            <a:r>
              <a:rPr sz="2400" b="1" spc="-25" dirty="0">
                <a:latin typeface="Arial"/>
                <a:cs typeface="Arial"/>
              </a:rPr>
              <a:t>gì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50"/>
              </a:spcBef>
            </a:pPr>
            <a:r>
              <a:rPr sz="2400" spc="-20" dirty="0">
                <a:latin typeface="Arial"/>
                <a:cs typeface="Arial"/>
              </a:rPr>
              <a:t>Hiểu </a:t>
            </a:r>
            <a:r>
              <a:rPr sz="2400" spc="-15" dirty="0">
                <a:latin typeface="Arial"/>
                <a:cs typeface="Arial"/>
              </a:rPr>
              <a:t>một cách </a:t>
            </a:r>
            <a:r>
              <a:rPr sz="2400" spc="5" dirty="0">
                <a:latin typeface="Arial"/>
                <a:cs typeface="Arial"/>
              </a:rPr>
              <a:t>đơn </a:t>
            </a:r>
            <a:r>
              <a:rPr sz="2400" spc="-35" dirty="0">
                <a:latin typeface="Arial"/>
                <a:cs typeface="Arial"/>
              </a:rPr>
              <a:t>giản  </a:t>
            </a:r>
            <a:r>
              <a:rPr sz="2400" spc="-10" dirty="0">
                <a:latin typeface="Arial"/>
                <a:cs typeface="Arial"/>
              </a:rPr>
              <a:t>nhất, </a:t>
            </a:r>
            <a:r>
              <a:rPr sz="2400" spc="-15" dirty="0">
                <a:latin typeface="Arial"/>
                <a:cs typeface="Arial"/>
              </a:rPr>
              <a:t>ADSL </a:t>
            </a:r>
            <a:r>
              <a:rPr sz="2400" spc="-5" dirty="0">
                <a:latin typeface="Arial"/>
                <a:cs typeface="Arial"/>
              </a:rPr>
              <a:t>là </a:t>
            </a:r>
            <a:r>
              <a:rPr sz="2400" dirty="0">
                <a:latin typeface="Arial"/>
                <a:cs typeface="Arial"/>
              </a:rPr>
              <a:t>sự </a:t>
            </a:r>
            <a:r>
              <a:rPr sz="2400" spc="-10" dirty="0">
                <a:latin typeface="Arial"/>
                <a:cs typeface="Arial"/>
              </a:rPr>
              <a:t>thay  </a:t>
            </a:r>
            <a:r>
              <a:rPr sz="2400" spc="5" dirty="0">
                <a:latin typeface="Arial"/>
                <a:cs typeface="Arial"/>
              </a:rPr>
              <a:t>thế </a:t>
            </a:r>
            <a:r>
              <a:rPr sz="2400" spc="-25" dirty="0">
                <a:latin typeface="Arial"/>
                <a:cs typeface="Arial"/>
              </a:rPr>
              <a:t>với </a:t>
            </a:r>
            <a:r>
              <a:rPr sz="2400" spc="-20" dirty="0">
                <a:latin typeface="Arial"/>
                <a:cs typeface="Arial"/>
              </a:rPr>
              <a:t>tốc </a:t>
            </a:r>
            <a:r>
              <a:rPr sz="2400" spc="5" dirty="0">
                <a:latin typeface="Arial"/>
                <a:cs typeface="Arial"/>
              </a:rPr>
              <a:t>độ </a:t>
            </a:r>
            <a:r>
              <a:rPr sz="2400" spc="-20" dirty="0">
                <a:latin typeface="Arial"/>
                <a:cs typeface="Arial"/>
              </a:rPr>
              <a:t>cao </a:t>
            </a:r>
            <a:r>
              <a:rPr sz="2400" dirty="0">
                <a:latin typeface="Arial"/>
                <a:cs typeface="Arial"/>
              </a:rPr>
              <a:t>cho  </a:t>
            </a:r>
            <a:r>
              <a:rPr sz="2400" spc="-15" dirty="0">
                <a:latin typeface="Arial"/>
                <a:cs typeface="Arial"/>
              </a:rPr>
              <a:t>thiết </a:t>
            </a:r>
            <a:r>
              <a:rPr sz="2400" spc="-35" dirty="0">
                <a:latin typeface="Arial"/>
                <a:cs typeface="Arial"/>
              </a:rPr>
              <a:t>bị Modem </a:t>
            </a:r>
            <a:r>
              <a:rPr sz="2400" spc="-30" dirty="0">
                <a:latin typeface="Arial"/>
                <a:cs typeface="Arial"/>
              </a:rPr>
              <a:t>hoặc  </a:t>
            </a:r>
            <a:r>
              <a:rPr sz="2400" spc="-5" dirty="0">
                <a:latin typeface="Arial"/>
                <a:cs typeface="Arial"/>
              </a:rPr>
              <a:t>ISDN </a:t>
            </a:r>
            <a:r>
              <a:rPr sz="2400" spc="-15" dirty="0">
                <a:latin typeface="Arial"/>
                <a:cs typeface="Arial"/>
              </a:rPr>
              <a:t>giúp </a:t>
            </a:r>
            <a:r>
              <a:rPr sz="2400" spc="5" dirty="0">
                <a:latin typeface="Arial"/>
                <a:cs typeface="Arial"/>
              </a:rPr>
              <a:t>truy </a:t>
            </a:r>
            <a:r>
              <a:rPr sz="2400" spc="-10" dirty="0">
                <a:latin typeface="Arial"/>
                <a:cs typeface="Arial"/>
              </a:rPr>
              <a:t>nhập  Internet </a:t>
            </a:r>
            <a:r>
              <a:rPr sz="2400" spc="-25" dirty="0">
                <a:latin typeface="Arial"/>
                <a:cs typeface="Arial"/>
              </a:rPr>
              <a:t>với </a:t>
            </a:r>
            <a:r>
              <a:rPr sz="2400" spc="-20" dirty="0">
                <a:latin typeface="Arial"/>
                <a:cs typeface="Arial"/>
              </a:rPr>
              <a:t>tốc </a:t>
            </a:r>
            <a:r>
              <a:rPr sz="2400" spc="5" dirty="0">
                <a:latin typeface="Arial"/>
                <a:cs typeface="Arial"/>
              </a:rPr>
              <a:t>độ </a:t>
            </a:r>
            <a:r>
              <a:rPr sz="2400" spc="-20" dirty="0">
                <a:latin typeface="Arial"/>
                <a:cs typeface="Arial"/>
              </a:rPr>
              <a:t>cao  </a:t>
            </a:r>
            <a:r>
              <a:rPr sz="2400" spc="-40" dirty="0">
                <a:latin typeface="Arial"/>
                <a:cs typeface="Arial"/>
              </a:rPr>
              <a:t>và </a:t>
            </a:r>
            <a:r>
              <a:rPr sz="2400" spc="-5" dirty="0">
                <a:latin typeface="Arial"/>
                <a:cs typeface="Arial"/>
              </a:rPr>
              <a:t>nhanh </a:t>
            </a:r>
            <a:r>
              <a:rPr sz="2400" spc="10" dirty="0">
                <a:latin typeface="Arial"/>
                <a:cs typeface="Arial"/>
              </a:rPr>
              <a:t>hơn. </a:t>
            </a:r>
            <a:r>
              <a:rPr sz="2400" spc="-25" dirty="0">
                <a:latin typeface="Arial"/>
                <a:cs typeface="Arial"/>
              </a:rPr>
              <a:t>Các  </a:t>
            </a:r>
            <a:r>
              <a:rPr sz="2400" spc="-35" dirty="0">
                <a:latin typeface="Arial"/>
                <a:cs typeface="Arial"/>
              </a:rPr>
              <a:t>biểu </a:t>
            </a:r>
            <a:r>
              <a:rPr sz="2400" spc="5" dirty="0">
                <a:latin typeface="Arial"/>
                <a:cs typeface="Arial"/>
              </a:rPr>
              <a:t>đồ </a:t>
            </a:r>
            <a:r>
              <a:rPr sz="2400" spc="-20" dirty="0">
                <a:latin typeface="Arial"/>
                <a:cs typeface="Arial"/>
              </a:rPr>
              <a:t>sau </a:t>
            </a:r>
            <a:r>
              <a:rPr sz="2400" dirty="0">
                <a:latin typeface="Arial"/>
                <a:cs typeface="Arial"/>
              </a:rPr>
              <a:t>chỉ </a:t>
            </a:r>
            <a:r>
              <a:rPr sz="2400" spc="10" dirty="0">
                <a:latin typeface="Arial"/>
                <a:cs typeface="Arial"/>
              </a:rPr>
              <a:t>ra </a:t>
            </a:r>
            <a:r>
              <a:rPr sz="2400" spc="-20" dirty="0">
                <a:latin typeface="Arial"/>
                <a:cs typeface="Arial"/>
              </a:rPr>
              <a:t>các  tốc </a:t>
            </a:r>
            <a:r>
              <a:rPr sz="2400" spc="10" dirty="0">
                <a:latin typeface="Arial"/>
                <a:cs typeface="Arial"/>
              </a:rPr>
              <a:t>độ </a:t>
            </a:r>
            <a:r>
              <a:rPr sz="2400" spc="-20" dirty="0">
                <a:latin typeface="Arial"/>
                <a:cs typeface="Arial"/>
              </a:rPr>
              <a:t>cao </a:t>
            </a:r>
            <a:r>
              <a:rPr sz="2400" spc="-10" dirty="0">
                <a:latin typeface="Arial"/>
                <a:cs typeface="Arial"/>
              </a:rPr>
              <a:t>nhất </a:t>
            </a:r>
            <a:r>
              <a:rPr sz="2400" dirty="0">
                <a:latin typeface="Arial"/>
                <a:cs typeface="Arial"/>
              </a:rPr>
              <a:t>có </a:t>
            </a:r>
            <a:r>
              <a:rPr sz="2400" spc="5" dirty="0">
                <a:latin typeface="Arial"/>
                <a:cs typeface="Arial"/>
              </a:rPr>
              <a:t>thể  </a:t>
            </a:r>
            <a:r>
              <a:rPr sz="2400" spc="-20" dirty="0">
                <a:latin typeface="Arial"/>
                <a:cs typeface="Arial"/>
              </a:rPr>
              <a:t>đạt </a:t>
            </a:r>
            <a:r>
              <a:rPr sz="2400" spc="-5" dirty="0">
                <a:latin typeface="Arial"/>
                <a:cs typeface="Arial"/>
              </a:rPr>
              <a:t>được </a:t>
            </a:r>
            <a:r>
              <a:rPr sz="2400" spc="-25" dirty="0">
                <a:latin typeface="Arial"/>
                <a:cs typeface="Arial"/>
              </a:rPr>
              <a:t>giữa </a:t>
            </a:r>
            <a:r>
              <a:rPr sz="2400" spc="-20" dirty="0">
                <a:latin typeface="Arial"/>
                <a:cs typeface="Arial"/>
              </a:rPr>
              <a:t>các dịch  </a:t>
            </a:r>
            <a:r>
              <a:rPr sz="2400" spc="-35" dirty="0">
                <a:latin typeface="Arial"/>
                <a:cs typeface="Arial"/>
              </a:rPr>
              <a:t>vụ </a:t>
            </a:r>
            <a:r>
              <a:rPr sz="2400" spc="5" dirty="0">
                <a:latin typeface="Arial"/>
                <a:cs typeface="Arial"/>
              </a:rPr>
              <a:t>cung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cấp.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6675" y="1641693"/>
            <a:ext cx="4452486" cy="36209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33400" y="609663"/>
            <a:ext cx="3735704" cy="579755"/>
          </a:xfrm>
          <a:custGeom>
            <a:avLst/>
            <a:gdLst/>
            <a:ahLst/>
            <a:cxnLst/>
            <a:rect l="l" t="t" r="r" b="b"/>
            <a:pathLst>
              <a:path w="3735704" h="579755">
                <a:moveTo>
                  <a:pt x="3735451" y="0"/>
                </a:moveTo>
                <a:lnTo>
                  <a:pt x="0" y="0"/>
                </a:lnTo>
                <a:lnTo>
                  <a:pt x="0" y="579437"/>
                </a:lnTo>
                <a:lnTo>
                  <a:pt x="3735451" y="579437"/>
                </a:lnTo>
                <a:lnTo>
                  <a:pt x="3735451" y="0"/>
                </a:lnTo>
                <a:close/>
              </a:path>
            </a:pathLst>
          </a:custGeom>
          <a:solidFill>
            <a:srgbClr val="F4F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775" y="624586"/>
            <a:ext cx="34582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10" dirty="0">
                <a:solidFill>
                  <a:srgbClr val="000000"/>
                </a:solidFill>
              </a:rPr>
              <a:t>GIỚI </a:t>
            </a:r>
            <a:r>
              <a:rPr sz="3200" spc="25" dirty="0">
                <a:solidFill>
                  <a:srgbClr val="000000"/>
                </a:solidFill>
              </a:rPr>
              <a:t>THIỆU</a:t>
            </a:r>
            <a:r>
              <a:rPr sz="3200" spc="-425" dirty="0">
                <a:solidFill>
                  <a:srgbClr val="000000"/>
                </a:solidFill>
              </a:rPr>
              <a:t> </a:t>
            </a:r>
            <a:r>
              <a:rPr sz="3200" spc="15" dirty="0">
                <a:solidFill>
                  <a:srgbClr val="000000"/>
                </a:solidFill>
              </a:rPr>
              <a:t>ADSL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175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775" y="480949"/>
            <a:ext cx="80689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90370" algn="l"/>
                <a:tab pos="2901315" algn="l"/>
                <a:tab pos="4579620" algn="l"/>
                <a:tab pos="6019165" algn="l"/>
                <a:tab pos="7334884" algn="l"/>
              </a:tabLst>
            </a:pPr>
            <a:r>
              <a:rPr sz="2400" spc="-10" dirty="0">
                <a:solidFill>
                  <a:srgbClr val="000000"/>
                </a:solidFill>
              </a:rPr>
              <a:t>AD</a:t>
            </a:r>
            <a:r>
              <a:rPr sz="2400" spc="-30" dirty="0">
                <a:solidFill>
                  <a:srgbClr val="000000"/>
                </a:solidFill>
              </a:rPr>
              <a:t>S</a:t>
            </a:r>
            <a:r>
              <a:rPr sz="2400" dirty="0">
                <a:solidFill>
                  <a:srgbClr val="000000"/>
                </a:solidFill>
              </a:rPr>
              <a:t>L	</a:t>
            </a:r>
            <a:r>
              <a:rPr sz="2400" spc="15" dirty="0">
                <a:solidFill>
                  <a:srgbClr val="000000"/>
                </a:solidFill>
              </a:rPr>
              <a:t>c</a:t>
            </a:r>
            <a:r>
              <a:rPr sz="2400" dirty="0">
                <a:solidFill>
                  <a:srgbClr val="000000"/>
                </a:solidFill>
              </a:rPr>
              <a:t>ó	</a:t>
            </a:r>
            <a:r>
              <a:rPr sz="2400" spc="30" dirty="0">
                <a:solidFill>
                  <a:srgbClr val="000000"/>
                </a:solidFill>
              </a:rPr>
              <a:t>n</a:t>
            </a:r>
            <a:r>
              <a:rPr sz="2400" spc="-45" dirty="0">
                <a:solidFill>
                  <a:srgbClr val="000000"/>
                </a:solidFill>
              </a:rPr>
              <a:t>gh</a:t>
            </a:r>
            <a:r>
              <a:rPr sz="2400" spc="75" dirty="0">
                <a:solidFill>
                  <a:srgbClr val="000000"/>
                </a:solidFill>
              </a:rPr>
              <a:t>ĩ</a:t>
            </a:r>
            <a:r>
              <a:rPr sz="2400" dirty="0">
                <a:solidFill>
                  <a:srgbClr val="000000"/>
                </a:solidFill>
              </a:rPr>
              <a:t>a	</a:t>
            </a:r>
            <a:r>
              <a:rPr sz="2400" spc="-60" dirty="0">
                <a:solidFill>
                  <a:srgbClr val="000000"/>
                </a:solidFill>
              </a:rPr>
              <a:t>nh</a:t>
            </a:r>
            <a:r>
              <a:rPr sz="2400" spc="-15" dirty="0">
                <a:solidFill>
                  <a:srgbClr val="000000"/>
                </a:solidFill>
              </a:rPr>
              <a:t>ƣ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20" dirty="0">
                <a:solidFill>
                  <a:srgbClr val="000000"/>
                </a:solidFill>
              </a:rPr>
              <a:t>t</a:t>
            </a:r>
            <a:r>
              <a:rPr sz="2400" spc="-45" dirty="0">
                <a:solidFill>
                  <a:srgbClr val="000000"/>
                </a:solidFill>
              </a:rPr>
              <a:t>h</a:t>
            </a:r>
            <a:r>
              <a:rPr sz="2400" dirty="0">
                <a:solidFill>
                  <a:srgbClr val="000000"/>
                </a:solidFill>
              </a:rPr>
              <a:t>ế	</a:t>
            </a:r>
            <a:r>
              <a:rPr sz="2400" spc="-45" dirty="0">
                <a:solidFill>
                  <a:srgbClr val="000000"/>
                </a:solidFill>
              </a:rPr>
              <a:t>n</a:t>
            </a:r>
            <a:r>
              <a:rPr sz="2400" spc="10" dirty="0">
                <a:solidFill>
                  <a:srgbClr val="000000"/>
                </a:solidFill>
              </a:rPr>
              <a:t>à</a:t>
            </a:r>
            <a:r>
              <a:rPr sz="2400" spc="-45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?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176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775" y="843978"/>
            <a:ext cx="8096884" cy="4608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9525" algn="just">
              <a:lnSpc>
                <a:spcPct val="100000"/>
              </a:lnSpc>
              <a:spcBef>
                <a:spcPts val="125"/>
              </a:spcBef>
            </a:pPr>
            <a:r>
              <a:rPr sz="2000" spc="25" dirty="0">
                <a:latin typeface="Arial"/>
                <a:cs typeface="Arial"/>
              </a:rPr>
              <a:t>ADSL </a:t>
            </a:r>
            <a:r>
              <a:rPr sz="2000" spc="-25" dirty="0">
                <a:latin typeface="Arial"/>
                <a:cs typeface="Arial"/>
              </a:rPr>
              <a:t>viết </a:t>
            </a:r>
            <a:r>
              <a:rPr sz="2000" spc="-5" dirty="0">
                <a:latin typeface="Arial"/>
                <a:cs typeface="Arial"/>
              </a:rPr>
              <a:t>tắt </a:t>
            </a:r>
            <a:r>
              <a:rPr sz="2000" spc="20" dirty="0">
                <a:latin typeface="Arial"/>
                <a:cs typeface="Arial"/>
              </a:rPr>
              <a:t>của </a:t>
            </a:r>
            <a:r>
              <a:rPr sz="2000" dirty="0">
                <a:latin typeface="Arial"/>
                <a:cs typeface="Arial"/>
              </a:rPr>
              <a:t>Asymmetric </a:t>
            </a:r>
            <a:r>
              <a:rPr sz="2000" spc="5" dirty="0">
                <a:latin typeface="Arial"/>
                <a:cs typeface="Arial"/>
              </a:rPr>
              <a:t>Digital </a:t>
            </a:r>
            <a:r>
              <a:rPr sz="2000" spc="-5" dirty="0">
                <a:latin typeface="Arial"/>
                <a:cs typeface="Arial"/>
              </a:rPr>
              <a:t>Subscriber </a:t>
            </a:r>
            <a:r>
              <a:rPr sz="2000" spc="10" dirty="0">
                <a:latin typeface="Arial"/>
                <a:cs typeface="Arial"/>
              </a:rPr>
              <a:t>Line </a:t>
            </a:r>
            <a:r>
              <a:rPr sz="2000" spc="5" dirty="0">
                <a:latin typeface="Arial"/>
                <a:cs typeface="Arial"/>
              </a:rPr>
              <a:t>- </a:t>
            </a:r>
            <a:r>
              <a:rPr sz="2000" spc="10" dirty="0">
                <a:latin typeface="Arial"/>
                <a:cs typeface="Arial"/>
              </a:rPr>
              <a:t>đó </a:t>
            </a:r>
            <a:r>
              <a:rPr sz="2000" spc="5" dirty="0">
                <a:latin typeface="Arial"/>
                <a:cs typeface="Arial"/>
              </a:rPr>
              <a:t>là </a:t>
            </a:r>
            <a:r>
              <a:rPr sz="2000" dirty="0">
                <a:latin typeface="Arial"/>
                <a:cs typeface="Arial"/>
              </a:rPr>
              <a:t>đường  </a:t>
            </a:r>
            <a:r>
              <a:rPr sz="2000" spc="20" dirty="0">
                <a:latin typeface="Arial"/>
                <a:cs typeface="Arial"/>
              </a:rPr>
              <a:t>thuê </a:t>
            </a:r>
            <a:r>
              <a:rPr sz="2000" spc="-15" dirty="0">
                <a:latin typeface="Arial"/>
                <a:cs typeface="Arial"/>
              </a:rPr>
              <a:t>bao </a:t>
            </a:r>
            <a:r>
              <a:rPr sz="2000" spc="30" dirty="0">
                <a:latin typeface="Arial"/>
                <a:cs typeface="Arial"/>
              </a:rPr>
              <a:t>số </a:t>
            </a:r>
            <a:r>
              <a:rPr sz="2000" dirty="0">
                <a:latin typeface="Arial"/>
                <a:cs typeface="Arial"/>
              </a:rPr>
              <a:t>không </a:t>
            </a:r>
            <a:r>
              <a:rPr sz="2000" spc="5" dirty="0">
                <a:latin typeface="Arial"/>
                <a:cs typeface="Arial"/>
              </a:rPr>
              <a:t>đối </a:t>
            </a:r>
            <a:r>
              <a:rPr sz="2000" spc="-15" dirty="0">
                <a:latin typeface="Arial"/>
                <a:cs typeface="Arial"/>
              </a:rPr>
              <a:t>xứng, </a:t>
            </a:r>
            <a:r>
              <a:rPr sz="2000" spc="30" dirty="0">
                <a:latin typeface="Arial"/>
                <a:cs typeface="Arial"/>
              </a:rPr>
              <a:t>kỹ </a:t>
            </a:r>
            <a:r>
              <a:rPr sz="2000" dirty="0">
                <a:latin typeface="Arial"/>
                <a:cs typeface="Arial"/>
              </a:rPr>
              <a:t>thuật </a:t>
            </a:r>
            <a:r>
              <a:rPr sz="2000" spc="5" dirty="0">
                <a:latin typeface="Arial"/>
                <a:cs typeface="Arial"/>
              </a:rPr>
              <a:t>truyền </a:t>
            </a:r>
            <a:r>
              <a:rPr sz="2000" spc="-20" dirty="0">
                <a:latin typeface="Arial"/>
                <a:cs typeface="Arial"/>
              </a:rPr>
              <a:t>được </a:t>
            </a:r>
            <a:r>
              <a:rPr sz="2000" spc="30" dirty="0">
                <a:latin typeface="Arial"/>
                <a:cs typeface="Arial"/>
              </a:rPr>
              <a:t>sử </a:t>
            </a:r>
            <a:r>
              <a:rPr sz="2000" spc="10" dirty="0">
                <a:latin typeface="Arial"/>
                <a:cs typeface="Arial"/>
              </a:rPr>
              <a:t>dụng </a:t>
            </a:r>
            <a:r>
              <a:rPr sz="2000" spc="15" dirty="0">
                <a:latin typeface="Arial"/>
                <a:cs typeface="Arial"/>
              </a:rPr>
              <a:t>trên </a:t>
            </a:r>
            <a:r>
              <a:rPr sz="2000" dirty="0">
                <a:latin typeface="Arial"/>
                <a:cs typeface="Arial"/>
              </a:rPr>
              <a:t>đường  </a:t>
            </a:r>
            <a:r>
              <a:rPr sz="2000" spc="10" dirty="0">
                <a:latin typeface="Arial"/>
                <a:cs typeface="Arial"/>
              </a:rPr>
              <a:t>dây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từ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Modem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của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thuê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bao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tới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Nhà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cung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cấp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dịch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vụ.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15"/>
              </a:spcBef>
            </a:pPr>
            <a:r>
              <a:rPr sz="2000" b="1" spc="-5" dirty="0">
                <a:latin typeface="Arial"/>
                <a:cs typeface="Arial"/>
              </a:rPr>
              <a:t>Asymmetric: </a:t>
            </a:r>
            <a:r>
              <a:rPr sz="2000" dirty="0">
                <a:latin typeface="Arial"/>
                <a:cs typeface="Arial"/>
              </a:rPr>
              <a:t>Tốc </a:t>
            </a:r>
            <a:r>
              <a:rPr sz="2000" spc="10" dirty="0">
                <a:latin typeface="Arial"/>
                <a:cs typeface="Arial"/>
              </a:rPr>
              <a:t>độ </a:t>
            </a:r>
            <a:r>
              <a:rPr sz="2000" spc="5" dirty="0">
                <a:latin typeface="Arial"/>
                <a:cs typeface="Arial"/>
              </a:rPr>
              <a:t>truyền </a:t>
            </a:r>
            <a:r>
              <a:rPr sz="2000" dirty="0">
                <a:latin typeface="Arial"/>
                <a:cs typeface="Arial"/>
              </a:rPr>
              <a:t>không </a:t>
            </a:r>
            <a:r>
              <a:rPr sz="2000" spc="5" dirty="0">
                <a:latin typeface="Arial"/>
                <a:cs typeface="Arial"/>
              </a:rPr>
              <a:t>giống </a:t>
            </a:r>
            <a:r>
              <a:rPr sz="2000" spc="15" dirty="0">
                <a:latin typeface="Arial"/>
                <a:cs typeface="Arial"/>
              </a:rPr>
              <a:t>nhau ở </a:t>
            </a:r>
            <a:r>
              <a:rPr sz="2000" spc="10" dirty="0">
                <a:latin typeface="Arial"/>
                <a:cs typeface="Arial"/>
              </a:rPr>
              <a:t>hai </a:t>
            </a:r>
            <a:r>
              <a:rPr sz="2000" spc="-15" dirty="0">
                <a:latin typeface="Arial"/>
                <a:cs typeface="Arial"/>
              </a:rPr>
              <a:t>chiều. </a:t>
            </a:r>
            <a:r>
              <a:rPr sz="2000" dirty="0">
                <a:latin typeface="Arial"/>
                <a:cs typeface="Arial"/>
              </a:rPr>
              <a:t>Tốc </a:t>
            </a:r>
            <a:r>
              <a:rPr sz="2000" spc="10" dirty="0">
                <a:latin typeface="Arial"/>
                <a:cs typeface="Arial"/>
              </a:rPr>
              <a:t>độ </a:t>
            </a:r>
            <a:r>
              <a:rPr sz="2000" spc="20" dirty="0">
                <a:latin typeface="Arial"/>
                <a:cs typeface="Arial"/>
              </a:rPr>
              <a:t>của  </a:t>
            </a:r>
            <a:r>
              <a:rPr sz="2000" spc="15" dirty="0">
                <a:latin typeface="Arial"/>
                <a:cs typeface="Arial"/>
              </a:rPr>
              <a:t>chiều </a:t>
            </a:r>
            <a:r>
              <a:rPr sz="2000" spc="-15" dirty="0">
                <a:latin typeface="Arial"/>
                <a:cs typeface="Arial"/>
              </a:rPr>
              <a:t>xuống </a:t>
            </a:r>
            <a:r>
              <a:rPr sz="2000" spc="-5" dirty="0">
                <a:latin typeface="Arial"/>
                <a:cs typeface="Arial"/>
              </a:rPr>
              <a:t>(từ </a:t>
            </a:r>
            <a:r>
              <a:rPr sz="2000" spc="-15" dirty="0">
                <a:latin typeface="Arial"/>
                <a:cs typeface="Arial"/>
              </a:rPr>
              <a:t>mạng </a:t>
            </a:r>
            <a:r>
              <a:rPr sz="2000" dirty="0">
                <a:latin typeface="Arial"/>
                <a:cs typeface="Arial"/>
              </a:rPr>
              <a:t>tới </a:t>
            </a:r>
            <a:r>
              <a:rPr sz="2000" spc="20" dirty="0">
                <a:latin typeface="Arial"/>
                <a:cs typeface="Arial"/>
              </a:rPr>
              <a:t>thuê </a:t>
            </a:r>
            <a:r>
              <a:rPr sz="2000" spc="-10" dirty="0">
                <a:latin typeface="Arial"/>
                <a:cs typeface="Arial"/>
              </a:rPr>
              <a:t>bao) </a:t>
            </a:r>
            <a:r>
              <a:rPr sz="2000" spc="30" dirty="0">
                <a:latin typeface="Arial"/>
                <a:cs typeface="Arial"/>
              </a:rPr>
              <a:t>có </a:t>
            </a:r>
            <a:r>
              <a:rPr sz="2000" spc="20" dirty="0">
                <a:latin typeface="Arial"/>
                <a:cs typeface="Arial"/>
              </a:rPr>
              <a:t>thể </a:t>
            </a:r>
            <a:r>
              <a:rPr sz="2000" spc="15" dirty="0">
                <a:latin typeface="Arial"/>
                <a:cs typeface="Arial"/>
              </a:rPr>
              <a:t>nhanh </a:t>
            </a:r>
            <a:r>
              <a:rPr sz="2000" spc="-15" dirty="0">
                <a:latin typeface="Arial"/>
                <a:cs typeface="Arial"/>
              </a:rPr>
              <a:t>gấp </a:t>
            </a:r>
            <a:r>
              <a:rPr sz="2000" spc="-5" dirty="0">
                <a:latin typeface="Arial"/>
                <a:cs typeface="Arial"/>
              </a:rPr>
              <a:t>hơn </a:t>
            </a:r>
            <a:r>
              <a:rPr sz="2000" spc="15" dirty="0">
                <a:latin typeface="Arial"/>
                <a:cs typeface="Arial"/>
              </a:rPr>
              <a:t>10 </a:t>
            </a:r>
            <a:r>
              <a:rPr sz="2000" spc="5" dirty="0">
                <a:latin typeface="Arial"/>
                <a:cs typeface="Arial"/>
              </a:rPr>
              <a:t>lần </a:t>
            </a:r>
            <a:r>
              <a:rPr sz="2000" spc="-10" dirty="0">
                <a:latin typeface="Arial"/>
                <a:cs typeface="Arial"/>
              </a:rPr>
              <a:t>so</a:t>
            </a:r>
            <a:r>
              <a:rPr sz="2000" spc="-33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với  </a:t>
            </a:r>
            <a:r>
              <a:rPr sz="2000" spc="-5" dirty="0">
                <a:latin typeface="Arial"/>
                <a:cs typeface="Arial"/>
              </a:rPr>
              <a:t>tốc </a:t>
            </a:r>
            <a:r>
              <a:rPr sz="2000" spc="10" dirty="0">
                <a:latin typeface="Arial"/>
                <a:cs typeface="Arial"/>
              </a:rPr>
              <a:t>độ </a:t>
            </a:r>
            <a:r>
              <a:rPr sz="2000" spc="20" dirty="0">
                <a:latin typeface="Arial"/>
                <a:cs typeface="Arial"/>
              </a:rPr>
              <a:t>của </a:t>
            </a:r>
            <a:r>
              <a:rPr sz="2000" dirty="0">
                <a:latin typeface="Arial"/>
                <a:cs typeface="Arial"/>
              </a:rPr>
              <a:t>chiều </a:t>
            </a:r>
            <a:r>
              <a:rPr sz="2000" spc="5" dirty="0">
                <a:latin typeface="Arial"/>
                <a:cs typeface="Arial"/>
              </a:rPr>
              <a:t>lên </a:t>
            </a:r>
            <a:r>
              <a:rPr sz="2000" spc="-5" dirty="0">
                <a:latin typeface="Arial"/>
                <a:cs typeface="Arial"/>
              </a:rPr>
              <a:t>(từ </a:t>
            </a:r>
            <a:r>
              <a:rPr sz="2000" spc="20" dirty="0">
                <a:latin typeface="Arial"/>
                <a:cs typeface="Arial"/>
              </a:rPr>
              <a:t>thuê </a:t>
            </a:r>
            <a:r>
              <a:rPr sz="2000" spc="-15" dirty="0">
                <a:latin typeface="Arial"/>
                <a:cs typeface="Arial"/>
              </a:rPr>
              <a:t>bao </a:t>
            </a:r>
            <a:r>
              <a:rPr sz="2000" spc="25" dirty="0">
                <a:latin typeface="Arial"/>
                <a:cs typeface="Arial"/>
              </a:rPr>
              <a:t>tới </a:t>
            </a:r>
            <a:r>
              <a:rPr sz="2000" spc="-10" dirty="0">
                <a:latin typeface="Arial"/>
                <a:cs typeface="Arial"/>
              </a:rPr>
              <a:t>mạng). </a:t>
            </a:r>
            <a:r>
              <a:rPr sz="2000" dirty="0">
                <a:latin typeface="Arial"/>
                <a:cs typeface="Arial"/>
              </a:rPr>
              <a:t>Ðiều </a:t>
            </a:r>
            <a:r>
              <a:rPr sz="2000" spc="10" dirty="0">
                <a:latin typeface="Arial"/>
                <a:cs typeface="Arial"/>
              </a:rPr>
              <a:t>này </a:t>
            </a:r>
            <a:r>
              <a:rPr sz="2000" spc="-15" dirty="0">
                <a:latin typeface="Arial"/>
                <a:cs typeface="Arial"/>
              </a:rPr>
              <a:t>phù </a:t>
            </a:r>
            <a:r>
              <a:rPr sz="2000" spc="-5" dirty="0">
                <a:latin typeface="Arial"/>
                <a:cs typeface="Arial"/>
              </a:rPr>
              <a:t>hợp một  </a:t>
            </a:r>
            <a:r>
              <a:rPr sz="2000" spc="10" dirty="0">
                <a:latin typeface="Arial"/>
                <a:cs typeface="Arial"/>
              </a:rPr>
              <a:t>cách </a:t>
            </a:r>
            <a:r>
              <a:rPr sz="2000" spc="-10" dirty="0">
                <a:latin typeface="Arial"/>
                <a:cs typeface="Arial"/>
              </a:rPr>
              <a:t>tuyệt </a:t>
            </a:r>
            <a:r>
              <a:rPr sz="2000" dirty="0">
                <a:latin typeface="Arial"/>
                <a:cs typeface="Arial"/>
              </a:rPr>
              <a:t>vời </a:t>
            </a:r>
            <a:r>
              <a:rPr sz="2000" spc="-5" dirty="0">
                <a:latin typeface="Arial"/>
                <a:cs typeface="Arial"/>
              </a:rPr>
              <a:t>cho </a:t>
            </a:r>
            <a:r>
              <a:rPr sz="2000" spc="-20" dirty="0">
                <a:latin typeface="Arial"/>
                <a:cs typeface="Arial"/>
              </a:rPr>
              <a:t>việc </a:t>
            </a:r>
            <a:r>
              <a:rPr sz="2000" dirty="0">
                <a:latin typeface="Arial"/>
                <a:cs typeface="Arial"/>
              </a:rPr>
              <a:t>khai thác dịch </a:t>
            </a:r>
            <a:r>
              <a:rPr sz="2000" spc="-5" dirty="0">
                <a:latin typeface="Arial"/>
                <a:cs typeface="Arial"/>
              </a:rPr>
              <a:t>vụ Internet </a:t>
            </a:r>
            <a:r>
              <a:rPr sz="2000" spc="20" dirty="0">
                <a:latin typeface="Arial"/>
                <a:cs typeface="Arial"/>
              </a:rPr>
              <a:t>khi </a:t>
            </a:r>
            <a:r>
              <a:rPr sz="2000" dirty="0">
                <a:latin typeface="Arial"/>
                <a:cs typeface="Arial"/>
              </a:rPr>
              <a:t>mà </a:t>
            </a:r>
            <a:r>
              <a:rPr sz="2000" spc="20" dirty="0">
                <a:latin typeface="Arial"/>
                <a:cs typeface="Arial"/>
              </a:rPr>
              <a:t>chỉ cần </a:t>
            </a:r>
            <a:r>
              <a:rPr sz="2000" spc="10" dirty="0">
                <a:latin typeface="Arial"/>
                <a:cs typeface="Arial"/>
              </a:rPr>
              <a:t>nhấn </a:t>
            </a:r>
            <a:r>
              <a:rPr sz="2000" spc="5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chuột </a:t>
            </a:r>
            <a:r>
              <a:rPr sz="2000" spc="-5" dirty="0">
                <a:latin typeface="Arial"/>
                <a:cs typeface="Arial"/>
              </a:rPr>
              <a:t>(tương </a:t>
            </a:r>
            <a:r>
              <a:rPr sz="2000" spc="10" dirty="0">
                <a:latin typeface="Arial"/>
                <a:cs typeface="Arial"/>
              </a:rPr>
              <a:t>ứng </a:t>
            </a:r>
            <a:r>
              <a:rPr sz="2000" spc="5" dirty="0">
                <a:latin typeface="Arial"/>
                <a:cs typeface="Arial"/>
              </a:rPr>
              <a:t>với lưu </a:t>
            </a:r>
            <a:r>
              <a:rPr sz="2000" spc="-5" dirty="0">
                <a:latin typeface="Arial"/>
                <a:cs typeface="Arial"/>
              </a:rPr>
              <a:t>lượng </a:t>
            </a:r>
            <a:r>
              <a:rPr sz="2000" spc="10" dirty="0">
                <a:latin typeface="Arial"/>
                <a:cs typeface="Arial"/>
              </a:rPr>
              <a:t>nhỏ </a:t>
            </a:r>
            <a:r>
              <a:rPr sz="2000" spc="5" dirty="0">
                <a:latin typeface="Arial"/>
                <a:cs typeface="Arial"/>
              </a:rPr>
              <a:t>thông </a:t>
            </a:r>
            <a:r>
              <a:rPr sz="2000" spc="15" dirty="0">
                <a:latin typeface="Arial"/>
                <a:cs typeface="Arial"/>
              </a:rPr>
              <a:t>tin </a:t>
            </a:r>
            <a:r>
              <a:rPr sz="2000" spc="-5" dirty="0">
                <a:latin typeface="Arial"/>
                <a:cs typeface="Arial"/>
              </a:rPr>
              <a:t>mà </a:t>
            </a:r>
            <a:r>
              <a:rPr sz="2000" spc="20" dirty="0">
                <a:latin typeface="Arial"/>
                <a:cs typeface="Arial"/>
              </a:rPr>
              <a:t>thuê </a:t>
            </a:r>
            <a:r>
              <a:rPr sz="2000" spc="15" dirty="0">
                <a:latin typeface="Arial"/>
                <a:cs typeface="Arial"/>
              </a:rPr>
              <a:t>bao </a:t>
            </a:r>
            <a:r>
              <a:rPr sz="2000" spc="5" dirty="0">
                <a:latin typeface="Arial"/>
                <a:cs typeface="Arial"/>
              </a:rPr>
              <a:t>gửi </a:t>
            </a:r>
            <a:r>
              <a:rPr sz="2000" spc="-20" dirty="0">
                <a:latin typeface="Arial"/>
                <a:cs typeface="Arial"/>
              </a:rPr>
              <a:t>đi) </a:t>
            </a:r>
            <a:r>
              <a:rPr sz="2000" spc="5" dirty="0">
                <a:latin typeface="Arial"/>
                <a:cs typeface="Arial"/>
              </a:rPr>
              <a:t>là </a:t>
            </a:r>
            <a:r>
              <a:rPr sz="2000" spc="45" dirty="0">
                <a:latin typeface="Arial"/>
                <a:cs typeface="Arial"/>
              </a:rPr>
              <a:t>có  </a:t>
            </a:r>
            <a:r>
              <a:rPr sz="2000" spc="20" dirty="0">
                <a:latin typeface="Arial"/>
                <a:cs typeface="Arial"/>
              </a:rPr>
              <a:t>thể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nhận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được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một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lưu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lượng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lớn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dữ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liệu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tải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về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từ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Internet.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20"/>
              </a:spcBef>
            </a:pPr>
            <a:r>
              <a:rPr sz="2000" b="1" dirty="0">
                <a:latin typeface="Arial"/>
                <a:cs typeface="Arial"/>
              </a:rPr>
              <a:t>Subscriber Line</a:t>
            </a:r>
            <a:r>
              <a:rPr sz="2000" dirty="0">
                <a:latin typeface="Arial"/>
                <a:cs typeface="Arial"/>
              </a:rPr>
              <a:t>: </a:t>
            </a:r>
            <a:r>
              <a:rPr sz="2000" spc="5" dirty="0">
                <a:latin typeface="Arial"/>
                <a:cs typeface="Arial"/>
              </a:rPr>
              <a:t>ADSL </a:t>
            </a:r>
            <a:r>
              <a:rPr sz="2000" spc="30" dirty="0">
                <a:latin typeface="Arial"/>
                <a:cs typeface="Arial"/>
              </a:rPr>
              <a:t>tự </a:t>
            </a:r>
            <a:r>
              <a:rPr sz="2000" spc="10" dirty="0">
                <a:latin typeface="Arial"/>
                <a:cs typeface="Arial"/>
              </a:rPr>
              <a:t>nó </a:t>
            </a:r>
            <a:r>
              <a:rPr sz="2000" spc="20" dirty="0">
                <a:latin typeface="Arial"/>
                <a:cs typeface="Arial"/>
              </a:rPr>
              <a:t>chỉ </a:t>
            </a:r>
            <a:r>
              <a:rPr sz="2000" spc="-10" dirty="0">
                <a:latin typeface="Arial"/>
                <a:cs typeface="Arial"/>
              </a:rPr>
              <a:t>hoạt động </a:t>
            </a:r>
            <a:r>
              <a:rPr sz="2000" dirty="0">
                <a:latin typeface="Arial"/>
                <a:cs typeface="Arial"/>
              </a:rPr>
              <a:t>trên đường </a:t>
            </a:r>
            <a:r>
              <a:rPr sz="2000" spc="-15" dirty="0">
                <a:latin typeface="Arial"/>
                <a:cs typeface="Arial"/>
              </a:rPr>
              <a:t>dây </a:t>
            </a:r>
            <a:r>
              <a:rPr sz="2000" dirty="0">
                <a:latin typeface="Arial"/>
                <a:cs typeface="Arial"/>
              </a:rPr>
              <a:t>thuê </a:t>
            </a:r>
            <a:r>
              <a:rPr sz="2000" spc="10" dirty="0">
                <a:latin typeface="Arial"/>
                <a:cs typeface="Arial"/>
              </a:rPr>
              <a:t>bao </a:t>
            </a:r>
            <a:r>
              <a:rPr sz="2000" spc="57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bình </a:t>
            </a:r>
            <a:r>
              <a:rPr sz="2000" spc="20" dirty="0">
                <a:latin typeface="Arial"/>
                <a:cs typeface="Arial"/>
              </a:rPr>
              <a:t>thường </a:t>
            </a:r>
            <a:r>
              <a:rPr sz="2000" spc="10" dirty="0">
                <a:latin typeface="Arial"/>
                <a:cs typeface="Arial"/>
              </a:rPr>
              <a:t>nối </a:t>
            </a:r>
            <a:r>
              <a:rPr sz="2000" dirty="0">
                <a:latin typeface="Arial"/>
                <a:cs typeface="Arial"/>
              </a:rPr>
              <a:t>tới </a:t>
            </a:r>
            <a:r>
              <a:rPr sz="2000" spc="15" dirty="0">
                <a:latin typeface="Arial"/>
                <a:cs typeface="Arial"/>
              </a:rPr>
              <a:t>tổng </a:t>
            </a:r>
            <a:r>
              <a:rPr sz="2000" spc="10" dirty="0">
                <a:latin typeface="Arial"/>
                <a:cs typeface="Arial"/>
              </a:rPr>
              <a:t>đài nội </a:t>
            </a:r>
            <a:r>
              <a:rPr sz="2000" dirty="0">
                <a:latin typeface="Arial"/>
                <a:cs typeface="Arial"/>
              </a:rPr>
              <a:t>hạt. </a:t>
            </a:r>
            <a:r>
              <a:rPr sz="2000" spc="10" dirty="0">
                <a:latin typeface="Arial"/>
                <a:cs typeface="Arial"/>
              </a:rPr>
              <a:t>Ðường </a:t>
            </a:r>
            <a:r>
              <a:rPr sz="2000" spc="-15" dirty="0">
                <a:latin typeface="Arial"/>
                <a:cs typeface="Arial"/>
              </a:rPr>
              <a:t>dây </a:t>
            </a:r>
            <a:r>
              <a:rPr sz="2000" spc="20" dirty="0">
                <a:latin typeface="Arial"/>
                <a:cs typeface="Arial"/>
              </a:rPr>
              <a:t>thuê </a:t>
            </a:r>
            <a:r>
              <a:rPr sz="2000" spc="10" dirty="0">
                <a:latin typeface="Arial"/>
                <a:cs typeface="Arial"/>
              </a:rPr>
              <a:t>bao </a:t>
            </a:r>
            <a:r>
              <a:rPr sz="2000" spc="-15" dirty="0">
                <a:latin typeface="Arial"/>
                <a:cs typeface="Arial"/>
              </a:rPr>
              <a:t>này </a:t>
            </a:r>
            <a:r>
              <a:rPr sz="2000" spc="-5" dirty="0">
                <a:latin typeface="Arial"/>
                <a:cs typeface="Arial"/>
              </a:rPr>
              <a:t>vẫn </a:t>
            </a:r>
            <a:r>
              <a:rPr sz="2000" spc="50" dirty="0">
                <a:latin typeface="Arial"/>
                <a:cs typeface="Arial"/>
              </a:rPr>
              <a:t>có  </a:t>
            </a:r>
            <a:r>
              <a:rPr sz="2000" spc="20" dirty="0">
                <a:latin typeface="Arial"/>
                <a:cs typeface="Arial"/>
              </a:rPr>
              <a:t>thể </a:t>
            </a:r>
            <a:r>
              <a:rPr sz="2000" spc="-20" dirty="0">
                <a:latin typeface="Arial"/>
                <a:cs typeface="Arial"/>
              </a:rPr>
              <a:t>được </a:t>
            </a:r>
            <a:r>
              <a:rPr sz="2000" spc="-5" dirty="0">
                <a:latin typeface="Arial"/>
                <a:cs typeface="Arial"/>
              </a:rPr>
              <a:t>tiếp </a:t>
            </a:r>
            <a:r>
              <a:rPr sz="2000" spc="20" dirty="0">
                <a:latin typeface="Arial"/>
                <a:cs typeface="Arial"/>
              </a:rPr>
              <a:t>tục </a:t>
            </a:r>
            <a:r>
              <a:rPr sz="2000" spc="30" dirty="0">
                <a:latin typeface="Arial"/>
                <a:cs typeface="Arial"/>
              </a:rPr>
              <a:t>sử </a:t>
            </a:r>
            <a:r>
              <a:rPr sz="2000" spc="10" dirty="0">
                <a:latin typeface="Arial"/>
                <a:cs typeface="Arial"/>
              </a:rPr>
              <a:t>dụng </a:t>
            </a:r>
            <a:r>
              <a:rPr sz="2000" spc="20" dirty="0">
                <a:latin typeface="Arial"/>
                <a:cs typeface="Arial"/>
              </a:rPr>
              <a:t>cho </a:t>
            </a:r>
            <a:r>
              <a:rPr sz="2000" spc="-5" dirty="0">
                <a:latin typeface="Arial"/>
                <a:cs typeface="Arial"/>
              </a:rPr>
              <a:t>các </a:t>
            </a:r>
            <a:r>
              <a:rPr sz="2000" dirty="0">
                <a:latin typeface="Arial"/>
                <a:cs typeface="Arial"/>
              </a:rPr>
              <a:t>cuộc </a:t>
            </a:r>
            <a:r>
              <a:rPr sz="2000" spc="5" dirty="0">
                <a:latin typeface="Arial"/>
                <a:cs typeface="Arial"/>
              </a:rPr>
              <a:t>gọi đi </a:t>
            </a:r>
            <a:r>
              <a:rPr sz="2000" spc="-10" dirty="0">
                <a:latin typeface="Arial"/>
                <a:cs typeface="Arial"/>
              </a:rPr>
              <a:t>hoặc </a:t>
            </a:r>
            <a:r>
              <a:rPr sz="2000" spc="15" dirty="0">
                <a:latin typeface="Arial"/>
                <a:cs typeface="Arial"/>
              </a:rPr>
              <a:t>nghe </a:t>
            </a:r>
            <a:r>
              <a:rPr sz="2000" spc="5" dirty="0">
                <a:latin typeface="Arial"/>
                <a:cs typeface="Arial"/>
              </a:rPr>
              <a:t>điện </a:t>
            </a:r>
            <a:r>
              <a:rPr sz="2000" spc="10" dirty="0">
                <a:latin typeface="Arial"/>
                <a:cs typeface="Arial"/>
              </a:rPr>
              <a:t>thoại  </a:t>
            </a:r>
            <a:r>
              <a:rPr sz="2000" spc="20" dirty="0">
                <a:latin typeface="Arial"/>
                <a:cs typeface="Arial"/>
              </a:rPr>
              <a:t>cùng </a:t>
            </a:r>
            <a:r>
              <a:rPr sz="2000" dirty="0">
                <a:latin typeface="Arial"/>
                <a:cs typeface="Arial"/>
              </a:rPr>
              <a:t>một thời </a:t>
            </a:r>
            <a:r>
              <a:rPr sz="2000" spc="-10" dirty="0">
                <a:latin typeface="Arial"/>
                <a:cs typeface="Arial"/>
              </a:rPr>
              <a:t>điểm </a:t>
            </a:r>
            <a:r>
              <a:rPr sz="2000" spc="15" dirty="0">
                <a:latin typeface="Arial"/>
                <a:cs typeface="Arial"/>
              </a:rPr>
              <a:t>thông qua </a:t>
            </a:r>
            <a:r>
              <a:rPr sz="2000" spc="-5" dirty="0">
                <a:latin typeface="Arial"/>
                <a:cs typeface="Arial"/>
              </a:rPr>
              <a:t>thiết </a:t>
            </a:r>
            <a:r>
              <a:rPr sz="2000" spc="5" dirty="0">
                <a:latin typeface="Arial"/>
                <a:cs typeface="Arial"/>
              </a:rPr>
              <a:t>bị gọi là </a:t>
            </a:r>
            <a:r>
              <a:rPr sz="2000" dirty="0">
                <a:latin typeface="Arial"/>
                <a:cs typeface="Arial"/>
              </a:rPr>
              <a:t>"Splitters" </a:t>
            </a:r>
            <a:r>
              <a:rPr sz="2000" spc="30" dirty="0">
                <a:latin typeface="Arial"/>
                <a:cs typeface="Arial"/>
              </a:rPr>
              <a:t>có </a:t>
            </a:r>
            <a:r>
              <a:rPr sz="2000" dirty="0">
                <a:latin typeface="Arial"/>
                <a:cs typeface="Arial"/>
              </a:rPr>
              <a:t>chức </a:t>
            </a:r>
            <a:r>
              <a:rPr sz="2000" spc="10" dirty="0">
                <a:latin typeface="Arial"/>
                <a:cs typeface="Arial"/>
              </a:rPr>
              <a:t>năng  </a:t>
            </a:r>
            <a:r>
              <a:rPr sz="2000" spc="25" dirty="0">
                <a:latin typeface="Arial"/>
                <a:cs typeface="Arial"/>
              </a:rPr>
              <a:t>tách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thoại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và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dữ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liệu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trên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đường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dây.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762000"/>
            <a:ext cx="5562600" cy="822325"/>
          </a:xfrm>
          <a:custGeom>
            <a:avLst/>
            <a:gdLst/>
            <a:ahLst/>
            <a:cxnLst/>
            <a:rect l="l" t="t" r="r" b="b"/>
            <a:pathLst>
              <a:path w="5562600" h="822325">
                <a:moveTo>
                  <a:pt x="5562600" y="0"/>
                </a:moveTo>
                <a:lnTo>
                  <a:pt x="0" y="0"/>
                </a:lnTo>
                <a:lnTo>
                  <a:pt x="0" y="822325"/>
                </a:lnTo>
                <a:lnTo>
                  <a:pt x="5562600" y="822325"/>
                </a:lnTo>
                <a:lnTo>
                  <a:pt x="5562600" y="0"/>
                </a:lnTo>
                <a:close/>
              </a:path>
            </a:pathLst>
          </a:custGeom>
          <a:solidFill>
            <a:srgbClr val="F4F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6575" y="786828"/>
            <a:ext cx="7787005" cy="54184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498090">
              <a:lnSpc>
                <a:spcPct val="101600"/>
              </a:lnSpc>
              <a:spcBef>
                <a:spcPts val="55"/>
              </a:spcBef>
            </a:pPr>
            <a:r>
              <a:rPr sz="2400" b="1" spc="-60" dirty="0">
                <a:latin typeface="Arial"/>
                <a:cs typeface="Arial"/>
              </a:rPr>
              <a:t>HƢỚNG </a:t>
            </a:r>
            <a:r>
              <a:rPr sz="2400" b="1" spc="-5" dirty="0">
                <a:latin typeface="Arial"/>
                <a:cs typeface="Arial"/>
              </a:rPr>
              <a:t>DẪN </a:t>
            </a:r>
            <a:r>
              <a:rPr sz="2400" b="1" spc="-10" dirty="0">
                <a:latin typeface="Arial"/>
                <a:cs typeface="Arial"/>
              </a:rPr>
              <a:t>CÀI </a:t>
            </a:r>
            <a:r>
              <a:rPr sz="2400" b="1" spc="-5" dirty="0">
                <a:latin typeface="Arial"/>
                <a:cs typeface="Arial"/>
              </a:rPr>
              <a:t>ĐẶT </a:t>
            </a:r>
            <a:r>
              <a:rPr sz="2400" b="1" spc="-10" dirty="0">
                <a:latin typeface="Arial"/>
                <a:cs typeface="Arial"/>
              </a:rPr>
              <a:t>VÀ </a:t>
            </a:r>
            <a:r>
              <a:rPr sz="2400" b="1" spc="-15" dirty="0">
                <a:latin typeface="Arial"/>
                <a:cs typeface="Arial"/>
              </a:rPr>
              <a:t>SỬ </a:t>
            </a:r>
            <a:r>
              <a:rPr sz="2400" b="1" spc="-45" dirty="0">
                <a:latin typeface="Arial"/>
                <a:cs typeface="Arial"/>
              </a:rPr>
              <a:t>DỤNG  </a:t>
            </a:r>
            <a:r>
              <a:rPr sz="2400" b="1" spc="-10" dirty="0">
                <a:latin typeface="Arial"/>
                <a:cs typeface="Arial"/>
              </a:rPr>
              <a:t>ADSL </a:t>
            </a:r>
            <a:r>
              <a:rPr sz="2400" b="1" dirty="0">
                <a:latin typeface="Arial"/>
                <a:cs typeface="Arial"/>
              </a:rPr>
              <a:t>-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MEGAVNN</a:t>
            </a:r>
            <a:endParaRPr sz="2400">
              <a:latin typeface="Arial"/>
              <a:cs typeface="Arial"/>
            </a:endParaRPr>
          </a:p>
          <a:p>
            <a:pPr marL="393700" algn="just">
              <a:lnSpc>
                <a:spcPct val="100000"/>
              </a:lnSpc>
              <a:spcBef>
                <a:spcPts val="2005"/>
              </a:spcBef>
            </a:pPr>
            <a:r>
              <a:rPr sz="2400" b="1" spc="-35" dirty="0">
                <a:solidFill>
                  <a:srgbClr val="FF3300"/>
                </a:solidFill>
                <a:latin typeface="Arial"/>
                <a:cs typeface="Arial"/>
              </a:rPr>
              <a:t>I. Yêu</a:t>
            </a:r>
            <a:r>
              <a:rPr sz="2400" b="1" spc="8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FF3300"/>
                </a:solidFill>
                <a:latin typeface="Arial"/>
                <a:cs typeface="Arial"/>
              </a:rPr>
              <a:t>cầu</a:t>
            </a:r>
            <a:endParaRPr sz="2400">
              <a:latin typeface="Arial"/>
              <a:cs typeface="Arial"/>
            </a:endParaRPr>
          </a:p>
          <a:p>
            <a:pPr marL="393700" marR="5080" algn="just">
              <a:lnSpc>
                <a:spcPct val="99700"/>
              </a:lnSpc>
              <a:spcBef>
                <a:spcPts val="55"/>
              </a:spcBef>
              <a:buSzPct val="75000"/>
              <a:buChar char="-"/>
              <a:tabLst>
                <a:tab pos="613410" algn="l"/>
              </a:tabLst>
            </a:pPr>
            <a:r>
              <a:rPr sz="2400" spc="-15" dirty="0">
                <a:latin typeface="Arial"/>
                <a:cs typeface="Arial"/>
              </a:rPr>
              <a:t>Máy </a:t>
            </a:r>
            <a:r>
              <a:rPr sz="2400" spc="5" dirty="0">
                <a:latin typeface="Arial"/>
                <a:cs typeface="Arial"/>
              </a:rPr>
              <a:t>tính </a:t>
            </a:r>
            <a:r>
              <a:rPr sz="2400" spc="-20" dirty="0">
                <a:latin typeface="Arial"/>
                <a:cs typeface="Arial"/>
              </a:rPr>
              <a:t>cấu </a:t>
            </a:r>
            <a:r>
              <a:rPr sz="2400" spc="5" dirty="0">
                <a:latin typeface="Arial"/>
                <a:cs typeface="Arial"/>
              </a:rPr>
              <a:t>hình </a:t>
            </a:r>
            <a:r>
              <a:rPr sz="2400" spc="-20" dirty="0">
                <a:latin typeface="Arial"/>
                <a:cs typeface="Arial"/>
              </a:rPr>
              <a:t>tối </a:t>
            </a:r>
            <a:r>
              <a:rPr sz="2400" spc="-10" dirty="0">
                <a:latin typeface="Arial"/>
                <a:cs typeface="Arial"/>
              </a:rPr>
              <a:t>thiểu </a:t>
            </a:r>
            <a:r>
              <a:rPr sz="2400" spc="10" dirty="0">
                <a:latin typeface="Arial"/>
                <a:cs typeface="Arial"/>
              </a:rPr>
              <a:t>166 Mhz (hỗ trợ </a:t>
            </a:r>
            <a:r>
              <a:rPr sz="2400" spc="5" dirty="0">
                <a:latin typeface="Arial"/>
                <a:cs typeface="Arial"/>
              </a:rPr>
              <a:t>cổng  </a:t>
            </a:r>
            <a:r>
              <a:rPr sz="2400" spc="-15" dirty="0">
                <a:latin typeface="Arial"/>
                <a:cs typeface="Arial"/>
              </a:rPr>
              <a:t>USB </a:t>
            </a:r>
            <a:r>
              <a:rPr sz="2400" spc="-10" dirty="0">
                <a:latin typeface="Arial"/>
                <a:cs typeface="Arial"/>
              </a:rPr>
              <a:t>hoặc </a:t>
            </a:r>
            <a:r>
              <a:rPr sz="2400" spc="35" dirty="0">
                <a:latin typeface="Arial"/>
                <a:cs typeface="Arial"/>
              </a:rPr>
              <a:t>có </a:t>
            </a:r>
            <a:r>
              <a:rPr sz="2400" spc="-20" dirty="0">
                <a:latin typeface="Arial"/>
                <a:cs typeface="Arial"/>
              </a:rPr>
              <a:t>gắn </a:t>
            </a:r>
            <a:r>
              <a:rPr sz="2400" spc="5" dirty="0">
                <a:latin typeface="Arial"/>
                <a:cs typeface="Arial"/>
              </a:rPr>
              <a:t>card </a:t>
            </a:r>
            <a:r>
              <a:rPr sz="2400" spc="10" dirty="0">
                <a:latin typeface="Arial"/>
                <a:cs typeface="Arial"/>
              </a:rPr>
              <a:t>mạng </a:t>
            </a:r>
            <a:r>
              <a:rPr sz="2400" spc="5" dirty="0">
                <a:latin typeface="Arial"/>
                <a:cs typeface="Arial"/>
              </a:rPr>
              <a:t>cổng RJ45), </a:t>
            </a:r>
            <a:r>
              <a:rPr sz="2400" dirty="0">
                <a:latin typeface="Arial"/>
                <a:cs typeface="Arial"/>
              </a:rPr>
              <a:t>sử </a:t>
            </a:r>
            <a:r>
              <a:rPr sz="2400" spc="-10" dirty="0">
                <a:latin typeface="Arial"/>
                <a:cs typeface="Arial"/>
              </a:rPr>
              <a:t>dụng </a:t>
            </a:r>
            <a:r>
              <a:rPr sz="2400" spc="90" dirty="0">
                <a:latin typeface="Arial"/>
                <a:cs typeface="Arial"/>
              </a:rPr>
              <a:t>hệ  </a:t>
            </a:r>
            <a:r>
              <a:rPr sz="2400" spc="-15" dirty="0">
                <a:latin typeface="Arial"/>
                <a:cs typeface="Arial"/>
              </a:rPr>
              <a:t>điều </a:t>
            </a:r>
            <a:r>
              <a:rPr sz="2400" spc="-10" dirty="0">
                <a:latin typeface="Arial"/>
                <a:cs typeface="Arial"/>
              </a:rPr>
              <a:t>hành </a:t>
            </a:r>
            <a:r>
              <a:rPr sz="2400" dirty="0">
                <a:latin typeface="Arial"/>
                <a:cs typeface="Arial"/>
              </a:rPr>
              <a:t>Windows, </a:t>
            </a:r>
            <a:r>
              <a:rPr sz="2400" spc="-15" dirty="0">
                <a:latin typeface="Arial"/>
                <a:cs typeface="Arial"/>
              </a:rPr>
              <a:t>Mac </a:t>
            </a:r>
            <a:r>
              <a:rPr sz="2400" spc="-10" dirty="0">
                <a:latin typeface="Arial"/>
                <a:cs typeface="Arial"/>
              </a:rPr>
              <a:t>hoặc Linux, </a:t>
            </a:r>
            <a:r>
              <a:rPr sz="2400" spc="15" dirty="0">
                <a:latin typeface="Arial"/>
                <a:cs typeface="Arial"/>
              </a:rPr>
              <a:t>Giao </a:t>
            </a:r>
            <a:r>
              <a:rPr sz="2400" spc="-5" dirty="0">
                <a:latin typeface="Arial"/>
                <a:cs typeface="Arial"/>
              </a:rPr>
              <a:t>thức </a:t>
            </a:r>
            <a:r>
              <a:rPr sz="2400" dirty="0">
                <a:latin typeface="Arial"/>
                <a:cs typeface="Arial"/>
              </a:rPr>
              <a:t>sử  </a:t>
            </a:r>
            <a:r>
              <a:rPr sz="2400" spc="-10" dirty="0">
                <a:latin typeface="Arial"/>
                <a:cs typeface="Arial"/>
              </a:rPr>
              <a:t>dụng </a:t>
            </a:r>
            <a:r>
              <a:rPr sz="2400" spc="-60" dirty="0">
                <a:latin typeface="Arial"/>
                <a:cs typeface="Arial"/>
              </a:rPr>
              <a:t>TCP/IP, </a:t>
            </a:r>
            <a:r>
              <a:rPr sz="2400" spc="-15" dirty="0">
                <a:latin typeface="Arial"/>
                <a:cs typeface="Arial"/>
              </a:rPr>
              <a:t>Trình  </a:t>
            </a:r>
            <a:r>
              <a:rPr sz="2400" spc="-25" dirty="0">
                <a:latin typeface="Arial"/>
                <a:cs typeface="Arial"/>
              </a:rPr>
              <a:t>duyệt </a:t>
            </a:r>
            <a:r>
              <a:rPr sz="2400" dirty="0">
                <a:latin typeface="Arial"/>
                <a:cs typeface="Arial"/>
              </a:rPr>
              <a:t>Internet </a:t>
            </a:r>
            <a:r>
              <a:rPr sz="2400" spc="-10" dirty="0">
                <a:latin typeface="Arial"/>
                <a:cs typeface="Arial"/>
              </a:rPr>
              <a:t>Explorer </a:t>
            </a:r>
            <a:r>
              <a:rPr sz="2400" spc="10" dirty="0">
                <a:latin typeface="Arial"/>
                <a:cs typeface="Arial"/>
              </a:rPr>
              <a:t>hoặc  </a:t>
            </a:r>
            <a:r>
              <a:rPr sz="2400" spc="-25" dirty="0">
                <a:latin typeface="Arial"/>
                <a:cs typeface="Arial"/>
              </a:rPr>
              <a:t>Netscape….</a:t>
            </a:r>
            <a:endParaRPr sz="2400">
              <a:latin typeface="Arial"/>
              <a:cs typeface="Arial"/>
            </a:endParaRPr>
          </a:p>
          <a:p>
            <a:pPr marL="575310" indent="-181610" algn="just">
              <a:lnSpc>
                <a:spcPts val="2865"/>
              </a:lnSpc>
              <a:spcBef>
                <a:spcPts val="50"/>
              </a:spcBef>
              <a:buChar char="-"/>
              <a:tabLst>
                <a:tab pos="575310" algn="l"/>
              </a:tabLst>
            </a:pPr>
            <a:r>
              <a:rPr sz="2400" spc="-35" dirty="0">
                <a:latin typeface="Arial"/>
                <a:cs typeface="Arial"/>
              </a:rPr>
              <a:t>Modem </a:t>
            </a:r>
            <a:r>
              <a:rPr sz="2400" spc="-15" dirty="0">
                <a:latin typeface="Arial"/>
                <a:cs typeface="Arial"/>
              </a:rPr>
              <a:t>ADSL </a:t>
            </a:r>
            <a:r>
              <a:rPr sz="2400" spc="-5" dirty="0">
                <a:latin typeface="Arial"/>
                <a:cs typeface="Arial"/>
              </a:rPr>
              <a:t>(cổng </a:t>
            </a:r>
            <a:r>
              <a:rPr sz="2400" spc="-10" dirty="0">
                <a:latin typeface="Arial"/>
                <a:cs typeface="Arial"/>
              </a:rPr>
              <a:t>USB </a:t>
            </a:r>
            <a:r>
              <a:rPr sz="2400" spc="-30" dirty="0">
                <a:latin typeface="Arial"/>
                <a:cs typeface="Arial"/>
              </a:rPr>
              <a:t>hoặc </a:t>
            </a:r>
            <a:r>
              <a:rPr sz="2400" spc="-15" dirty="0">
                <a:latin typeface="Arial"/>
                <a:cs typeface="Arial"/>
              </a:rPr>
              <a:t>cổng</a:t>
            </a:r>
            <a:r>
              <a:rPr sz="2400" spc="31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RJ45).</a:t>
            </a:r>
            <a:endParaRPr sz="2400">
              <a:latin typeface="Arial"/>
              <a:cs typeface="Arial"/>
            </a:endParaRPr>
          </a:p>
          <a:p>
            <a:pPr marL="575310" indent="-181610">
              <a:lnSpc>
                <a:spcPts val="2855"/>
              </a:lnSpc>
              <a:buChar char="-"/>
              <a:tabLst>
                <a:tab pos="575310" algn="l"/>
              </a:tabLst>
            </a:pPr>
            <a:r>
              <a:rPr sz="2400" spc="-25" dirty="0">
                <a:latin typeface="Arial"/>
                <a:cs typeface="Arial"/>
              </a:rPr>
              <a:t>Nếu </a:t>
            </a:r>
            <a:r>
              <a:rPr sz="2400" dirty="0">
                <a:latin typeface="Arial"/>
                <a:cs typeface="Arial"/>
              </a:rPr>
              <a:t>có </a:t>
            </a:r>
            <a:r>
              <a:rPr sz="2400" spc="-10" dirty="0">
                <a:latin typeface="Arial"/>
                <a:cs typeface="Arial"/>
              </a:rPr>
              <a:t>dùng </a:t>
            </a:r>
            <a:r>
              <a:rPr sz="2400" spc="-20" dirty="0">
                <a:latin typeface="Arial"/>
                <a:cs typeface="Arial"/>
              </a:rPr>
              <a:t>thoại </a:t>
            </a:r>
            <a:r>
              <a:rPr sz="2400" spc="-40" dirty="0">
                <a:latin typeface="Arial"/>
                <a:cs typeface="Arial"/>
              </a:rPr>
              <a:t>bạn </a:t>
            </a:r>
            <a:r>
              <a:rPr sz="2400" spc="-20" dirty="0">
                <a:latin typeface="Arial"/>
                <a:cs typeface="Arial"/>
              </a:rPr>
              <a:t>cần </a:t>
            </a:r>
            <a:r>
              <a:rPr sz="2400" spc="-30" dirty="0">
                <a:latin typeface="Arial"/>
                <a:cs typeface="Arial"/>
              </a:rPr>
              <a:t>phải </a:t>
            </a:r>
            <a:r>
              <a:rPr sz="2400" dirty="0">
                <a:latin typeface="Arial"/>
                <a:cs typeface="Arial"/>
              </a:rPr>
              <a:t>có</a:t>
            </a:r>
            <a:r>
              <a:rPr sz="2400" spc="6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Filter/Spliter.</a:t>
            </a:r>
            <a:endParaRPr sz="2400">
              <a:latin typeface="Arial"/>
              <a:cs typeface="Arial"/>
            </a:endParaRPr>
          </a:p>
          <a:p>
            <a:pPr marL="584835" indent="-191135">
              <a:lnSpc>
                <a:spcPts val="2865"/>
              </a:lnSpc>
              <a:buChar char="-"/>
              <a:tabLst>
                <a:tab pos="584835" algn="l"/>
              </a:tabLst>
            </a:pPr>
            <a:r>
              <a:rPr sz="2400" spc="-5" dirty="0">
                <a:latin typeface="Arial"/>
                <a:cs typeface="Arial"/>
              </a:rPr>
              <a:t>Đường </a:t>
            </a:r>
            <a:r>
              <a:rPr sz="2400" spc="15" dirty="0">
                <a:latin typeface="Arial"/>
                <a:cs typeface="Arial"/>
              </a:rPr>
              <a:t>line </a:t>
            </a:r>
            <a:r>
              <a:rPr sz="2400" spc="-15" dirty="0">
                <a:latin typeface="Arial"/>
                <a:cs typeface="Arial"/>
              </a:rPr>
              <a:t>ADSL </a:t>
            </a:r>
            <a:r>
              <a:rPr sz="2400" spc="-5" dirty="0">
                <a:latin typeface="Arial"/>
                <a:cs typeface="Arial"/>
              </a:rPr>
              <a:t>(bạn </a:t>
            </a:r>
            <a:r>
              <a:rPr sz="2400" spc="25" dirty="0">
                <a:latin typeface="Arial"/>
                <a:cs typeface="Arial"/>
              </a:rPr>
              <a:t>đăng </a:t>
            </a:r>
            <a:r>
              <a:rPr sz="2400" spc="35" dirty="0">
                <a:latin typeface="Arial"/>
                <a:cs typeface="Arial"/>
              </a:rPr>
              <a:t>ký </a:t>
            </a:r>
            <a:r>
              <a:rPr sz="2400" spc="-25" dirty="0">
                <a:latin typeface="Arial"/>
                <a:cs typeface="Arial"/>
              </a:rPr>
              <a:t>với </a:t>
            </a:r>
            <a:r>
              <a:rPr sz="2400" spc="-10" dirty="0">
                <a:latin typeface="Arial"/>
                <a:cs typeface="Arial"/>
              </a:rPr>
              <a:t>VNN </a:t>
            </a:r>
            <a:r>
              <a:rPr sz="2400" dirty="0">
                <a:latin typeface="Arial"/>
                <a:cs typeface="Arial"/>
              </a:rPr>
              <a:t>và </a:t>
            </a:r>
            <a:r>
              <a:rPr sz="2400" spc="45" dirty="0">
                <a:latin typeface="Arial"/>
                <a:cs typeface="Arial"/>
              </a:rPr>
              <a:t>đã </a:t>
            </a:r>
            <a:r>
              <a:rPr sz="2400" spc="35" dirty="0">
                <a:latin typeface="Arial"/>
                <a:cs typeface="Arial"/>
              </a:rPr>
              <a:t>có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tín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ts val="2865"/>
              </a:lnSpc>
              <a:spcBef>
                <a:spcPts val="50"/>
              </a:spcBef>
            </a:pPr>
            <a:r>
              <a:rPr sz="2400" spc="-15" dirty="0">
                <a:latin typeface="Arial"/>
                <a:cs typeface="Arial"/>
              </a:rPr>
              <a:t>hiệu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ADSL).</a:t>
            </a:r>
            <a:endParaRPr sz="2400">
              <a:latin typeface="Arial"/>
              <a:cs typeface="Arial"/>
            </a:endParaRPr>
          </a:p>
          <a:p>
            <a:pPr marL="584835" indent="-191135">
              <a:lnSpc>
                <a:spcPts val="2865"/>
              </a:lnSpc>
              <a:buChar char="-"/>
              <a:tabLst>
                <a:tab pos="584835" algn="l"/>
              </a:tabLst>
            </a:pPr>
            <a:r>
              <a:rPr sz="2400" spc="-10" dirty="0">
                <a:latin typeface="Arial"/>
                <a:cs typeface="Arial"/>
              </a:rPr>
              <a:t>Account </a:t>
            </a:r>
            <a:r>
              <a:rPr sz="2400" spc="-15" dirty="0">
                <a:latin typeface="Arial"/>
                <a:cs typeface="Arial"/>
              </a:rPr>
              <a:t>ADSL </a:t>
            </a:r>
            <a:r>
              <a:rPr sz="2400" spc="-25" dirty="0">
                <a:latin typeface="Arial"/>
                <a:cs typeface="Arial"/>
              </a:rPr>
              <a:t>(bạn </a:t>
            </a:r>
            <a:r>
              <a:rPr sz="2400" spc="10" dirty="0">
                <a:latin typeface="Arial"/>
                <a:cs typeface="Arial"/>
              </a:rPr>
              <a:t>đăng </a:t>
            </a:r>
            <a:r>
              <a:rPr sz="2400" spc="35" dirty="0">
                <a:latin typeface="Arial"/>
                <a:cs typeface="Arial"/>
              </a:rPr>
              <a:t>ký </a:t>
            </a:r>
            <a:r>
              <a:rPr sz="2400" spc="-25" dirty="0">
                <a:latin typeface="Arial"/>
                <a:cs typeface="Arial"/>
              </a:rPr>
              <a:t>với </a:t>
            </a:r>
            <a:r>
              <a:rPr sz="2400" spc="15" dirty="0">
                <a:latin typeface="Arial"/>
                <a:cs typeface="Arial"/>
              </a:rPr>
              <a:t>VNN </a:t>
            </a:r>
            <a:r>
              <a:rPr sz="2400" dirty="0">
                <a:latin typeface="Arial"/>
                <a:cs typeface="Arial"/>
              </a:rPr>
              <a:t>cho </a:t>
            </a:r>
            <a:r>
              <a:rPr sz="2400" spc="15" dirty="0">
                <a:latin typeface="Arial"/>
                <a:cs typeface="Arial"/>
              </a:rPr>
              <a:t>đường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line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50"/>
              </a:spcBef>
            </a:pPr>
            <a:r>
              <a:rPr sz="2400" spc="-15" dirty="0">
                <a:latin typeface="Arial"/>
                <a:cs typeface="Arial"/>
              </a:rPr>
              <a:t>ADSL </a:t>
            </a:r>
            <a:r>
              <a:rPr sz="2400" spc="-10" dirty="0">
                <a:latin typeface="Arial"/>
                <a:cs typeface="Arial"/>
              </a:rPr>
              <a:t>trên </a:t>
            </a:r>
            <a:r>
              <a:rPr sz="2400" spc="-35" dirty="0">
                <a:latin typeface="Arial"/>
                <a:cs typeface="Arial"/>
              </a:rPr>
              <a:t>và </a:t>
            </a:r>
            <a:r>
              <a:rPr sz="2400" spc="5" dirty="0">
                <a:latin typeface="Arial"/>
                <a:cs typeface="Arial"/>
              </a:rPr>
              <a:t>đã </a:t>
            </a:r>
            <a:r>
              <a:rPr sz="2400" dirty="0">
                <a:latin typeface="Arial"/>
                <a:cs typeface="Arial"/>
              </a:rPr>
              <a:t>có </a:t>
            </a:r>
            <a:r>
              <a:rPr sz="2400" spc="-15" dirty="0">
                <a:latin typeface="Arial"/>
                <a:cs typeface="Arial"/>
              </a:rPr>
              <a:t>hiệu</a:t>
            </a:r>
            <a:r>
              <a:rPr sz="2400" spc="1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lực).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177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775" y="465391"/>
            <a:ext cx="7948930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3300"/>
                </a:solidFill>
              </a:rPr>
              <a:t>II. </a:t>
            </a:r>
            <a:r>
              <a:rPr sz="2400" spc="10" dirty="0">
                <a:solidFill>
                  <a:srgbClr val="FF3300"/>
                </a:solidFill>
              </a:rPr>
              <a:t>Lắp </a:t>
            </a:r>
            <a:r>
              <a:rPr sz="2400" spc="15" dirty="0">
                <a:solidFill>
                  <a:srgbClr val="FF3300"/>
                </a:solidFill>
              </a:rPr>
              <a:t>đặt </a:t>
            </a:r>
            <a:r>
              <a:rPr sz="2400" spc="10" dirty="0">
                <a:solidFill>
                  <a:srgbClr val="FF3300"/>
                </a:solidFill>
              </a:rPr>
              <a:t>thiết</a:t>
            </a:r>
            <a:r>
              <a:rPr sz="2400" spc="-100" dirty="0">
                <a:solidFill>
                  <a:srgbClr val="FF3300"/>
                </a:solidFill>
              </a:rPr>
              <a:t> </a:t>
            </a:r>
            <a:r>
              <a:rPr sz="2400" spc="10" dirty="0">
                <a:solidFill>
                  <a:srgbClr val="FF3300"/>
                </a:solidFill>
              </a:rPr>
              <a:t>bị.</a:t>
            </a:r>
            <a:endParaRPr sz="2400"/>
          </a:p>
          <a:p>
            <a:pPr marL="12700" marR="5080">
              <a:lnSpc>
                <a:spcPct val="100800"/>
              </a:lnSpc>
              <a:spcBef>
                <a:spcPts val="35"/>
              </a:spcBef>
            </a:pPr>
            <a:r>
              <a:rPr sz="1800" b="0" spc="-20" dirty="0">
                <a:solidFill>
                  <a:srgbClr val="000000"/>
                </a:solidFill>
                <a:latin typeface="Arial"/>
                <a:cs typeface="Arial"/>
              </a:rPr>
              <a:t>Đầu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tiên 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bạn </a:t>
            </a:r>
            <a:r>
              <a:rPr sz="1800" b="0" spc="15" dirty="0">
                <a:solidFill>
                  <a:srgbClr val="000000"/>
                </a:solidFill>
                <a:latin typeface="Arial"/>
                <a:cs typeface="Arial"/>
              </a:rPr>
              <a:t>phải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tiến </a:t>
            </a:r>
            <a:r>
              <a:rPr sz="1800" b="0" spc="15" dirty="0">
                <a:solidFill>
                  <a:srgbClr val="000000"/>
                </a:solidFill>
                <a:latin typeface="Arial"/>
                <a:cs typeface="Arial"/>
              </a:rPr>
              <a:t>hành </a:t>
            </a:r>
            <a:r>
              <a:rPr sz="1800" b="0" spc="-20" dirty="0">
                <a:solidFill>
                  <a:srgbClr val="000000"/>
                </a:solidFill>
                <a:latin typeface="Arial"/>
                <a:cs typeface="Arial"/>
              </a:rPr>
              <a:t>đấu 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nối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các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thiết </a:t>
            </a:r>
            <a:r>
              <a:rPr sz="1800" b="0" spc="20" dirty="0">
                <a:solidFill>
                  <a:srgbClr val="000000"/>
                </a:solidFill>
                <a:latin typeface="Arial"/>
                <a:cs typeface="Arial"/>
              </a:rPr>
              <a:t>bị </a:t>
            </a:r>
            <a:r>
              <a:rPr sz="1800" b="0" spc="30" dirty="0">
                <a:solidFill>
                  <a:srgbClr val="000000"/>
                </a:solidFill>
                <a:latin typeface="Arial"/>
                <a:cs typeface="Arial"/>
              </a:rPr>
              <a:t>như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“sơ </a:t>
            </a:r>
            <a:r>
              <a:rPr sz="1800" b="0" spc="-15" dirty="0">
                <a:solidFill>
                  <a:srgbClr val="000000"/>
                </a:solidFill>
                <a:latin typeface="Arial"/>
                <a:cs typeface="Arial"/>
              </a:rPr>
              <a:t>đồ 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lắp </a:t>
            </a:r>
            <a:r>
              <a:rPr sz="1800" b="0" spc="-20" dirty="0">
                <a:solidFill>
                  <a:srgbClr val="000000"/>
                </a:solidFill>
                <a:latin typeface="Arial"/>
                <a:cs typeface="Arial"/>
              </a:rPr>
              <a:t>đặt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các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thiết </a:t>
            </a:r>
            <a:r>
              <a:rPr sz="1800" b="0" spc="20" dirty="0">
                <a:solidFill>
                  <a:srgbClr val="000000"/>
                </a:solidFill>
                <a:latin typeface="Arial"/>
                <a:cs typeface="Arial"/>
              </a:rPr>
              <a:t>bị  </a:t>
            </a:r>
            <a:r>
              <a:rPr sz="1800" b="0" spc="-25" dirty="0">
                <a:solidFill>
                  <a:srgbClr val="000000"/>
                </a:solidFill>
                <a:latin typeface="Arial"/>
                <a:cs typeface="Arial"/>
              </a:rPr>
              <a:t>ADSL” </a:t>
            </a:r>
            <a:r>
              <a:rPr sz="1800" b="0" spc="10" dirty="0">
                <a:solidFill>
                  <a:srgbClr val="000000"/>
                </a:solidFill>
                <a:latin typeface="Arial"/>
                <a:cs typeface="Arial"/>
              </a:rPr>
              <a:t>hình</a:t>
            </a:r>
            <a:r>
              <a:rPr sz="1800" b="0" spc="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40" dirty="0">
                <a:solidFill>
                  <a:srgbClr val="000000"/>
                </a:solidFill>
                <a:latin typeface="Arial"/>
                <a:cs typeface="Arial"/>
              </a:rPr>
              <a:t>vẽ: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950" y="1595500"/>
            <a:ext cx="7913751" cy="36671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178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575" y="481266"/>
            <a:ext cx="377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</a:rPr>
              <a:t>Thao </a:t>
            </a:r>
            <a:r>
              <a:rPr sz="1800" spc="-10" dirty="0">
                <a:solidFill>
                  <a:srgbClr val="000000"/>
                </a:solidFill>
              </a:rPr>
              <a:t>tác </a:t>
            </a:r>
            <a:r>
              <a:rPr sz="1800" spc="-5" dirty="0">
                <a:solidFill>
                  <a:srgbClr val="000000"/>
                </a:solidFill>
              </a:rPr>
              <a:t>lắp đặt </a:t>
            </a:r>
            <a:r>
              <a:rPr sz="1800" spc="-20" dirty="0">
                <a:solidFill>
                  <a:srgbClr val="000000"/>
                </a:solidFill>
              </a:rPr>
              <a:t>các </a:t>
            </a:r>
            <a:r>
              <a:rPr sz="1800" dirty="0">
                <a:solidFill>
                  <a:srgbClr val="000000"/>
                </a:solidFill>
              </a:rPr>
              <a:t>thiết </a:t>
            </a:r>
            <a:r>
              <a:rPr sz="1800" spc="10" dirty="0">
                <a:solidFill>
                  <a:srgbClr val="000000"/>
                </a:solidFill>
              </a:rPr>
              <a:t>bị</a:t>
            </a:r>
            <a:r>
              <a:rPr sz="1800" spc="-70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ADSL: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548640" y="998219"/>
            <a:ext cx="800100" cy="19050"/>
          </a:xfrm>
          <a:custGeom>
            <a:avLst/>
            <a:gdLst/>
            <a:ahLst/>
            <a:cxnLst/>
            <a:rect l="l" t="t" r="r" b="b"/>
            <a:pathLst>
              <a:path w="800100" h="19050">
                <a:moveTo>
                  <a:pt x="800100" y="0"/>
                </a:moveTo>
                <a:lnTo>
                  <a:pt x="0" y="0"/>
                </a:lnTo>
                <a:lnTo>
                  <a:pt x="0" y="19050"/>
                </a:lnTo>
                <a:lnTo>
                  <a:pt x="800100" y="19050"/>
                </a:lnTo>
                <a:lnTo>
                  <a:pt x="800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640" y="1722120"/>
            <a:ext cx="790575" cy="19050"/>
          </a:xfrm>
          <a:custGeom>
            <a:avLst/>
            <a:gdLst/>
            <a:ahLst/>
            <a:cxnLst/>
            <a:rect l="l" t="t" r="r" b="b"/>
            <a:pathLst>
              <a:path w="790575" h="19050">
                <a:moveTo>
                  <a:pt x="790575" y="0"/>
                </a:moveTo>
                <a:lnTo>
                  <a:pt x="0" y="0"/>
                </a:lnTo>
                <a:lnTo>
                  <a:pt x="0" y="19050"/>
                </a:lnTo>
                <a:lnTo>
                  <a:pt x="790575" y="19050"/>
                </a:lnTo>
                <a:lnTo>
                  <a:pt x="7905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767397"/>
            <a:ext cx="8011159" cy="53886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2065" algn="just">
              <a:lnSpc>
                <a:spcPct val="103000"/>
              </a:lnSpc>
              <a:spcBef>
                <a:spcPts val="70"/>
              </a:spcBef>
            </a:pPr>
            <a:r>
              <a:rPr sz="1550" b="1" dirty="0">
                <a:latin typeface="Arial"/>
                <a:cs typeface="Arial"/>
              </a:rPr>
              <a:t>Bƣớc </a:t>
            </a:r>
            <a:r>
              <a:rPr sz="1550" b="1" spc="20" dirty="0">
                <a:latin typeface="Arial"/>
                <a:cs typeface="Arial"/>
              </a:rPr>
              <a:t>1: </a:t>
            </a:r>
            <a:r>
              <a:rPr sz="1550" spc="40" dirty="0">
                <a:latin typeface="Arial"/>
                <a:cs typeface="Arial"/>
              </a:rPr>
              <a:t>Đấu </a:t>
            </a:r>
            <a:r>
              <a:rPr sz="1550" spc="25" dirty="0">
                <a:latin typeface="Arial"/>
                <a:cs typeface="Arial"/>
              </a:rPr>
              <a:t>đôi </a:t>
            </a:r>
            <a:r>
              <a:rPr sz="1550" spc="30" dirty="0">
                <a:latin typeface="Arial"/>
                <a:cs typeface="Arial"/>
              </a:rPr>
              <a:t>cáp </a:t>
            </a:r>
            <a:r>
              <a:rPr sz="1550" spc="10" dirty="0">
                <a:latin typeface="Arial"/>
                <a:cs typeface="Arial"/>
              </a:rPr>
              <a:t>ADSL </a:t>
            </a:r>
            <a:r>
              <a:rPr sz="1550" spc="30" dirty="0">
                <a:latin typeface="Arial"/>
                <a:cs typeface="Arial"/>
              </a:rPr>
              <a:t>vào </a:t>
            </a:r>
            <a:r>
              <a:rPr sz="1550" spc="15" dirty="0">
                <a:latin typeface="Arial"/>
                <a:cs typeface="Arial"/>
              </a:rPr>
              <a:t>2 </a:t>
            </a:r>
            <a:r>
              <a:rPr sz="1550" spc="20" dirty="0">
                <a:latin typeface="Arial"/>
                <a:cs typeface="Arial"/>
              </a:rPr>
              <a:t>ốc vít </a:t>
            </a:r>
            <a:r>
              <a:rPr sz="1550" spc="30" dirty="0">
                <a:latin typeface="Arial"/>
                <a:cs typeface="Arial"/>
              </a:rPr>
              <a:t>của </a:t>
            </a:r>
            <a:r>
              <a:rPr sz="1550" spc="20" dirty="0">
                <a:latin typeface="Arial"/>
                <a:cs typeface="Arial"/>
              </a:rPr>
              <a:t>thiết </a:t>
            </a:r>
            <a:r>
              <a:rPr sz="1550" spc="-20" dirty="0">
                <a:latin typeface="Arial"/>
                <a:cs typeface="Arial"/>
              </a:rPr>
              <a:t>bị </a:t>
            </a:r>
            <a:r>
              <a:rPr sz="1550" spc="30" dirty="0">
                <a:latin typeface="Arial"/>
                <a:cs typeface="Arial"/>
              </a:rPr>
              <a:t>chống </a:t>
            </a:r>
            <a:r>
              <a:rPr sz="1550" spc="25" dirty="0">
                <a:latin typeface="Arial"/>
                <a:cs typeface="Arial"/>
              </a:rPr>
              <a:t>sét </a:t>
            </a:r>
            <a:r>
              <a:rPr sz="1550" spc="20" dirty="0">
                <a:latin typeface="Arial"/>
                <a:cs typeface="Arial"/>
              </a:rPr>
              <a:t>(số </a:t>
            </a:r>
            <a:r>
              <a:rPr sz="1550" spc="15" dirty="0">
                <a:latin typeface="Arial"/>
                <a:cs typeface="Arial"/>
              </a:rPr>
              <a:t>1 </a:t>
            </a:r>
            <a:r>
              <a:rPr sz="1550" spc="30" dirty="0">
                <a:latin typeface="Arial"/>
                <a:cs typeface="Arial"/>
              </a:rPr>
              <a:t>và số </a:t>
            </a:r>
            <a:r>
              <a:rPr sz="1550" spc="15" dirty="0">
                <a:latin typeface="Arial"/>
                <a:cs typeface="Arial"/>
              </a:rPr>
              <a:t>2). Đôi </a:t>
            </a:r>
            <a:r>
              <a:rPr sz="1550" spc="55" dirty="0">
                <a:latin typeface="Arial"/>
                <a:cs typeface="Arial"/>
              </a:rPr>
              <a:t>cáp  </a:t>
            </a:r>
            <a:r>
              <a:rPr sz="1550" spc="10" dirty="0">
                <a:latin typeface="Arial"/>
                <a:cs typeface="Arial"/>
              </a:rPr>
              <a:t>ADSL </a:t>
            </a:r>
            <a:r>
              <a:rPr sz="1550" spc="5" dirty="0">
                <a:latin typeface="Arial"/>
                <a:cs typeface="Arial"/>
              </a:rPr>
              <a:t>phải </a:t>
            </a:r>
            <a:r>
              <a:rPr sz="1550" spc="20" dirty="0">
                <a:latin typeface="Arial"/>
                <a:cs typeface="Arial"/>
              </a:rPr>
              <a:t>đi </a:t>
            </a:r>
            <a:r>
              <a:rPr sz="1550" spc="10" dirty="0">
                <a:latin typeface="Arial"/>
                <a:cs typeface="Arial"/>
              </a:rPr>
              <a:t>trực </a:t>
            </a:r>
            <a:r>
              <a:rPr sz="1550" spc="20" dirty="0">
                <a:latin typeface="Arial"/>
                <a:cs typeface="Arial"/>
              </a:rPr>
              <a:t>tiếp </a:t>
            </a:r>
            <a:r>
              <a:rPr sz="1550" spc="15" dirty="0">
                <a:latin typeface="Arial"/>
                <a:cs typeface="Arial"/>
              </a:rPr>
              <a:t>từ </a:t>
            </a:r>
            <a:r>
              <a:rPr sz="1550" spc="55" dirty="0">
                <a:latin typeface="Arial"/>
                <a:cs typeface="Arial"/>
              </a:rPr>
              <a:t>cáp </a:t>
            </a:r>
            <a:r>
              <a:rPr sz="1550" spc="35" dirty="0">
                <a:latin typeface="Arial"/>
                <a:cs typeface="Arial"/>
              </a:rPr>
              <a:t>Bưu </a:t>
            </a:r>
            <a:r>
              <a:rPr sz="1550" spc="20" dirty="0">
                <a:latin typeface="Arial"/>
                <a:cs typeface="Arial"/>
              </a:rPr>
              <a:t>Điện </a:t>
            </a:r>
            <a:r>
              <a:rPr sz="1550" spc="5" dirty="0">
                <a:latin typeface="Arial"/>
                <a:cs typeface="Arial"/>
              </a:rPr>
              <a:t>kéo </a:t>
            </a:r>
            <a:r>
              <a:rPr sz="1550" spc="30" dirty="0">
                <a:latin typeface="Arial"/>
                <a:cs typeface="Arial"/>
              </a:rPr>
              <a:t>vào </a:t>
            </a:r>
            <a:r>
              <a:rPr sz="1550" spc="5" dirty="0">
                <a:latin typeface="Arial"/>
                <a:cs typeface="Arial"/>
              </a:rPr>
              <a:t>nhà, </a:t>
            </a:r>
            <a:r>
              <a:rPr sz="1550" spc="15" dirty="0">
                <a:latin typeface="Arial"/>
                <a:cs typeface="Arial"/>
              </a:rPr>
              <a:t>không </a:t>
            </a:r>
            <a:r>
              <a:rPr sz="1550" spc="5" dirty="0">
                <a:latin typeface="Arial"/>
                <a:cs typeface="Arial"/>
              </a:rPr>
              <a:t>rẽ </a:t>
            </a:r>
            <a:r>
              <a:rPr sz="1550" spc="15" dirty="0">
                <a:latin typeface="Arial"/>
                <a:cs typeface="Arial"/>
              </a:rPr>
              <a:t>nhánh, </a:t>
            </a:r>
            <a:r>
              <a:rPr sz="1550" spc="30" dirty="0">
                <a:latin typeface="Arial"/>
                <a:cs typeface="Arial"/>
              </a:rPr>
              <a:t>không </a:t>
            </a:r>
            <a:r>
              <a:rPr sz="1550" dirty="0">
                <a:latin typeface="Arial"/>
                <a:cs typeface="Arial"/>
              </a:rPr>
              <a:t>qua </a:t>
            </a:r>
            <a:r>
              <a:rPr sz="1550" spc="5" dirty="0">
                <a:latin typeface="Arial"/>
                <a:cs typeface="Arial"/>
              </a:rPr>
              <a:t>thiết </a:t>
            </a:r>
            <a:r>
              <a:rPr sz="1550" spc="-45" dirty="0">
                <a:latin typeface="Arial"/>
                <a:cs typeface="Arial"/>
              </a:rPr>
              <a:t>bị  </a:t>
            </a:r>
            <a:r>
              <a:rPr sz="1550" dirty="0">
                <a:latin typeface="Arial"/>
                <a:cs typeface="Arial"/>
              </a:rPr>
              <a:t>chống </a:t>
            </a:r>
            <a:r>
              <a:rPr sz="1550" spc="25" dirty="0">
                <a:latin typeface="Arial"/>
                <a:cs typeface="Arial"/>
              </a:rPr>
              <a:t>sét </a:t>
            </a:r>
            <a:r>
              <a:rPr sz="1550" spc="-5" dirty="0">
                <a:latin typeface="Arial"/>
                <a:cs typeface="Arial"/>
              </a:rPr>
              <a:t>thường </a:t>
            </a:r>
            <a:r>
              <a:rPr sz="1550" spc="5" dirty="0">
                <a:latin typeface="Arial"/>
                <a:cs typeface="Arial"/>
              </a:rPr>
              <a:t>hoặc </a:t>
            </a:r>
            <a:r>
              <a:rPr sz="1550" spc="30" dirty="0">
                <a:latin typeface="Arial"/>
                <a:cs typeface="Arial"/>
              </a:rPr>
              <a:t>các </a:t>
            </a:r>
            <a:r>
              <a:rPr sz="1550" spc="5" dirty="0">
                <a:latin typeface="Arial"/>
                <a:cs typeface="Arial"/>
              </a:rPr>
              <a:t>thiết </a:t>
            </a:r>
            <a:r>
              <a:rPr sz="1550" spc="-20" dirty="0">
                <a:latin typeface="Arial"/>
                <a:cs typeface="Arial"/>
              </a:rPr>
              <a:t>bị </a:t>
            </a:r>
            <a:r>
              <a:rPr sz="1550" spc="-10" dirty="0">
                <a:latin typeface="Arial"/>
                <a:cs typeface="Arial"/>
              </a:rPr>
              <a:t>khác </a:t>
            </a:r>
            <a:r>
              <a:rPr sz="1550" spc="-20" dirty="0">
                <a:latin typeface="Arial"/>
                <a:cs typeface="Arial"/>
              </a:rPr>
              <a:t>như: </a:t>
            </a:r>
            <a:r>
              <a:rPr sz="1550" spc="-15" dirty="0">
                <a:latin typeface="Arial"/>
                <a:cs typeface="Arial"/>
              </a:rPr>
              <a:t>chuông, </a:t>
            </a:r>
            <a:r>
              <a:rPr sz="1550" spc="5" dirty="0">
                <a:latin typeface="Arial"/>
                <a:cs typeface="Arial"/>
              </a:rPr>
              <a:t>tổng</a:t>
            </a:r>
            <a:r>
              <a:rPr sz="1550" spc="-45" dirty="0">
                <a:latin typeface="Arial"/>
                <a:cs typeface="Arial"/>
              </a:rPr>
              <a:t> </a:t>
            </a:r>
            <a:r>
              <a:rPr sz="1550" spc="25" dirty="0">
                <a:latin typeface="Arial"/>
                <a:cs typeface="Arial"/>
              </a:rPr>
              <a:t>đài...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550" b="1" dirty="0">
                <a:latin typeface="Arial"/>
                <a:cs typeface="Arial"/>
              </a:rPr>
              <a:t>Bƣớc </a:t>
            </a:r>
            <a:r>
              <a:rPr sz="1550" b="1" spc="20" dirty="0">
                <a:latin typeface="Arial"/>
                <a:cs typeface="Arial"/>
              </a:rPr>
              <a:t>2: </a:t>
            </a:r>
            <a:r>
              <a:rPr sz="1550" spc="10" dirty="0">
                <a:latin typeface="Arial"/>
                <a:cs typeface="Arial"/>
              </a:rPr>
              <a:t>Gắn </a:t>
            </a:r>
            <a:r>
              <a:rPr sz="1550" spc="5" dirty="0">
                <a:latin typeface="Arial"/>
                <a:cs typeface="Arial"/>
              </a:rPr>
              <a:t>Filter </a:t>
            </a:r>
            <a:r>
              <a:rPr sz="1550" spc="30" dirty="0">
                <a:latin typeface="Arial"/>
                <a:cs typeface="Arial"/>
              </a:rPr>
              <a:t>vào </a:t>
            </a:r>
            <a:r>
              <a:rPr sz="1550" spc="10" dirty="0">
                <a:latin typeface="Arial"/>
                <a:cs typeface="Arial"/>
              </a:rPr>
              <a:t>cổng </a:t>
            </a:r>
            <a:r>
              <a:rPr sz="1550" spc="-5" dirty="0">
                <a:latin typeface="Arial"/>
                <a:cs typeface="Arial"/>
              </a:rPr>
              <a:t>Phone </a:t>
            </a:r>
            <a:r>
              <a:rPr sz="1550" spc="10" dirty="0">
                <a:latin typeface="Arial"/>
                <a:cs typeface="Arial"/>
              </a:rPr>
              <a:t>(hoặc </a:t>
            </a:r>
            <a:r>
              <a:rPr sz="1550" spc="-10" dirty="0">
                <a:latin typeface="Arial"/>
                <a:cs typeface="Arial"/>
              </a:rPr>
              <a:t>POT) </a:t>
            </a:r>
            <a:r>
              <a:rPr sz="1550" spc="5" dirty="0">
                <a:latin typeface="Arial"/>
                <a:cs typeface="Arial"/>
              </a:rPr>
              <a:t>của thiết </a:t>
            </a:r>
            <a:r>
              <a:rPr sz="1550" spc="-20" dirty="0">
                <a:latin typeface="Arial"/>
                <a:cs typeface="Arial"/>
              </a:rPr>
              <a:t>bị </a:t>
            </a:r>
            <a:r>
              <a:rPr sz="1550" dirty="0">
                <a:latin typeface="Arial"/>
                <a:cs typeface="Arial"/>
              </a:rPr>
              <a:t>chống </a:t>
            </a:r>
            <a:r>
              <a:rPr sz="1550" spc="25" dirty="0">
                <a:latin typeface="Arial"/>
                <a:cs typeface="Arial"/>
              </a:rPr>
              <a:t>sét </a:t>
            </a:r>
            <a:r>
              <a:rPr sz="1550" spc="20" dirty="0">
                <a:latin typeface="Arial"/>
                <a:cs typeface="Arial"/>
              </a:rPr>
              <a:t>(số</a:t>
            </a:r>
            <a:r>
              <a:rPr sz="1550" spc="175" dirty="0">
                <a:latin typeface="Arial"/>
                <a:cs typeface="Arial"/>
              </a:rPr>
              <a:t> </a:t>
            </a:r>
            <a:r>
              <a:rPr sz="1550" spc="20" dirty="0">
                <a:latin typeface="Arial"/>
                <a:cs typeface="Arial"/>
              </a:rPr>
              <a:t>3)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u="heavy" spc="-3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Bƣớc</a:t>
            </a:r>
            <a:r>
              <a:rPr sz="1550" b="1" u="heavy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3:</a:t>
            </a:r>
            <a:endParaRPr sz="1550">
              <a:latin typeface="Arial"/>
              <a:cs typeface="Arial"/>
            </a:endParaRPr>
          </a:p>
          <a:p>
            <a:pPr marL="12700" marR="8890" lvl="1" algn="just">
              <a:lnSpc>
                <a:spcPct val="100899"/>
              </a:lnSpc>
              <a:spcBef>
                <a:spcPts val="75"/>
              </a:spcBef>
              <a:buFont typeface="Arial"/>
              <a:buAutoNum type="arabicPeriod"/>
              <a:tabLst>
                <a:tab pos="366395" algn="l"/>
              </a:tabLst>
            </a:pPr>
            <a:r>
              <a:rPr sz="1550" spc="-10" dirty="0">
                <a:latin typeface="Arial"/>
                <a:cs typeface="Arial"/>
              </a:rPr>
              <a:t>Nối </a:t>
            </a:r>
            <a:r>
              <a:rPr sz="1550" spc="10" dirty="0">
                <a:latin typeface="Arial"/>
                <a:cs typeface="Arial"/>
              </a:rPr>
              <a:t>cổng </a:t>
            </a:r>
            <a:r>
              <a:rPr sz="1550" spc="-45" dirty="0">
                <a:latin typeface="Arial"/>
                <a:cs typeface="Arial"/>
              </a:rPr>
              <a:t>DATA </a:t>
            </a:r>
            <a:r>
              <a:rPr sz="1550" spc="30" dirty="0">
                <a:latin typeface="Arial"/>
                <a:cs typeface="Arial"/>
              </a:rPr>
              <a:t>của </a:t>
            </a:r>
            <a:r>
              <a:rPr sz="1550" spc="5" dirty="0">
                <a:latin typeface="Arial"/>
                <a:cs typeface="Arial"/>
              </a:rPr>
              <a:t>thiết </a:t>
            </a:r>
            <a:r>
              <a:rPr sz="1550" spc="-20" dirty="0">
                <a:latin typeface="Arial"/>
                <a:cs typeface="Arial"/>
              </a:rPr>
              <a:t>bị </a:t>
            </a:r>
            <a:r>
              <a:rPr sz="1550" spc="15" dirty="0">
                <a:latin typeface="Arial"/>
                <a:cs typeface="Arial"/>
              </a:rPr>
              <a:t>chống </a:t>
            </a:r>
            <a:r>
              <a:rPr sz="1550" spc="25" dirty="0">
                <a:latin typeface="Arial"/>
                <a:cs typeface="Arial"/>
              </a:rPr>
              <a:t>sét </a:t>
            </a:r>
            <a:r>
              <a:rPr sz="1550" spc="20" dirty="0">
                <a:latin typeface="Arial"/>
                <a:cs typeface="Arial"/>
              </a:rPr>
              <a:t>(số 4) </a:t>
            </a:r>
            <a:r>
              <a:rPr sz="1550" spc="30" dirty="0">
                <a:latin typeface="Arial"/>
                <a:cs typeface="Arial"/>
              </a:rPr>
              <a:t>vào </a:t>
            </a:r>
            <a:r>
              <a:rPr sz="1550" spc="10" dirty="0">
                <a:latin typeface="Arial"/>
                <a:cs typeface="Arial"/>
              </a:rPr>
              <a:t>cổng </a:t>
            </a:r>
            <a:r>
              <a:rPr sz="1550" spc="25" dirty="0">
                <a:latin typeface="Arial"/>
                <a:cs typeface="Arial"/>
              </a:rPr>
              <a:t>Wan </a:t>
            </a:r>
            <a:r>
              <a:rPr sz="1550" spc="5" dirty="0">
                <a:latin typeface="Arial"/>
                <a:cs typeface="Arial"/>
              </a:rPr>
              <a:t>của </a:t>
            </a:r>
            <a:r>
              <a:rPr sz="1550" spc="20" dirty="0">
                <a:latin typeface="Arial"/>
                <a:cs typeface="Arial"/>
              </a:rPr>
              <a:t>Modem </a:t>
            </a:r>
            <a:r>
              <a:rPr sz="1550" spc="10" dirty="0">
                <a:latin typeface="Arial"/>
                <a:cs typeface="Arial"/>
              </a:rPr>
              <a:t>ADSL </a:t>
            </a:r>
            <a:r>
              <a:rPr sz="1550" spc="20" dirty="0">
                <a:latin typeface="Arial"/>
                <a:cs typeface="Arial"/>
              </a:rPr>
              <a:t>(số 5)  </a:t>
            </a:r>
            <a:r>
              <a:rPr sz="1550" spc="-10" dirty="0">
                <a:latin typeface="Arial"/>
                <a:cs typeface="Arial"/>
              </a:rPr>
              <a:t>bằng </a:t>
            </a:r>
            <a:r>
              <a:rPr sz="1550" spc="30" dirty="0">
                <a:latin typeface="Arial"/>
                <a:cs typeface="Arial"/>
              </a:rPr>
              <a:t>cáp </a:t>
            </a:r>
            <a:r>
              <a:rPr sz="1550" spc="25" dirty="0">
                <a:latin typeface="Arial"/>
                <a:cs typeface="Arial"/>
              </a:rPr>
              <a:t>điện </a:t>
            </a:r>
            <a:r>
              <a:rPr sz="1550" spc="5" dirty="0">
                <a:latin typeface="Arial"/>
                <a:cs typeface="Arial"/>
              </a:rPr>
              <a:t>thoại</a:t>
            </a:r>
            <a:r>
              <a:rPr sz="1550" spc="13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RJ11.</a:t>
            </a:r>
            <a:endParaRPr sz="1550">
              <a:latin typeface="Arial"/>
              <a:cs typeface="Arial"/>
            </a:endParaRPr>
          </a:p>
          <a:p>
            <a:pPr marL="12700" marR="21590" lvl="1" algn="just">
              <a:lnSpc>
                <a:spcPct val="100899"/>
              </a:lnSpc>
              <a:spcBef>
                <a:spcPts val="75"/>
              </a:spcBef>
              <a:buFont typeface="Arial"/>
              <a:buAutoNum type="arabicPeriod"/>
              <a:tabLst>
                <a:tab pos="375920" algn="l"/>
              </a:tabLst>
            </a:pPr>
            <a:r>
              <a:rPr sz="1550" spc="5" dirty="0">
                <a:latin typeface="Arial"/>
                <a:cs typeface="Arial"/>
              </a:rPr>
              <a:t>Trường </a:t>
            </a:r>
            <a:r>
              <a:rPr sz="1550" spc="25" dirty="0">
                <a:latin typeface="Arial"/>
                <a:cs typeface="Arial"/>
              </a:rPr>
              <a:t>hợp </a:t>
            </a:r>
            <a:r>
              <a:rPr sz="1550" spc="30" dirty="0">
                <a:latin typeface="Arial"/>
                <a:cs typeface="Arial"/>
              </a:rPr>
              <a:t>không </a:t>
            </a:r>
            <a:r>
              <a:rPr sz="1550" spc="25" dirty="0">
                <a:latin typeface="Arial"/>
                <a:cs typeface="Arial"/>
              </a:rPr>
              <a:t>đấu </a:t>
            </a:r>
            <a:r>
              <a:rPr sz="1550" spc="5" dirty="0">
                <a:latin typeface="Arial"/>
                <a:cs typeface="Arial"/>
              </a:rPr>
              <a:t>theo </a:t>
            </a:r>
            <a:r>
              <a:rPr sz="1550" spc="30" dirty="0">
                <a:latin typeface="Arial"/>
                <a:cs typeface="Arial"/>
              </a:rPr>
              <a:t>sơ </a:t>
            </a:r>
            <a:r>
              <a:rPr sz="1550" spc="25" dirty="0">
                <a:latin typeface="Arial"/>
                <a:cs typeface="Arial"/>
              </a:rPr>
              <a:t>đồ </a:t>
            </a:r>
            <a:r>
              <a:rPr sz="1550" spc="15" dirty="0">
                <a:latin typeface="Arial"/>
                <a:cs typeface="Arial"/>
              </a:rPr>
              <a:t>Bước </a:t>
            </a:r>
            <a:r>
              <a:rPr sz="1550" spc="20" dirty="0">
                <a:latin typeface="Arial"/>
                <a:cs typeface="Arial"/>
              </a:rPr>
              <a:t>3.1 </a:t>
            </a:r>
            <a:r>
              <a:rPr sz="1550" spc="-10" dirty="0">
                <a:latin typeface="Arial"/>
                <a:cs typeface="Arial"/>
              </a:rPr>
              <a:t>thì </a:t>
            </a:r>
            <a:r>
              <a:rPr sz="1550" dirty="0">
                <a:latin typeface="Arial"/>
                <a:cs typeface="Arial"/>
              </a:rPr>
              <a:t>nối </a:t>
            </a:r>
            <a:r>
              <a:rPr sz="1550" spc="10" dirty="0">
                <a:latin typeface="Arial"/>
                <a:cs typeface="Arial"/>
              </a:rPr>
              <a:t>cổng </a:t>
            </a:r>
            <a:r>
              <a:rPr sz="1550" spc="15" dirty="0">
                <a:latin typeface="Arial"/>
                <a:cs typeface="Arial"/>
              </a:rPr>
              <a:t>Data </a:t>
            </a:r>
            <a:r>
              <a:rPr sz="1550" spc="10" dirty="0">
                <a:latin typeface="Arial"/>
                <a:cs typeface="Arial"/>
              </a:rPr>
              <a:t>(hoặc modem) </a:t>
            </a:r>
            <a:r>
              <a:rPr sz="1550" spc="5" dirty="0">
                <a:latin typeface="Arial"/>
                <a:cs typeface="Arial"/>
              </a:rPr>
              <a:t>của  Filter </a:t>
            </a:r>
            <a:r>
              <a:rPr sz="1550" spc="20" dirty="0">
                <a:latin typeface="Arial"/>
                <a:cs typeface="Arial"/>
              </a:rPr>
              <a:t>(số 7) </a:t>
            </a:r>
            <a:r>
              <a:rPr sz="1550" spc="30" dirty="0">
                <a:latin typeface="Arial"/>
                <a:cs typeface="Arial"/>
              </a:rPr>
              <a:t>vào </a:t>
            </a:r>
            <a:r>
              <a:rPr sz="1550" spc="10" dirty="0">
                <a:latin typeface="Arial"/>
                <a:cs typeface="Arial"/>
              </a:rPr>
              <a:t>cổng </a:t>
            </a:r>
            <a:r>
              <a:rPr sz="1550" spc="25" dirty="0">
                <a:latin typeface="Arial"/>
                <a:cs typeface="Arial"/>
              </a:rPr>
              <a:t>Wan </a:t>
            </a:r>
            <a:r>
              <a:rPr sz="1550" spc="5" dirty="0">
                <a:latin typeface="Arial"/>
                <a:cs typeface="Arial"/>
              </a:rPr>
              <a:t>của Modem </a:t>
            </a:r>
            <a:r>
              <a:rPr sz="1550" spc="-10" dirty="0">
                <a:latin typeface="Arial"/>
                <a:cs typeface="Arial"/>
              </a:rPr>
              <a:t>ADSL </a:t>
            </a:r>
            <a:r>
              <a:rPr sz="1550" spc="25" dirty="0">
                <a:latin typeface="Arial"/>
                <a:cs typeface="Arial"/>
              </a:rPr>
              <a:t>(số5) </a:t>
            </a:r>
            <a:r>
              <a:rPr sz="1550" spc="-10" dirty="0">
                <a:latin typeface="Arial"/>
                <a:cs typeface="Arial"/>
              </a:rPr>
              <a:t>bằng </a:t>
            </a:r>
            <a:r>
              <a:rPr sz="1550" spc="30" dirty="0">
                <a:latin typeface="Arial"/>
                <a:cs typeface="Arial"/>
              </a:rPr>
              <a:t>cáp </a:t>
            </a:r>
            <a:r>
              <a:rPr sz="1550" spc="25" dirty="0">
                <a:latin typeface="Arial"/>
                <a:cs typeface="Arial"/>
              </a:rPr>
              <a:t>điện </a:t>
            </a:r>
            <a:r>
              <a:rPr sz="1550" spc="5" dirty="0">
                <a:latin typeface="Arial"/>
                <a:cs typeface="Arial"/>
              </a:rPr>
              <a:t>thoại</a:t>
            </a:r>
            <a:r>
              <a:rPr sz="1550" spc="-7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RJ11.</a:t>
            </a:r>
            <a:endParaRPr sz="1550">
              <a:latin typeface="Arial"/>
              <a:cs typeface="Arial"/>
            </a:endParaRPr>
          </a:p>
          <a:p>
            <a:pPr marL="12700" marR="12700" indent="-635" algn="just">
              <a:lnSpc>
                <a:spcPct val="103000"/>
              </a:lnSpc>
              <a:spcBef>
                <a:spcPts val="35"/>
              </a:spcBef>
            </a:pPr>
            <a:r>
              <a:rPr sz="1550" u="heavy" spc="-3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Bƣớc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4:</a:t>
            </a:r>
            <a:r>
              <a:rPr sz="1550" b="1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Nối </a:t>
            </a:r>
            <a:r>
              <a:rPr sz="1550" spc="15" dirty="0">
                <a:latin typeface="Arial"/>
                <a:cs typeface="Arial"/>
              </a:rPr>
              <a:t>từ </a:t>
            </a:r>
            <a:r>
              <a:rPr sz="1550" spc="30" dirty="0">
                <a:latin typeface="Arial"/>
                <a:cs typeface="Arial"/>
              </a:rPr>
              <a:t>cổng </a:t>
            </a:r>
            <a:r>
              <a:rPr sz="1550" spc="10" dirty="0">
                <a:latin typeface="Arial"/>
                <a:cs typeface="Arial"/>
              </a:rPr>
              <a:t>Phone </a:t>
            </a:r>
            <a:r>
              <a:rPr sz="1550" spc="5" dirty="0">
                <a:latin typeface="Arial"/>
                <a:cs typeface="Arial"/>
              </a:rPr>
              <a:t>của Filter </a:t>
            </a:r>
            <a:r>
              <a:rPr sz="1550" spc="20" dirty="0">
                <a:latin typeface="Arial"/>
                <a:cs typeface="Arial"/>
              </a:rPr>
              <a:t>(số 6) </a:t>
            </a:r>
            <a:r>
              <a:rPr sz="1550" spc="5" dirty="0">
                <a:latin typeface="Arial"/>
                <a:cs typeface="Arial"/>
              </a:rPr>
              <a:t>vào </a:t>
            </a:r>
            <a:r>
              <a:rPr sz="1550" spc="-15" dirty="0">
                <a:latin typeface="Arial"/>
                <a:cs typeface="Arial"/>
              </a:rPr>
              <a:t>hệ </a:t>
            </a:r>
            <a:r>
              <a:rPr sz="1550" spc="10" dirty="0">
                <a:latin typeface="Arial"/>
                <a:cs typeface="Arial"/>
              </a:rPr>
              <a:t>thống </a:t>
            </a:r>
            <a:r>
              <a:rPr sz="1550" spc="25" dirty="0">
                <a:latin typeface="Arial"/>
                <a:cs typeface="Arial"/>
              </a:rPr>
              <a:t>điện </a:t>
            </a:r>
            <a:r>
              <a:rPr sz="1550" spc="5" dirty="0">
                <a:latin typeface="Arial"/>
                <a:cs typeface="Arial"/>
              </a:rPr>
              <a:t>thoại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spc="10" dirty="0">
                <a:latin typeface="Arial"/>
                <a:cs typeface="Arial"/>
              </a:rPr>
              <a:t>Fax. Để dùng  </a:t>
            </a:r>
            <a:r>
              <a:rPr sz="1550" spc="20" dirty="0">
                <a:latin typeface="Arial"/>
                <a:cs typeface="Arial"/>
              </a:rPr>
              <a:t>được </a:t>
            </a:r>
            <a:r>
              <a:rPr sz="1550" spc="10" dirty="0">
                <a:latin typeface="Arial"/>
                <a:cs typeface="Arial"/>
              </a:rPr>
              <a:t>dịch </a:t>
            </a:r>
            <a:r>
              <a:rPr sz="1550" spc="30" dirty="0">
                <a:latin typeface="Arial"/>
                <a:cs typeface="Arial"/>
              </a:rPr>
              <a:t>vụ </a:t>
            </a:r>
            <a:r>
              <a:rPr sz="1550" spc="10" dirty="0">
                <a:latin typeface="Arial"/>
                <a:cs typeface="Arial"/>
              </a:rPr>
              <a:t>ADSL </a:t>
            </a:r>
            <a:r>
              <a:rPr sz="1550" spc="30" dirty="0">
                <a:latin typeface="Arial"/>
                <a:cs typeface="Arial"/>
              </a:rPr>
              <a:t>đồng </a:t>
            </a:r>
            <a:r>
              <a:rPr sz="1550" spc="20" dirty="0">
                <a:latin typeface="Arial"/>
                <a:cs typeface="Arial"/>
              </a:rPr>
              <a:t>thời </a:t>
            </a:r>
            <a:r>
              <a:rPr sz="1550" spc="25" dirty="0">
                <a:latin typeface="Arial"/>
                <a:cs typeface="Arial"/>
              </a:rPr>
              <a:t>với </a:t>
            </a:r>
            <a:r>
              <a:rPr sz="1550" spc="10" dirty="0">
                <a:latin typeface="Arial"/>
                <a:cs typeface="Arial"/>
              </a:rPr>
              <a:t>dịch </a:t>
            </a:r>
            <a:r>
              <a:rPr sz="1550" spc="65" dirty="0">
                <a:latin typeface="Arial"/>
                <a:cs typeface="Arial"/>
              </a:rPr>
              <a:t>vụ </a:t>
            </a:r>
            <a:r>
              <a:rPr sz="1550" spc="25" dirty="0">
                <a:latin typeface="Arial"/>
                <a:cs typeface="Arial"/>
              </a:rPr>
              <a:t>thoại </a:t>
            </a:r>
            <a:r>
              <a:rPr sz="1550" spc="-10" dirty="0">
                <a:latin typeface="Arial"/>
                <a:cs typeface="Arial"/>
              </a:rPr>
              <a:t>thì </a:t>
            </a:r>
            <a:r>
              <a:rPr sz="1550" spc="15" dirty="0">
                <a:latin typeface="Arial"/>
                <a:cs typeface="Arial"/>
              </a:rPr>
              <a:t>tất </a:t>
            </a:r>
            <a:r>
              <a:rPr sz="1550" spc="30" dirty="0">
                <a:latin typeface="Arial"/>
                <a:cs typeface="Arial"/>
              </a:rPr>
              <a:t>cả </a:t>
            </a:r>
            <a:r>
              <a:rPr sz="1550" spc="-15" dirty="0">
                <a:latin typeface="Arial"/>
                <a:cs typeface="Arial"/>
              </a:rPr>
              <a:t>hệ </a:t>
            </a:r>
            <a:r>
              <a:rPr sz="1550" spc="25" dirty="0">
                <a:latin typeface="Arial"/>
                <a:cs typeface="Arial"/>
              </a:rPr>
              <a:t>thống </a:t>
            </a:r>
            <a:r>
              <a:rPr sz="1550" spc="30" dirty="0">
                <a:latin typeface="Arial"/>
                <a:cs typeface="Arial"/>
              </a:rPr>
              <a:t>dùng </a:t>
            </a:r>
            <a:r>
              <a:rPr sz="1550" spc="25" dirty="0">
                <a:latin typeface="Arial"/>
                <a:cs typeface="Arial"/>
              </a:rPr>
              <a:t>thoại </a:t>
            </a:r>
            <a:r>
              <a:rPr sz="1550" spc="10" dirty="0">
                <a:latin typeface="Arial"/>
                <a:cs typeface="Arial"/>
              </a:rPr>
              <a:t>hoặc </a:t>
            </a:r>
            <a:r>
              <a:rPr sz="1550" spc="20" dirty="0">
                <a:latin typeface="Arial"/>
                <a:cs typeface="Arial"/>
              </a:rPr>
              <a:t>Fax  </a:t>
            </a:r>
            <a:r>
              <a:rPr sz="1550" spc="25" dirty="0">
                <a:latin typeface="Arial"/>
                <a:cs typeface="Arial"/>
              </a:rPr>
              <a:t>đều </a:t>
            </a:r>
            <a:r>
              <a:rPr sz="1550" spc="-10" dirty="0">
                <a:latin typeface="Arial"/>
                <a:cs typeface="Arial"/>
              </a:rPr>
              <a:t>phải </a:t>
            </a:r>
            <a:r>
              <a:rPr sz="1550" dirty="0">
                <a:latin typeface="Arial"/>
                <a:cs typeface="Arial"/>
              </a:rPr>
              <a:t>nối </a:t>
            </a:r>
            <a:r>
              <a:rPr sz="1550" spc="30" dirty="0">
                <a:latin typeface="Arial"/>
                <a:cs typeface="Arial"/>
              </a:rPr>
              <a:t>sau</a:t>
            </a:r>
            <a:r>
              <a:rPr sz="1550" spc="-26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Filter.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u="heavy" spc="-3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Bƣớc</a:t>
            </a:r>
            <a:r>
              <a:rPr sz="1550" b="1" u="heavy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5:</a:t>
            </a:r>
            <a:endParaRPr sz="1550">
              <a:latin typeface="Arial"/>
              <a:cs typeface="Arial"/>
            </a:endParaRPr>
          </a:p>
          <a:p>
            <a:pPr marL="356235" lvl="1" indent="-34417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56870" algn="l"/>
              </a:tabLst>
            </a:pPr>
            <a:r>
              <a:rPr sz="155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Trƣờng </a:t>
            </a:r>
            <a:r>
              <a:rPr sz="155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hợp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nối </a:t>
            </a:r>
            <a:r>
              <a:rPr sz="1550" b="1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vào </a:t>
            </a:r>
            <a:r>
              <a:rPr sz="155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mạng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5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LAN:</a:t>
            </a:r>
            <a:endParaRPr sz="1550">
              <a:latin typeface="Arial"/>
              <a:cs typeface="Arial"/>
            </a:endParaRPr>
          </a:p>
          <a:p>
            <a:pPr marL="12700" marR="13970">
              <a:lnSpc>
                <a:spcPct val="104900"/>
              </a:lnSpc>
              <a:spcBef>
                <a:spcPts val="5"/>
              </a:spcBef>
            </a:pPr>
            <a:r>
              <a:rPr sz="1550" spc="-10" dirty="0">
                <a:latin typeface="Arial"/>
                <a:cs typeface="Arial"/>
              </a:rPr>
              <a:t>Nối </a:t>
            </a:r>
            <a:r>
              <a:rPr sz="1550" spc="30" dirty="0">
                <a:latin typeface="Arial"/>
                <a:cs typeface="Arial"/>
              </a:rPr>
              <a:t>cổng </a:t>
            </a:r>
            <a:r>
              <a:rPr sz="1550" spc="45" dirty="0">
                <a:latin typeface="Arial"/>
                <a:cs typeface="Arial"/>
              </a:rPr>
              <a:t>LAN </a:t>
            </a:r>
            <a:r>
              <a:rPr sz="1550" spc="35" dirty="0">
                <a:latin typeface="Arial"/>
                <a:cs typeface="Arial"/>
              </a:rPr>
              <a:t>(RJ45) </a:t>
            </a:r>
            <a:r>
              <a:rPr sz="1550" spc="5" dirty="0">
                <a:latin typeface="Arial"/>
                <a:cs typeface="Arial"/>
              </a:rPr>
              <a:t>của </a:t>
            </a:r>
            <a:r>
              <a:rPr sz="1550" spc="35" dirty="0">
                <a:latin typeface="Arial"/>
                <a:cs typeface="Arial"/>
              </a:rPr>
              <a:t>Modem </a:t>
            </a:r>
            <a:r>
              <a:rPr sz="1550" spc="-10" dirty="0">
                <a:latin typeface="Arial"/>
                <a:cs typeface="Arial"/>
              </a:rPr>
              <a:t>ADSL </a:t>
            </a:r>
            <a:r>
              <a:rPr sz="1550" spc="20" dirty="0">
                <a:latin typeface="Arial"/>
                <a:cs typeface="Arial"/>
              </a:rPr>
              <a:t>(số 8) </a:t>
            </a:r>
            <a:r>
              <a:rPr sz="1550" spc="30" dirty="0">
                <a:latin typeface="Arial"/>
                <a:cs typeface="Arial"/>
              </a:rPr>
              <a:t>vào cổng </a:t>
            </a:r>
            <a:r>
              <a:rPr sz="1550" spc="45" dirty="0">
                <a:latin typeface="Arial"/>
                <a:cs typeface="Arial"/>
              </a:rPr>
              <a:t>LAN </a:t>
            </a:r>
            <a:r>
              <a:rPr sz="1550" spc="20" dirty="0">
                <a:latin typeface="Arial"/>
                <a:cs typeface="Arial"/>
              </a:rPr>
              <a:t>(RJ45) </a:t>
            </a:r>
            <a:r>
              <a:rPr sz="1550" spc="30" dirty="0">
                <a:latin typeface="Arial"/>
                <a:cs typeface="Arial"/>
              </a:rPr>
              <a:t>của </a:t>
            </a:r>
            <a:r>
              <a:rPr sz="1550" spc="20" dirty="0">
                <a:latin typeface="Arial"/>
                <a:cs typeface="Arial"/>
              </a:rPr>
              <a:t>Hub/Switch  (số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5" dirty="0">
                <a:latin typeface="Arial"/>
                <a:cs typeface="Arial"/>
              </a:rPr>
              <a:t>9).</a:t>
            </a:r>
            <a:endParaRPr sz="1550">
              <a:latin typeface="Arial"/>
              <a:cs typeface="Arial"/>
            </a:endParaRPr>
          </a:p>
          <a:p>
            <a:pPr marL="356235" lvl="1" indent="-344170">
              <a:lnSpc>
                <a:spcPct val="100000"/>
              </a:lnSpc>
              <a:spcBef>
                <a:spcPts val="15"/>
              </a:spcBef>
              <a:buAutoNum type="arabicPeriod" startAt="2"/>
              <a:tabLst>
                <a:tab pos="356870" algn="l"/>
              </a:tabLst>
            </a:pPr>
            <a:r>
              <a:rPr sz="155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Trƣờng </a:t>
            </a:r>
            <a:r>
              <a:rPr sz="155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hợp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nối </a:t>
            </a:r>
            <a:r>
              <a:rPr sz="1550" b="1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vào </a:t>
            </a:r>
            <a:r>
              <a:rPr sz="155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máy </a:t>
            </a:r>
            <a:r>
              <a:rPr sz="155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tính </a:t>
            </a:r>
            <a:r>
              <a:rPr sz="155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cá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nhân, </a:t>
            </a:r>
            <a:r>
              <a:rPr sz="155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sử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dụng card</a:t>
            </a:r>
            <a:r>
              <a:rPr sz="1550" b="1" u="heavy" spc="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5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mạng: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5" dirty="0">
                <a:latin typeface="Arial"/>
                <a:cs typeface="Arial"/>
              </a:rPr>
              <a:t>Trường </a:t>
            </a:r>
            <a:r>
              <a:rPr sz="1550" dirty="0">
                <a:latin typeface="Arial"/>
                <a:cs typeface="Arial"/>
              </a:rPr>
              <a:t>hợp </a:t>
            </a:r>
            <a:r>
              <a:rPr sz="1550" spc="25" dirty="0">
                <a:latin typeface="Arial"/>
                <a:cs typeface="Arial"/>
              </a:rPr>
              <a:t>bạn chỉ </a:t>
            </a:r>
            <a:r>
              <a:rPr sz="1550" spc="5" dirty="0">
                <a:latin typeface="Arial"/>
                <a:cs typeface="Arial"/>
              </a:rPr>
              <a:t>dùng </a:t>
            </a:r>
            <a:r>
              <a:rPr sz="1550" spc="-20" dirty="0">
                <a:latin typeface="Arial"/>
                <a:cs typeface="Arial"/>
              </a:rPr>
              <a:t>một máy </a:t>
            </a:r>
            <a:r>
              <a:rPr sz="1550" spc="35" dirty="0">
                <a:latin typeface="Arial"/>
                <a:cs typeface="Arial"/>
              </a:rPr>
              <a:t>tính </a:t>
            </a:r>
            <a:r>
              <a:rPr sz="1550" spc="15" dirty="0">
                <a:latin typeface="Arial"/>
                <a:cs typeface="Arial"/>
              </a:rPr>
              <a:t>thì </a:t>
            </a:r>
            <a:r>
              <a:rPr sz="1550" spc="30" dirty="0">
                <a:latin typeface="Arial"/>
                <a:cs typeface="Arial"/>
              </a:rPr>
              <a:t>có </a:t>
            </a:r>
            <a:r>
              <a:rPr sz="1550" spc="20" dirty="0">
                <a:latin typeface="Arial"/>
                <a:cs typeface="Arial"/>
              </a:rPr>
              <a:t>thể </a:t>
            </a:r>
            <a:r>
              <a:rPr sz="1550" spc="-5" dirty="0">
                <a:latin typeface="Arial"/>
                <a:cs typeface="Arial"/>
              </a:rPr>
              <a:t>nối </a:t>
            </a:r>
            <a:r>
              <a:rPr sz="1550" spc="30" dirty="0">
                <a:latin typeface="Arial"/>
                <a:cs typeface="Arial"/>
              </a:rPr>
              <a:t>cổng </a:t>
            </a:r>
            <a:r>
              <a:rPr sz="1550" spc="45" dirty="0">
                <a:latin typeface="Arial"/>
                <a:cs typeface="Arial"/>
              </a:rPr>
              <a:t>LAN </a:t>
            </a:r>
            <a:r>
              <a:rPr sz="1550" spc="5" dirty="0">
                <a:latin typeface="Arial"/>
                <a:cs typeface="Arial"/>
              </a:rPr>
              <a:t>của </a:t>
            </a:r>
            <a:r>
              <a:rPr sz="1550" spc="35" dirty="0">
                <a:latin typeface="Arial"/>
                <a:cs typeface="Arial"/>
              </a:rPr>
              <a:t>Modem </a:t>
            </a:r>
            <a:r>
              <a:rPr sz="1550" spc="10" dirty="0">
                <a:latin typeface="Arial"/>
                <a:cs typeface="Arial"/>
              </a:rPr>
              <a:t>ADSL</a:t>
            </a:r>
            <a:r>
              <a:rPr sz="1550" spc="370" dirty="0">
                <a:latin typeface="Arial"/>
                <a:cs typeface="Arial"/>
              </a:rPr>
              <a:t> </a:t>
            </a:r>
            <a:r>
              <a:rPr sz="1550" spc="20" dirty="0">
                <a:latin typeface="Arial"/>
                <a:cs typeface="Arial"/>
              </a:rPr>
              <a:t>(số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550" spc="20" dirty="0">
                <a:latin typeface="Arial"/>
                <a:cs typeface="Arial"/>
              </a:rPr>
              <a:t>8) </a:t>
            </a:r>
            <a:r>
              <a:rPr sz="1550" spc="30" dirty="0">
                <a:latin typeface="Arial"/>
                <a:cs typeface="Arial"/>
              </a:rPr>
              <a:t>vào </a:t>
            </a:r>
            <a:r>
              <a:rPr sz="1550" spc="10" dirty="0">
                <a:latin typeface="Arial"/>
                <a:cs typeface="Arial"/>
              </a:rPr>
              <a:t>cổng </a:t>
            </a:r>
            <a:r>
              <a:rPr sz="1550" spc="25" dirty="0">
                <a:latin typeface="Arial"/>
                <a:cs typeface="Arial"/>
              </a:rPr>
              <a:t>card </a:t>
            </a:r>
            <a:r>
              <a:rPr sz="1550" spc="-25" dirty="0">
                <a:latin typeface="Arial"/>
                <a:cs typeface="Arial"/>
              </a:rPr>
              <a:t>mạng </a:t>
            </a:r>
            <a:r>
              <a:rPr sz="1550" spc="5" dirty="0">
                <a:latin typeface="Arial"/>
                <a:cs typeface="Arial"/>
              </a:rPr>
              <a:t>của </a:t>
            </a:r>
            <a:r>
              <a:rPr sz="1550" spc="-15" dirty="0">
                <a:latin typeface="Arial"/>
                <a:cs typeface="Arial"/>
              </a:rPr>
              <a:t>máy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tính.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5.3 </a:t>
            </a:r>
            <a:r>
              <a:rPr sz="155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Trƣờng </a:t>
            </a:r>
            <a:r>
              <a:rPr sz="155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hợp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nối </a:t>
            </a:r>
            <a:r>
              <a:rPr sz="1550" b="1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vào </a:t>
            </a:r>
            <a:r>
              <a:rPr sz="155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máy </a:t>
            </a:r>
            <a:r>
              <a:rPr sz="155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tính </a:t>
            </a:r>
            <a:r>
              <a:rPr sz="155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cá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nhân, </a:t>
            </a:r>
            <a:r>
              <a:rPr sz="155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sử </a:t>
            </a:r>
            <a:r>
              <a:rPr sz="155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dụng cổng</a:t>
            </a:r>
            <a:r>
              <a:rPr sz="1550" b="1" u="heavy" spc="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5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USB: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00899"/>
              </a:lnSpc>
              <a:spcBef>
                <a:spcPts val="75"/>
              </a:spcBef>
            </a:pPr>
            <a:r>
              <a:rPr sz="1550" spc="5" dirty="0">
                <a:latin typeface="Arial"/>
                <a:cs typeface="Arial"/>
              </a:rPr>
              <a:t>Trường </a:t>
            </a:r>
            <a:r>
              <a:rPr sz="1550" spc="25" dirty="0">
                <a:latin typeface="Arial"/>
                <a:cs typeface="Arial"/>
              </a:rPr>
              <a:t>hợp </a:t>
            </a:r>
            <a:r>
              <a:rPr sz="1550" spc="-15" dirty="0">
                <a:latin typeface="Arial"/>
                <a:cs typeface="Arial"/>
              </a:rPr>
              <a:t>máy </a:t>
            </a:r>
            <a:r>
              <a:rPr sz="1550" spc="20" dirty="0">
                <a:latin typeface="Arial"/>
                <a:cs typeface="Arial"/>
              </a:rPr>
              <a:t>tính </a:t>
            </a:r>
            <a:r>
              <a:rPr sz="1550" spc="15" dirty="0">
                <a:latin typeface="Arial"/>
                <a:cs typeface="Arial"/>
              </a:rPr>
              <a:t>không </a:t>
            </a:r>
            <a:r>
              <a:rPr sz="1550" spc="30" dirty="0">
                <a:latin typeface="Arial"/>
                <a:cs typeface="Arial"/>
              </a:rPr>
              <a:t>có </a:t>
            </a:r>
            <a:r>
              <a:rPr sz="1550" spc="25" dirty="0">
                <a:latin typeface="Arial"/>
                <a:cs typeface="Arial"/>
              </a:rPr>
              <a:t>card </a:t>
            </a:r>
            <a:r>
              <a:rPr sz="1550" spc="15" dirty="0">
                <a:latin typeface="Arial"/>
                <a:cs typeface="Arial"/>
              </a:rPr>
              <a:t>mạng </a:t>
            </a:r>
            <a:r>
              <a:rPr sz="1550" spc="20" dirty="0">
                <a:latin typeface="Arial"/>
                <a:cs typeface="Arial"/>
              </a:rPr>
              <a:t>thì </a:t>
            </a:r>
            <a:r>
              <a:rPr sz="1550" spc="25" dirty="0">
                <a:latin typeface="Arial"/>
                <a:cs typeface="Arial"/>
              </a:rPr>
              <a:t>bạn </a:t>
            </a:r>
            <a:r>
              <a:rPr sz="1550" spc="30" dirty="0">
                <a:latin typeface="Arial"/>
                <a:cs typeface="Arial"/>
              </a:rPr>
              <a:t>có </a:t>
            </a:r>
            <a:r>
              <a:rPr sz="1550" spc="-5" dirty="0">
                <a:latin typeface="Arial"/>
                <a:cs typeface="Arial"/>
              </a:rPr>
              <a:t>thể </a:t>
            </a:r>
            <a:r>
              <a:rPr sz="1550" dirty="0">
                <a:latin typeface="Arial"/>
                <a:cs typeface="Arial"/>
              </a:rPr>
              <a:t>nối </a:t>
            </a:r>
            <a:r>
              <a:rPr sz="1550" spc="10" dirty="0">
                <a:latin typeface="Arial"/>
                <a:cs typeface="Arial"/>
              </a:rPr>
              <a:t>cổng USB </a:t>
            </a:r>
            <a:r>
              <a:rPr sz="1550" spc="5" dirty="0">
                <a:latin typeface="Arial"/>
                <a:cs typeface="Arial"/>
              </a:rPr>
              <a:t>của </a:t>
            </a:r>
            <a:r>
              <a:rPr sz="1550" spc="50" dirty="0">
                <a:latin typeface="Arial"/>
                <a:cs typeface="Arial"/>
              </a:rPr>
              <a:t>Modem  </a:t>
            </a:r>
            <a:r>
              <a:rPr sz="1550" spc="-10" dirty="0">
                <a:latin typeface="Arial"/>
                <a:cs typeface="Arial"/>
              </a:rPr>
              <a:t>ADSL </a:t>
            </a:r>
            <a:r>
              <a:rPr sz="1550" spc="30" dirty="0">
                <a:latin typeface="Arial"/>
                <a:cs typeface="Arial"/>
              </a:rPr>
              <a:t>vào </a:t>
            </a:r>
            <a:r>
              <a:rPr sz="1550" spc="10" dirty="0">
                <a:latin typeface="Arial"/>
                <a:cs typeface="Arial"/>
              </a:rPr>
              <a:t>cổng </a:t>
            </a:r>
            <a:r>
              <a:rPr sz="1550" spc="-15" dirty="0">
                <a:latin typeface="Arial"/>
                <a:cs typeface="Arial"/>
              </a:rPr>
              <a:t>USB </a:t>
            </a:r>
            <a:r>
              <a:rPr sz="1550" spc="5" dirty="0">
                <a:latin typeface="Arial"/>
                <a:cs typeface="Arial"/>
              </a:rPr>
              <a:t>của </a:t>
            </a:r>
            <a:r>
              <a:rPr sz="1550" spc="-15" dirty="0">
                <a:latin typeface="Arial"/>
                <a:cs typeface="Arial"/>
              </a:rPr>
              <a:t>máy</a:t>
            </a:r>
            <a:r>
              <a:rPr sz="1550" spc="1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tính.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179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807656"/>
            <a:ext cx="7607300" cy="1326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1" spc="10" dirty="0">
                <a:solidFill>
                  <a:srgbClr val="3333CC"/>
                </a:solidFill>
                <a:latin typeface="Arial"/>
                <a:cs typeface="Arial"/>
              </a:rPr>
              <a:t>Các </a:t>
            </a:r>
            <a:r>
              <a:rPr sz="3200" b="1" dirty="0">
                <a:solidFill>
                  <a:srgbClr val="3333CC"/>
                </a:solidFill>
                <a:latin typeface="Arial"/>
                <a:cs typeface="Arial"/>
              </a:rPr>
              <a:t>thành </a:t>
            </a:r>
            <a:r>
              <a:rPr sz="3200" b="1" spc="5" dirty="0">
                <a:solidFill>
                  <a:srgbClr val="3333CC"/>
                </a:solidFill>
                <a:latin typeface="Arial"/>
                <a:cs typeface="Arial"/>
              </a:rPr>
              <a:t>phần </a:t>
            </a:r>
            <a:r>
              <a:rPr sz="3200" b="1" spc="10" dirty="0">
                <a:solidFill>
                  <a:srgbClr val="3333CC"/>
                </a:solidFill>
                <a:latin typeface="Arial"/>
                <a:cs typeface="Arial"/>
              </a:rPr>
              <a:t>cơ </a:t>
            </a:r>
            <a:r>
              <a:rPr sz="3200" b="1" spc="5" dirty="0">
                <a:solidFill>
                  <a:srgbClr val="3333CC"/>
                </a:solidFill>
                <a:latin typeface="Arial"/>
                <a:cs typeface="Arial"/>
              </a:rPr>
              <a:t>bản trên</a:t>
            </a:r>
            <a:r>
              <a:rPr sz="3200" b="1" spc="-32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3333CC"/>
                </a:solidFill>
                <a:latin typeface="Arial"/>
                <a:cs typeface="Arial"/>
              </a:rPr>
              <a:t>Mainboard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30"/>
              </a:spcBef>
            </a:pPr>
            <a:r>
              <a:rPr sz="3200" b="1" i="1" spc="15" dirty="0">
                <a:solidFill>
                  <a:srgbClr val="990000"/>
                </a:solidFill>
                <a:latin typeface="Arial"/>
                <a:cs typeface="Arial"/>
              </a:rPr>
              <a:t>Soket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1524000"/>
            <a:ext cx="5415026" cy="5035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18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375" y="176212"/>
            <a:ext cx="8138159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890" algn="l"/>
              </a:tabLst>
            </a:pPr>
            <a:r>
              <a:rPr sz="2400" spc="-50" dirty="0">
                <a:solidFill>
                  <a:srgbClr val="FF3300"/>
                </a:solidFill>
              </a:rPr>
              <a:t>III	</a:t>
            </a:r>
            <a:r>
              <a:rPr sz="2400" dirty="0">
                <a:solidFill>
                  <a:srgbClr val="FF3300"/>
                </a:solidFill>
              </a:rPr>
              <a:t>Cài </a:t>
            </a:r>
            <a:r>
              <a:rPr sz="2400" spc="10" dirty="0">
                <a:solidFill>
                  <a:srgbClr val="FF3300"/>
                </a:solidFill>
              </a:rPr>
              <a:t>đặt </a:t>
            </a:r>
            <a:r>
              <a:rPr sz="2400" spc="5" dirty="0">
                <a:solidFill>
                  <a:srgbClr val="FF3300"/>
                </a:solidFill>
              </a:rPr>
              <a:t>các </a:t>
            </a:r>
            <a:r>
              <a:rPr sz="2400" spc="-25" dirty="0">
                <a:solidFill>
                  <a:srgbClr val="FF3300"/>
                </a:solidFill>
              </a:rPr>
              <a:t>thông </a:t>
            </a:r>
            <a:r>
              <a:rPr sz="2400" spc="5" dirty="0">
                <a:solidFill>
                  <a:srgbClr val="FF3300"/>
                </a:solidFill>
              </a:rPr>
              <a:t>số </a:t>
            </a:r>
            <a:r>
              <a:rPr sz="2400" spc="-10" dirty="0">
                <a:solidFill>
                  <a:srgbClr val="FF3300"/>
                </a:solidFill>
              </a:rPr>
              <a:t>cho máy </a:t>
            </a:r>
            <a:r>
              <a:rPr sz="2400" spc="10" dirty="0">
                <a:solidFill>
                  <a:srgbClr val="FF3300"/>
                </a:solidFill>
              </a:rPr>
              <a:t>tính </a:t>
            </a:r>
            <a:r>
              <a:rPr sz="2400" spc="-35" dirty="0">
                <a:solidFill>
                  <a:srgbClr val="FF3300"/>
                </a:solidFill>
              </a:rPr>
              <a:t>và </a:t>
            </a:r>
            <a:r>
              <a:rPr sz="2400" spc="5" dirty="0">
                <a:solidFill>
                  <a:srgbClr val="FF3300"/>
                </a:solidFill>
              </a:rPr>
              <a:t>cấu </a:t>
            </a:r>
            <a:r>
              <a:rPr sz="2400" spc="-5" dirty="0">
                <a:solidFill>
                  <a:srgbClr val="FF3300"/>
                </a:solidFill>
              </a:rPr>
              <a:t>hình</a:t>
            </a:r>
            <a:r>
              <a:rPr sz="2400" spc="-100" dirty="0">
                <a:solidFill>
                  <a:srgbClr val="FF3300"/>
                </a:solidFill>
              </a:rPr>
              <a:t> </a:t>
            </a:r>
            <a:r>
              <a:rPr sz="2400" spc="-25" dirty="0">
                <a:solidFill>
                  <a:srgbClr val="FF3300"/>
                </a:solidFill>
              </a:rPr>
              <a:t>thông</a:t>
            </a:r>
            <a:endParaRPr sz="2400"/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5" dirty="0">
                <a:solidFill>
                  <a:srgbClr val="FF3300"/>
                </a:solidFill>
              </a:rPr>
              <a:t>số </a:t>
            </a:r>
            <a:r>
              <a:rPr sz="2400" spc="-10" dirty="0">
                <a:solidFill>
                  <a:srgbClr val="FF3300"/>
                </a:solidFill>
              </a:rPr>
              <a:t>cho</a:t>
            </a:r>
            <a:r>
              <a:rPr sz="2400" spc="-20" dirty="0">
                <a:solidFill>
                  <a:srgbClr val="FF3300"/>
                </a:solidFill>
              </a:rPr>
              <a:t> Modem.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96240" y="1274444"/>
            <a:ext cx="1885950" cy="28575"/>
          </a:xfrm>
          <a:custGeom>
            <a:avLst/>
            <a:gdLst/>
            <a:ahLst/>
            <a:cxnLst/>
            <a:rect l="l" t="t" r="r" b="b"/>
            <a:pathLst>
              <a:path w="1885950" h="28575">
                <a:moveTo>
                  <a:pt x="1885950" y="0"/>
                </a:moveTo>
                <a:lnTo>
                  <a:pt x="0" y="0"/>
                </a:lnTo>
                <a:lnTo>
                  <a:pt x="0" y="28575"/>
                </a:lnTo>
                <a:lnTo>
                  <a:pt x="1885950" y="28575"/>
                </a:lnTo>
                <a:lnTo>
                  <a:pt x="1885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857" y="1015682"/>
            <a:ext cx="3485515" cy="160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Arial"/>
                <a:cs typeface="Arial"/>
              </a:rPr>
              <a:t>1. </a:t>
            </a:r>
            <a:r>
              <a:rPr sz="1800" b="1" spc="-20" dirty="0">
                <a:latin typeface="Arial"/>
                <a:cs typeface="Arial"/>
              </a:rPr>
              <a:t>Cài </a:t>
            </a:r>
            <a:r>
              <a:rPr sz="1800" b="1" spc="-5" dirty="0">
                <a:latin typeface="Arial"/>
                <a:cs typeface="Arial"/>
              </a:rPr>
              <a:t>đặt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TCP/IP: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Arial"/>
              <a:cs typeface="Arial"/>
            </a:endParaRPr>
          </a:p>
          <a:p>
            <a:pPr marL="165100" marR="5080">
              <a:lnSpc>
                <a:spcPct val="102400"/>
              </a:lnSpc>
            </a:pPr>
            <a:r>
              <a:rPr sz="1550" b="1" i="1" spc="5" dirty="0">
                <a:latin typeface="Arial"/>
                <a:cs typeface="Arial"/>
              </a:rPr>
              <a:t>- </a:t>
            </a:r>
            <a:r>
              <a:rPr sz="1550" b="1" i="1" spc="30" dirty="0">
                <a:latin typeface="Arial"/>
                <a:cs typeface="Arial"/>
              </a:rPr>
              <a:t>My Computer </a:t>
            </a:r>
            <a:r>
              <a:rPr sz="1650" b="1" i="1" spc="-70" dirty="0">
                <a:latin typeface="Wingdings 3"/>
                <a:cs typeface="Wingdings 3"/>
              </a:rPr>
              <a:t></a:t>
            </a:r>
            <a:r>
              <a:rPr sz="1650" b="1" i="1" spc="-70" dirty="0">
                <a:latin typeface="Times New Roman"/>
                <a:cs typeface="Times New Roman"/>
              </a:rPr>
              <a:t> </a:t>
            </a:r>
            <a:r>
              <a:rPr sz="1550" b="1" i="1" spc="10" dirty="0">
                <a:latin typeface="Arial"/>
                <a:cs typeface="Arial"/>
              </a:rPr>
              <a:t>Control Panel</a:t>
            </a:r>
            <a:r>
              <a:rPr sz="1650" b="1" i="1" spc="10" dirty="0">
                <a:latin typeface="Wingdings 3"/>
                <a:cs typeface="Wingdings 3"/>
              </a:rPr>
              <a:t></a:t>
            </a:r>
            <a:r>
              <a:rPr sz="1650" b="1" i="1" spc="10" dirty="0">
                <a:latin typeface="Times New Roman"/>
                <a:cs typeface="Times New Roman"/>
              </a:rPr>
              <a:t> </a:t>
            </a:r>
            <a:r>
              <a:rPr sz="1550" b="1" i="1" spc="10" dirty="0">
                <a:latin typeface="Arial"/>
                <a:cs typeface="Arial"/>
              </a:rPr>
              <a:t>Network </a:t>
            </a:r>
            <a:r>
              <a:rPr sz="1550" b="1" i="1" spc="20" dirty="0">
                <a:latin typeface="Arial"/>
                <a:cs typeface="Arial"/>
              </a:rPr>
              <a:t>and </a:t>
            </a:r>
            <a:r>
              <a:rPr sz="1550" b="1" i="1" spc="15" dirty="0">
                <a:latin typeface="Arial"/>
                <a:cs typeface="Arial"/>
              </a:rPr>
              <a:t>Dial-up </a:t>
            </a:r>
            <a:r>
              <a:rPr sz="1550" b="1" i="1" spc="20" dirty="0">
                <a:latin typeface="Arial"/>
                <a:cs typeface="Arial"/>
              </a:rPr>
              <a:t>Connections</a:t>
            </a:r>
            <a:r>
              <a:rPr sz="1550" i="1" spc="20" dirty="0">
                <a:latin typeface="Arial"/>
                <a:cs typeface="Arial"/>
              </a:rPr>
              <a:t>,  </a:t>
            </a:r>
            <a:r>
              <a:rPr sz="1550" i="1" spc="30" dirty="0">
                <a:latin typeface="Arial"/>
                <a:cs typeface="Arial"/>
              </a:rPr>
              <a:t>nhấn chuột </a:t>
            </a:r>
            <a:r>
              <a:rPr sz="1550" i="1" spc="25" dirty="0">
                <a:latin typeface="Arial"/>
                <a:cs typeface="Arial"/>
              </a:rPr>
              <a:t>phải và </a:t>
            </a:r>
            <a:r>
              <a:rPr sz="1550" i="1" spc="30" dirty="0">
                <a:latin typeface="Arial"/>
                <a:cs typeface="Arial"/>
              </a:rPr>
              <a:t>chọn</a:t>
            </a:r>
            <a:r>
              <a:rPr sz="1550" i="1" spc="-240" dirty="0">
                <a:latin typeface="Arial"/>
                <a:cs typeface="Arial"/>
              </a:rPr>
              <a:t> </a:t>
            </a:r>
            <a:r>
              <a:rPr sz="1550" b="1" i="1" spc="15" dirty="0">
                <a:latin typeface="Arial"/>
                <a:cs typeface="Arial"/>
              </a:rPr>
              <a:t>Properties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0" y="838200"/>
            <a:ext cx="4572000" cy="6019800"/>
            <a:chOff x="4572000" y="838200"/>
            <a:chExt cx="4572000" cy="6019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600" y="838200"/>
              <a:ext cx="3190875" cy="24193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981200"/>
              <a:ext cx="2533650" cy="19335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800" y="3876675"/>
              <a:ext cx="3124200" cy="298132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34200" y="2609850"/>
              <a:ext cx="685800" cy="114300"/>
            </a:xfrm>
            <a:custGeom>
              <a:avLst/>
              <a:gdLst/>
              <a:ahLst/>
              <a:cxnLst/>
              <a:rect l="l" t="t" r="r" b="b"/>
              <a:pathLst>
                <a:path w="6858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685800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685800" h="114300">
                  <a:moveTo>
                    <a:pt x="685800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685800" y="76200"/>
                  </a:lnTo>
                  <a:lnTo>
                    <a:pt x="685800" y="3810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3857" y="4077398"/>
            <a:ext cx="5334000" cy="24593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3335">
              <a:lnSpc>
                <a:spcPct val="100899"/>
              </a:lnSpc>
              <a:spcBef>
                <a:spcPts val="110"/>
              </a:spcBef>
            </a:pPr>
            <a:r>
              <a:rPr sz="1550" spc="5" dirty="0">
                <a:latin typeface="Arial"/>
                <a:cs typeface="Arial"/>
              </a:rPr>
              <a:t>- </a:t>
            </a:r>
            <a:r>
              <a:rPr sz="1550" spc="10" dirty="0">
                <a:latin typeface="Arial"/>
                <a:cs typeface="Arial"/>
              </a:rPr>
              <a:t>Cửa </a:t>
            </a:r>
            <a:r>
              <a:rPr sz="1550" spc="30" dirty="0">
                <a:latin typeface="Arial"/>
                <a:cs typeface="Arial"/>
              </a:rPr>
              <a:t>sổ </a:t>
            </a:r>
            <a:r>
              <a:rPr sz="1550" b="1" spc="10" dirty="0">
                <a:latin typeface="Arial"/>
                <a:cs typeface="Arial"/>
              </a:rPr>
              <a:t>Internet </a:t>
            </a:r>
            <a:r>
              <a:rPr sz="1550" b="1" spc="15" dirty="0">
                <a:latin typeface="Arial"/>
                <a:cs typeface="Arial"/>
              </a:rPr>
              <a:t>Protocol(TCP/IP) Properties </a:t>
            </a:r>
            <a:r>
              <a:rPr sz="1550" spc="10" dirty="0">
                <a:latin typeface="Arial"/>
                <a:cs typeface="Arial"/>
              </a:rPr>
              <a:t>xuất hiện.  </a:t>
            </a:r>
            <a:r>
              <a:rPr sz="1550" spc="-15" dirty="0">
                <a:latin typeface="Arial"/>
                <a:cs typeface="Arial"/>
              </a:rPr>
              <a:t>Trên </a:t>
            </a:r>
            <a:r>
              <a:rPr sz="1550" spc="5" dirty="0">
                <a:latin typeface="Arial"/>
                <a:cs typeface="Arial"/>
              </a:rPr>
              <a:t>của </a:t>
            </a:r>
            <a:r>
              <a:rPr sz="1550" spc="30" dirty="0">
                <a:latin typeface="Arial"/>
                <a:cs typeface="Arial"/>
              </a:rPr>
              <a:t>sổ </a:t>
            </a:r>
            <a:r>
              <a:rPr sz="1550" dirty="0">
                <a:latin typeface="Arial"/>
                <a:cs typeface="Arial"/>
              </a:rPr>
              <a:t>này </a:t>
            </a:r>
            <a:r>
              <a:rPr sz="1550" spc="5" dirty="0">
                <a:latin typeface="Arial"/>
                <a:cs typeface="Arial"/>
              </a:rPr>
              <a:t>bạn </a:t>
            </a:r>
            <a:r>
              <a:rPr sz="1550" spc="15" dirty="0">
                <a:latin typeface="Arial"/>
                <a:cs typeface="Arial"/>
              </a:rPr>
              <a:t>chọn </a:t>
            </a:r>
            <a:r>
              <a:rPr sz="1550" spc="-10" dirty="0">
                <a:latin typeface="Arial"/>
                <a:cs typeface="Arial"/>
              </a:rPr>
              <a:t>lựa </a:t>
            </a:r>
            <a:r>
              <a:rPr sz="1550" spc="-20" dirty="0">
                <a:latin typeface="Arial"/>
                <a:cs typeface="Arial"/>
              </a:rPr>
              <a:t>như</a:t>
            </a:r>
            <a:r>
              <a:rPr sz="1550" spc="210" dirty="0">
                <a:latin typeface="Arial"/>
                <a:cs typeface="Arial"/>
              </a:rPr>
              <a:t> </a:t>
            </a:r>
            <a:r>
              <a:rPr sz="1550" spc="10" dirty="0">
                <a:latin typeface="Arial"/>
                <a:cs typeface="Arial"/>
              </a:rPr>
              <a:t>sau:</a:t>
            </a:r>
            <a:endParaRPr sz="1550">
              <a:latin typeface="Arial"/>
              <a:cs typeface="Arial"/>
            </a:endParaRPr>
          </a:p>
          <a:p>
            <a:pPr marL="12700" marR="1252855">
              <a:lnSpc>
                <a:spcPts val="1950"/>
              </a:lnSpc>
              <a:spcBef>
                <a:spcPts val="80"/>
              </a:spcBef>
            </a:pPr>
            <a:r>
              <a:rPr sz="1550" b="1" i="1" spc="15" dirty="0">
                <a:latin typeface="Arial"/>
                <a:cs typeface="Arial"/>
              </a:rPr>
              <a:t>Obtain </a:t>
            </a:r>
            <a:r>
              <a:rPr sz="1550" b="1" i="1" spc="25" dirty="0">
                <a:latin typeface="Arial"/>
                <a:cs typeface="Arial"/>
              </a:rPr>
              <a:t>an </a:t>
            </a:r>
            <a:r>
              <a:rPr sz="1550" b="1" i="1" spc="15" dirty="0">
                <a:latin typeface="Arial"/>
                <a:cs typeface="Arial"/>
              </a:rPr>
              <a:t>IP </a:t>
            </a:r>
            <a:r>
              <a:rPr sz="1550" b="1" i="1" spc="20" dirty="0">
                <a:latin typeface="Arial"/>
                <a:cs typeface="Arial"/>
              </a:rPr>
              <a:t>address </a:t>
            </a:r>
            <a:r>
              <a:rPr sz="1550" b="1" i="1" spc="30" dirty="0">
                <a:latin typeface="Arial"/>
                <a:cs typeface="Arial"/>
              </a:rPr>
              <a:t>automatically  </a:t>
            </a:r>
            <a:r>
              <a:rPr sz="1550" b="1" i="1" spc="15" dirty="0">
                <a:latin typeface="Arial"/>
                <a:cs typeface="Arial"/>
              </a:rPr>
              <a:t>Obtain </a:t>
            </a:r>
            <a:r>
              <a:rPr sz="1550" b="1" i="1" spc="5" dirty="0">
                <a:latin typeface="Arial"/>
                <a:cs typeface="Arial"/>
              </a:rPr>
              <a:t>DNS </a:t>
            </a:r>
            <a:r>
              <a:rPr sz="1550" b="1" i="1" spc="20" dirty="0">
                <a:latin typeface="Arial"/>
                <a:cs typeface="Arial"/>
              </a:rPr>
              <a:t>server address</a:t>
            </a:r>
            <a:r>
              <a:rPr sz="1550" b="1" i="1" spc="95" dirty="0">
                <a:latin typeface="Arial"/>
                <a:cs typeface="Arial"/>
              </a:rPr>
              <a:t> </a:t>
            </a:r>
            <a:r>
              <a:rPr sz="1550" b="1" i="1" spc="30" dirty="0">
                <a:latin typeface="Arial"/>
                <a:cs typeface="Arial"/>
              </a:rPr>
              <a:t>automatically</a:t>
            </a:r>
            <a:r>
              <a:rPr sz="1550" spc="3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00"/>
              </a:lnSpc>
            </a:pPr>
            <a:r>
              <a:rPr sz="1550" spc="-10" dirty="0">
                <a:latin typeface="Arial"/>
                <a:cs typeface="Arial"/>
              </a:rPr>
              <a:t>Với </a:t>
            </a:r>
            <a:r>
              <a:rPr sz="1550" spc="35" dirty="0">
                <a:latin typeface="Arial"/>
                <a:cs typeface="Arial"/>
              </a:rPr>
              <a:t>cách </a:t>
            </a:r>
            <a:r>
              <a:rPr sz="1550" spc="30" dirty="0">
                <a:latin typeface="Arial"/>
                <a:cs typeface="Arial"/>
              </a:rPr>
              <a:t>chọn </a:t>
            </a:r>
            <a:r>
              <a:rPr sz="1550" spc="-10" dirty="0">
                <a:latin typeface="Arial"/>
                <a:cs typeface="Arial"/>
              </a:rPr>
              <a:t>lựa </a:t>
            </a:r>
            <a:r>
              <a:rPr sz="1550" spc="15" dirty="0">
                <a:latin typeface="Arial"/>
                <a:cs typeface="Arial"/>
              </a:rPr>
              <a:t>tự </a:t>
            </a:r>
            <a:r>
              <a:rPr sz="1550" spc="45" dirty="0">
                <a:latin typeface="Arial"/>
                <a:cs typeface="Arial"/>
              </a:rPr>
              <a:t>động </a:t>
            </a:r>
            <a:r>
              <a:rPr sz="1550" spc="-25" dirty="0">
                <a:latin typeface="Arial"/>
                <a:cs typeface="Arial"/>
              </a:rPr>
              <a:t>này, </a:t>
            </a:r>
            <a:r>
              <a:rPr sz="1550" spc="10" dirty="0">
                <a:latin typeface="Arial"/>
                <a:cs typeface="Arial"/>
              </a:rPr>
              <a:t>máy </a:t>
            </a:r>
            <a:r>
              <a:rPr sz="1550" spc="15" dirty="0">
                <a:latin typeface="Arial"/>
                <a:cs typeface="Arial"/>
              </a:rPr>
              <a:t>tính </a:t>
            </a:r>
            <a:r>
              <a:rPr sz="1550" spc="30" dirty="0">
                <a:latin typeface="Arial"/>
                <a:cs typeface="Arial"/>
              </a:rPr>
              <a:t>sẽ </a:t>
            </a:r>
            <a:r>
              <a:rPr sz="1550" spc="15" dirty="0">
                <a:latin typeface="Arial"/>
                <a:cs typeface="Arial"/>
              </a:rPr>
              <a:t>tự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30" dirty="0">
                <a:latin typeface="Arial"/>
                <a:cs typeface="Arial"/>
              </a:rPr>
              <a:t>động nhận</a:t>
            </a:r>
            <a:endParaRPr sz="1550">
              <a:latin typeface="Arial"/>
              <a:cs typeface="Arial"/>
            </a:endParaRPr>
          </a:p>
          <a:p>
            <a:pPr marL="12700" marR="5080" algn="just">
              <a:lnSpc>
                <a:spcPct val="103600"/>
              </a:lnSpc>
              <a:spcBef>
                <a:spcPts val="25"/>
              </a:spcBef>
            </a:pPr>
            <a:r>
              <a:rPr sz="1550" spc="15" dirty="0">
                <a:latin typeface="Arial"/>
                <a:cs typeface="Arial"/>
              </a:rPr>
              <a:t>IP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spc="-20" dirty="0">
                <a:latin typeface="Arial"/>
                <a:cs typeface="Arial"/>
              </a:rPr>
              <a:t>DNS </a:t>
            </a:r>
            <a:r>
              <a:rPr sz="1550" spc="15" dirty="0">
                <a:latin typeface="Arial"/>
                <a:cs typeface="Arial"/>
              </a:rPr>
              <a:t>từ </a:t>
            </a:r>
            <a:r>
              <a:rPr sz="1550" spc="35" dirty="0">
                <a:latin typeface="Arial"/>
                <a:cs typeface="Arial"/>
              </a:rPr>
              <a:t>Modem </a:t>
            </a:r>
            <a:r>
              <a:rPr sz="1550" spc="55" dirty="0">
                <a:latin typeface="Arial"/>
                <a:cs typeface="Arial"/>
              </a:rPr>
              <a:t>cấp </a:t>
            </a:r>
            <a:r>
              <a:rPr sz="1550" spc="10" dirty="0">
                <a:latin typeface="Arial"/>
                <a:cs typeface="Arial"/>
              </a:rPr>
              <a:t>phát </a:t>
            </a:r>
            <a:r>
              <a:rPr sz="1550" spc="5" dirty="0">
                <a:latin typeface="Arial"/>
                <a:cs typeface="Arial"/>
              </a:rPr>
              <a:t>xuống. Ngược </a:t>
            </a:r>
            <a:r>
              <a:rPr sz="1550" spc="-5" dirty="0">
                <a:latin typeface="Arial"/>
                <a:cs typeface="Arial"/>
              </a:rPr>
              <a:t>lại </a:t>
            </a:r>
            <a:r>
              <a:rPr sz="1550" spc="-10" dirty="0">
                <a:latin typeface="Arial"/>
                <a:cs typeface="Arial"/>
              </a:rPr>
              <a:t>Nếu </a:t>
            </a:r>
            <a:r>
              <a:rPr sz="1550" spc="30" dirty="0">
                <a:latin typeface="Arial"/>
                <a:cs typeface="Arial"/>
              </a:rPr>
              <a:t>bạn  </a:t>
            </a:r>
            <a:r>
              <a:rPr sz="1550" spc="5" dirty="0">
                <a:latin typeface="Arial"/>
                <a:cs typeface="Arial"/>
              </a:rPr>
              <a:t>biết </a:t>
            </a:r>
            <a:r>
              <a:rPr sz="1550" spc="35" dirty="0">
                <a:latin typeface="Arial"/>
                <a:cs typeface="Arial"/>
              </a:rPr>
              <a:t>cách </a:t>
            </a:r>
            <a:r>
              <a:rPr sz="1550" spc="30" dirty="0">
                <a:latin typeface="Arial"/>
                <a:cs typeface="Arial"/>
              </a:rPr>
              <a:t>gán </a:t>
            </a:r>
            <a:r>
              <a:rPr sz="1550" spc="25" dirty="0">
                <a:latin typeface="Arial"/>
                <a:cs typeface="Arial"/>
              </a:rPr>
              <a:t>địa </a:t>
            </a:r>
            <a:r>
              <a:rPr sz="1550" spc="5" dirty="0">
                <a:latin typeface="Arial"/>
                <a:cs typeface="Arial"/>
              </a:rPr>
              <a:t>chỉ </a:t>
            </a:r>
            <a:r>
              <a:rPr sz="1550" spc="15" dirty="0">
                <a:latin typeface="Arial"/>
                <a:cs typeface="Arial"/>
              </a:rPr>
              <a:t>IP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spc="-20" dirty="0">
                <a:latin typeface="Arial"/>
                <a:cs typeface="Arial"/>
              </a:rPr>
              <a:t>DNS </a:t>
            </a:r>
            <a:r>
              <a:rPr sz="1550" spc="20" dirty="0">
                <a:latin typeface="Arial"/>
                <a:cs typeface="Arial"/>
              </a:rPr>
              <a:t>thì </a:t>
            </a:r>
            <a:r>
              <a:rPr sz="1550" spc="30" dirty="0">
                <a:latin typeface="Arial"/>
                <a:cs typeface="Arial"/>
              </a:rPr>
              <a:t>có </a:t>
            </a:r>
            <a:r>
              <a:rPr sz="1550" spc="-5" dirty="0">
                <a:latin typeface="Arial"/>
                <a:cs typeface="Arial"/>
              </a:rPr>
              <a:t>thể </a:t>
            </a:r>
            <a:r>
              <a:rPr sz="1550" spc="40" dirty="0">
                <a:latin typeface="Arial"/>
                <a:cs typeface="Arial"/>
              </a:rPr>
              <a:t>tìm </a:t>
            </a:r>
            <a:r>
              <a:rPr sz="1550" spc="10" dirty="0">
                <a:latin typeface="Arial"/>
                <a:cs typeface="Arial"/>
              </a:rPr>
              <a:t>hiểu </a:t>
            </a:r>
            <a:r>
              <a:rPr sz="1550" spc="25" dirty="0">
                <a:latin typeface="Arial"/>
                <a:cs typeface="Arial"/>
              </a:rPr>
              <a:t>địa </a:t>
            </a:r>
            <a:r>
              <a:rPr sz="1550" spc="5" dirty="0">
                <a:latin typeface="Arial"/>
                <a:cs typeface="Arial"/>
              </a:rPr>
              <a:t>chỉ  </a:t>
            </a:r>
            <a:r>
              <a:rPr sz="1550" spc="15" dirty="0">
                <a:latin typeface="Arial"/>
                <a:cs typeface="Arial"/>
              </a:rPr>
              <a:t>IP </a:t>
            </a:r>
            <a:r>
              <a:rPr sz="1550" spc="5" dirty="0">
                <a:latin typeface="Arial"/>
                <a:cs typeface="Arial"/>
              </a:rPr>
              <a:t>của </a:t>
            </a:r>
            <a:r>
              <a:rPr sz="1550" spc="20" dirty="0">
                <a:latin typeface="Arial"/>
                <a:cs typeface="Arial"/>
              </a:rPr>
              <a:t>Modem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spc="15" dirty="0">
                <a:latin typeface="Arial"/>
                <a:cs typeface="Arial"/>
              </a:rPr>
              <a:t>tự </a:t>
            </a:r>
            <a:r>
              <a:rPr sz="1550" spc="5" dirty="0">
                <a:latin typeface="Arial"/>
                <a:cs typeface="Arial"/>
              </a:rPr>
              <a:t>thiết </a:t>
            </a:r>
            <a:r>
              <a:rPr sz="1550" spc="25" dirty="0">
                <a:latin typeface="Arial"/>
                <a:cs typeface="Arial"/>
              </a:rPr>
              <a:t>lập </a:t>
            </a:r>
            <a:r>
              <a:rPr sz="1550" spc="15" dirty="0">
                <a:latin typeface="Arial"/>
                <a:cs typeface="Arial"/>
              </a:rPr>
              <a:t>IP </a:t>
            </a:r>
            <a:r>
              <a:rPr sz="1550" spc="5" dirty="0">
                <a:latin typeface="Arial"/>
                <a:cs typeface="Arial"/>
              </a:rPr>
              <a:t>cho mỗi </a:t>
            </a:r>
            <a:r>
              <a:rPr sz="1550" spc="-15" dirty="0">
                <a:latin typeface="Arial"/>
                <a:cs typeface="Arial"/>
              </a:rPr>
              <a:t>máy </a:t>
            </a:r>
            <a:r>
              <a:rPr sz="1550" spc="15" dirty="0">
                <a:latin typeface="Arial"/>
                <a:cs typeface="Arial"/>
              </a:rPr>
              <a:t>tính </a:t>
            </a:r>
            <a:r>
              <a:rPr sz="1550" spc="35" dirty="0">
                <a:latin typeface="Arial"/>
                <a:cs typeface="Arial"/>
              </a:rPr>
              <a:t>trong  </a:t>
            </a:r>
            <a:r>
              <a:rPr sz="1550" spc="25" dirty="0">
                <a:latin typeface="Arial"/>
                <a:cs typeface="Arial"/>
              </a:rPr>
              <a:t>cửa </a:t>
            </a:r>
            <a:r>
              <a:rPr sz="1550" spc="30" dirty="0">
                <a:latin typeface="Arial"/>
                <a:cs typeface="Arial"/>
              </a:rPr>
              <a:t>sổ</a:t>
            </a:r>
            <a:r>
              <a:rPr sz="1550" spc="-25" dirty="0">
                <a:latin typeface="Arial"/>
                <a:cs typeface="Arial"/>
              </a:rPr>
              <a:t> này.</a:t>
            </a:r>
            <a:endParaRPr sz="15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0"/>
              </a:spcBef>
            </a:pPr>
            <a:r>
              <a:rPr sz="1550" spc="20" dirty="0">
                <a:latin typeface="Arial"/>
                <a:cs typeface="Arial"/>
              </a:rPr>
              <a:t>Sau </a:t>
            </a:r>
            <a:r>
              <a:rPr sz="1550" spc="-5" dirty="0">
                <a:latin typeface="Arial"/>
                <a:cs typeface="Arial"/>
              </a:rPr>
              <a:t>cùng </a:t>
            </a:r>
            <a:r>
              <a:rPr sz="1550" spc="5" dirty="0">
                <a:latin typeface="Arial"/>
                <a:cs typeface="Arial"/>
              </a:rPr>
              <a:t>bạn </a:t>
            </a:r>
            <a:r>
              <a:rPr sz="1550" spc="15" dirty="0">
                <a:latin typeface="Arial"/>
                <a:cs typeface="Arial"/>
              </a:rPr>
              <a:t>chọn </a:t>
            </a:r>
            <a:r>
              <a:rPr sz="1550" b="1" spc="5" dirty="0">
                <a:latin typeface="Arial"/>
                <a:cs typeface="Arial"/>
              </a:rPr>
              <a:t>OK </a:t>
            </a:r>
            <a:r>
              <a:rPr sz="1550" spc="25" dirty="0">
                <a:latin typeface="Arial"/>
                <a:cs typeface="Arial"/>
              </a:rPr>
              <a:t>để </a:t>
            </a:r>
            <a:r>
              <a:rPr sz="1550" spc="5" dirty="0">
                <a:latin typeface="Arial"/>
                <a:cs typeface="Arial"/>
              </a:rPr>
              <a:t>kết</a:t>
            </a:r>
            <a:r>
              <a:rPr sz="1550" spc="37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thúc.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180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575" y="419417"/>
            <a:ext cx="4808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0000"/>
                </a:solidFill>
              </a:rPr>
              <a:t>2. </a:t>
            </a:r>
            <a:r>
              <a:rPr sz="1800" spc="-20" dirty="0">
                <a:solidFill>
                  <a:srgbClr val="000000"/>
                </a:solidFill>
              </a:rPr>
              <a:t>Cấu </a:t>
            </a:r>
            <a:r>
              <a:rPr sz="1800" spc="15" dirty="0">
                <a:solidFill>
                  <a:srgbClr val="000000"/>
                </a:solidFill>
              </a:rPr>
              <a:t>hình </a:t>
            </a:r>
            <a:r>
              <a:rPr sz="1800" spc="-20" dirty="0">
                <a:solidFill>
                  <a:srgbClr val="000000"/>
                </a:solidFill>
              </a:rPr>
              <a:t>các </a:t>
            </a:r>
            <a:r>
              <a:rPr sz="1800" spc="10" dirty="0">
                <a:solidFill>
                  <a:srgbClr val="000000"/>
                </a:solidFill>
              </a:rPr>
              <a:t>thông </a:t>
            </a:r>
            <a:r>
              <a:rPr sz="1800" spc="-15" dirty="0">
                <a:solidFill>
                  <a:srgbClr val="000000"/>
                </a:solidFill>
              </a:rPr>
              <a:t>số </a:t>
            </a:r>
            <a:r>
              <a:rPr sz="1800" spc="-5" dirty="0">
                <a:solidFill>
                  <a:srgbClr val="000000"/>
                </a:solidFill>
              </a:rPr>
              <a:t>cho </a:t>
            </a:r>
            <a:r>
              <a:rPr sz="1800" spc="15" dirty="0">
                <a:solidFill>
                  <a:srgbClr val="000000"/>
                </a:solidFill>
              </a:rPr>
              <a:t>Modem</a:t>
            </a:r>
            <a:r>
              <a:rPr sz="1800" spc="-105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ADSL.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181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939228"/>
            <a:ext cx="8249284" cy="5523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Arial"/>
                <a:cs typeface="Arial"/>
              </a:rPr>
              <a:t>Bước </a:t>
            </a:r>
            <a:r>
              <a:rPr sz="2000" spc="15" dirty="0">
                <a:latin typeface="Arial"/>
                <a:cs typeface="Arial"/>
              </a:rPr>
              <a:t>tiếp </a:t>
            </a:r>
            <a:r>
              <a:rPr sz="2000" spc="20" dirty="0">
                <a:latin typeface="Arial"/>
                <a:cs typeface="Arial"/>
              </a:rPr>
              <a:t>theo </a:t>
            </a:r>
            <a:r>
              <a:rPr sz="2000" spc="5" dirty="0">
                <a:latin typeface="Arial"/>
                <a:cs typeface="Arial"/>
              </a:rPr>
              <a:t>là </a:t>
            </a:r>
            <a:r>
              <a:rPr sz="2000" spc="10" dirty="0">
                <a:latin typeface="Arial"/>
                <a:cs typeface="Arial"/>
              </a:rPr>
              <a:t>bạn </a:t>
            </a:r>
            <a:r>
              <a:rPr sz="2000" spc="5" dirty="0">
                <a:latin typeface="Arial"/>
                <a:cs typeface="Arial"/>
              </a:rPr>
              <a:t>phải </a:t>
            </a:r>
            <a:r>
              <a:rPr sz="2000" spc="15" dirty="0">
                <a:latin typeface="Arial"/>
                <a:cs typeface="Arial"/>
              </a:rPr>
              <a:t>khai </a:t>
            </a:r>
            <a:r>
              <a:rPr sz="2000" spc="10" dirty="0">
                <a:latin typeface="Arial"/>
                <a:cs typeface="Arial"/>
              </a:rPr>
              <a:t>báo </a:t>
            </a:r>
            <a:r>
              <a:rPr sz="2000" dirty="0">
                <a:latin typeface="Arial"/>
                <a:cs typeface="Arial"/>
              </a:rPr>
              <a:t>thông </a:t>
            </a:r>
            <a:r>
              <a:rPr sz="2000" spc="-10" dirty="0">
                <a:latin typeface="Arial"/>
                <a:cs typeface="Arial"/>
              </a:rPr>
              <a:t>số </a:t>
            </a:r>
            <a:r>
              <a:rPr sz="2000" spc="20" dirty="0">
                <a:latin typeface="Arial"/>
                <a:cs typeface="Arial"/>
              </a:rPr>
              <a:t>cho Modem </a:t>
            </a:r>
            <a:r>
              <a:rPr sz="2000" spc="-15" dirty="0">
                <a:latin typeface="Arial"/>
                <a:cs typeface="Arial"/>
              </a:rPr>
              <a:t>ADSL, </a:t>
            </a:r>
            <a:r>
              <a:rPr sz="2000" spc="5" dirty="0">
                <a:latin typeface="Arial"/>
                <a:cs typeface="Arial"/>
              </a:rPr>
              <a:t>trước  </a:t>
            </a:r>
            <a:r>
              <a:rPr sz="2000" spc="20" dirty="0">
                <a:latin typeface="Arial"/>
                <a:cs typeface="Arial"/>
              </a:rPr>
              <a:t>khi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tiến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hành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cài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đặt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các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thông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số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Modem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bạn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cần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phải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biết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các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thông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số  </a:t>
            </a:r>
            <a:r>
              <a:rPr sz="2000" spc="10" dirty="0">
                <a:latin typeface="Arial"/>
                <a:cs typeface="Arial"/>
              </a:rPr>
              <a:t>quan </a:t>
            </a:r>
            <a:r>
              <a:rPr sz="2000" spc="15" dirty="0">
                <a:latin typeface="Arial"/>
                <a:cs typeface="Arial"/>
              </a:rPr>
              <a:t>trọng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sau: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12700" marR="9525" algn="just">
              <a:lnSpc>
                <a:spcPct val="100000"/>
              </a:lnSpc>
              <a:buFont typeface="Arial"/>
              <a:buChar char="•"/>
              <a:tabLst>
                <a:tab pos="174625" algn="l"/>
              </a:tabLst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Username/password Modem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: </a:t>
            </a:r>
            <a:r>
              <a:rPr sz="2000" spc="25" dirty="0">
                <a:solidFill>
                  <a:srgbClr val="333399"/>
                </a:solidFill>
                <a:latin typeface="Arial"/>
                <a:cs typeface="Arial"/>
              </a:rPr>
              <a:t>Cặp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user </a:t>
            </a:r>
            <a:r>
              <a:rPr sz="2000" spc="-10" dirty="0">
                <a:solidFill>
                  <a:srgbClr val="333399"/>
                </a:solidFill>
                <a:latin typeface="Arial"/>
                <a:cs typeface="Arial"/>
              </a:rPr>
              <a:t>và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password </a:t>
            </a:r>
            <a:r>
              <a:rPr sz="2000" spc="-15" dirty="0">
                <a:solidFill>
                  <a:srgbClr val="333399"/>
                </a:solidFill>
                <a:latin typeface="Arial"/>
                <a:cs typeface="Arial"/>
              </a:rPr>
              <a:t>này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dùng để </a:t>
            </a:r>
            <a:r>
              <a:rPr sz="2000" spc="-95" dirty="0">
                <a:solidFill>
                  <a:srgbClr val="333399"/>
                </a:solidFill>
                <a:latin typeface="Arial"/>
                <a:cs typeface="Arial"/>
              </a:rPr>
              <a:t>mở  </a:t>
            </a:r>
            <a:r>
              <a:rPr sz="2000" spc="15" dirty="0">
                <a:solidFill>
                  <a:srgbClr val="333399"/>
                </a:solidFill>
                <a:latin typeface="Arial"/>
                <a:cs typeface="Arial"/>
              </a:rPr>
              <a:t>trang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web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cài </a:t>
            </a:r>
            <a:r>
              <a:rPr sz="2000" spc="-20" dirty="0">
                <a:solidFill>
                  <a:srgbClr val="333399"/>
                </a:solidFill>
                <a:latin typeface="Arial"/>
                <a:cs typeface="Arial"/>
              </a:rPr>
              <a:t>đặt 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các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thông </a:t>
            </a:r>
            <a:r>
              <a:rPr sz="2000" spc="30" dirty="0">
                <a:solidFill>
                  <a:srgbClr val="333399"/>
                </a:solidFill>
                <a:latin typeface="Arial"/>
                <a:cs typeface="Arial"/>
              </a:rPr>
              <a:t>số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cho modem. </a:t>
            </a:r>
            <a:r>
              <a:rPr sz="2000" spc="-10" dirty="0">
                <a:solidFill>
                  <a:srgbClr val="333399"/>
                </a:solidFill>
                <a:latin typeface="Arial"/>
                <a:cs typeface="Arial"/>
              </a:rPr>
              <a:t>Thông số </a:t>
            </a:r>
            <a:r>
              <a:rPr sz="2000" spc="-15" dirty="0">
                <a:solidFill>
                  <a:srgbClr val="333399"/>
                </a:solidFill>
                <a:latin typeface="Arial"/>
                <a:cs typeface="Arial"/>
              </a:rPr>
              <a:t>này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do nhà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sản  </a:t>
            </a:r>
            <a:r>
              <a:rPr sz="2000" spc="-20" dirty="0">
                <a:solidFill>
                  <a:srgbClr val="333399"/>
                </a:solidFill>
                <a:latin typeface="Arial"/>
                <a:cs typeface="Arial"/>
              </a:rPr>
              <a:t>xuất</a:t>
            </a:r>
            <a:r>
              <a:rPr sz="2000" spc="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modem</a:t>
            </a:r>
            <a:r>
              <a:rPr sz="2000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cài</a:t>
            </a:r>
            <a:r>
              <a:rPr sz="2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đặt</a:t>
            </a:r>
            <a:r>
              <a:rPr sz="20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sẵn</a:t>
            </a:r>
            <a:r>
              <a:rPr sz="2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bên</a:t>
            </a:r>
            <a:r>
              <a:rPr sz="2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trong</a:t>
            </a:r>
            <a:r>
              <a:rPr sz="2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Modem</a:t>
            </a:r>
            <a:r>
              <a:rPr sz="2000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(bạn</a:t>
            </a:r>
            <a:r>
              <a:rPr sz="2000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333399"/>
                </a:solidFill>
                <a:latin typeface="Arial"/>
                <a:cs typeface="Arial"/>
              </a:rPr>
              <a:t>có</a:t>
            </a:r>
            <a:r>
              <a:rPr sz="2000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thể</a:t>
            </a:r>
            <a:r>
              <a:rPr sz="2000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thay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đổi</a:t>
            </a:r>
            <a:r>
              <a:rPr sz="2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được</a:t>
            </a:r>
            <a:r>
              <a:rPr sz="2000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các  </a:t>
            </a:r>
            <a:r>
              <a:rPr sz="2000" spc="15" dirty="0">
                <a:solidFill>
                  <a:srgbClr val="333399"/>
                </a:solidFill>
                <a:latin typeface="Arial"/>
                <a:cs typeface="Arial"/>
              </a:rPr>
              <a:t>thông</a:t>
            </a:r>
            <a:r>
              <a:rPr sz="2000" spc="-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333399"/>
                </a:solidFill>
                <a:latin typeface="Arial"/>
                <a:cs typeface="Arial"/>
              </a:rPr>
              <a:t>số</a:t>
            </a:r>
            <a:r>
              <a:rPr sz="2000" spc="-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333399"/>
                </a:solidFill>
                <a:latin typeface="Arial"/>
                <a:cs typeface="Arial"/>
              </a:rPr>
              <a:t>này).</a:t>
            </a:r>
            <a:r>
              <a:rPr sz="2000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Những</a:t>
            </a:r>
            <a:r>
              <a:rPr sz="2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333399"/>
                </a:solidFill>
                <a:latin typeface="Arial"/>
                <a:cs typeface="Arial"/>
              </a:rPr>
              <a:t>thông</a:t>
            </a:r>
            <a:r>
              <a:rPr sz="2000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333399"/>
                </a:solidFill>
                <a:latin typeface="Arial"/>
                <a:cs typeface="Arial"/>
              </a:rPr>
              <a:t>số</a:t>
            </a:r>
            <a:r>
              <a:rPr sz="2000" spc="-1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này</a:t>
            </a:r>
            <a:r>
              <a:rPr sz="2000" spc="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khác</a:t>
            </a:r>
            <a:r>
              <a:rPr sz="2000" spc="-1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nhau</a:t>
            </a:r>
            <a:r>
              <a:rPr sz="2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đối</a:t>
            </a:r>
            <a:r>
              <a:rPr sz="2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với</a:t>
            </a:r>
            <a:r>
              <a:rPr sz="2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mỗi</a:t>
            </a:r>
            <a:r>
              <a:rPr sz="2000" spc="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lọai</a:t>
            </a:r>
            <a:r>
              <a:rPr sz="2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Modem.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33399"/>
              </a:buClr>
              <a:buFont typeface="Arial"/>
              <a:buChar char="•"/>
            </a:pPr>
            <a:endParaRPr sz="2100">
              <a:latin typeface="Arial"/>
              <a:cs typeface="Arial"/>
            </a:endParaRPr>
          </a:p>
          <a:p>
            <a:pPr marL="12700" marR="28575" algn="just">
              <a:lnSpc>
                <a:spcPct val="100000"/>
              </a:lnSpc>
              <a:buChar char="•"/>
              <a:tabLst>
                <a:tab pos="174625" algn="l"/>
              </a:tabLst>
            </a:pP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Địa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chỉ </a:t>
            </a:r>
            <a:r>
              <a:rPr sz="2000" spc="30" dirty="0">
                <a:solidFill>
                  <a:srgbClr val="333399"/>
                </a:solidFill>
                <a:latin typeface="Arial"/>
                <a:cs typeface="Arial"/>
              </a:rPr>
              <a:t>IP 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của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Modem </a:t>
            </a:r>
            <a:r>
              <a:rPr sz="2000" spc="-10" dirty="0">
                <a:solidFill>
                  <a:srgbClr val="333399"/>
                </a:solidFill>
                <a:latin typeface="Arial"/>
                <a:cs typeface="Arial"/>
              </a:rPr>
              <a:t>ADSL: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Địa chỉ </a:t>
            </a:r>
            <a:r>
              <a:rPr sz="2000" spc="-15" dirty="0">
                <a:solidFill>
                  <a:srgbClr val="333399"/>
                </a:solidFill>
                <a:latin typeface="Arial"/>
                <a:cs typeface="Arial"/>
              </a:rPr>
              <a:t>này </a:t>
            </a:r>
            <a:r>
              <a:rPr sz="2000" spc="-25" dirty="0">
                <a:solidFill>
                  <a:srgbClr val="333399"/>
                </a:solidFill>
                <a:latin typeface="Arial"/>
                <a:cs typeface="Arial"/>
              </a:rPr>
              <a:t>để </a:t>
            </a:r>
            <a:r>
              <a:rPr sz="2000" spc="-40" dirty="0">
                <a:solidFill>
                  <a:srgbClr val="333399"/>
                </a:solidFill>
                <a:latin typeface="Arial"/>
                <a:cs typeface="Arial"/>
              </a:rPr>
              <a:t>mở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trang web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cấu </a:t>
            </a:r>
            <a:r>
              <a:rPr sz="2000" spc="-20" dirty="0">
                <a:solidFill>
                  <a:srgbClr val="333399"/>
                </a:solidFill>
                <a:latin typeface="Arial"/>
                <a:cs typeface="Arial"/>
              </a:rPr>
              <a:t>hình 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Modem.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99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2700" marR="1905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174625" algn="l"/>
              </a:tabLst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Username/Password MegaVNN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do </a:t>
            </a:r>
            <a:r>
              <a:rPr sz="2000" spc="-25" dirty="0">
                <a:solidFill>
                  <a:srgbClr val="333399"/>
                </a:solidFill>
                <a:latin typeface="Arial"/>
                <a:cs typeface="Arial"/>
              </a:rPr>
              <a:t>VNN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cung 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cấp cho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khách </a:t>
            </a:r>
            <a:r>
              <a:rPr sz="2000" spc="-10" dirty="0">
                <a:solidFill>
                  <a:srgbClr val="333399"/>
                </a:solidFill>
                <a:latin typeface="Arial"/>
                <a:cs typeface="Arial"/>
              </a:rPr>
              <a:t>hàng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để 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kết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nối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vào mạng</a:t>
            </a:r>
            <a:r>
              <a:rPr sz="2000" spc="-2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333399"/>
                </a:solidFill>
                <a:latin typeface="Arial"/>
                <a:cs typeface="Arial"/>
              </a:rPr>
              <a:t>Internet.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99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65100" indent="-152400" algn="just">
              <a:lnSpc>
                <a:spcPct val="100000"/>
              </a:lnSpc>
              <a:buChar char="•"/>
              <a:tabLst>
                <a:tab pos="165100" algn="l"/>
              </a:tabLst>
            </a:pPr>
            <a:r>
              <a:rPr sz="2000" spc="-40" dirty="0">
                <a:solidFill>
                  <a:srgbClr val="333399"/>
                </a:solidFill>
                <a:latin typeface="Arial"/>
                <a:cs typeface="Arial"/>
              </a:rPr>
              <a:t>VPI </a:t>
            </a:r>
            <a:r>
              <a:rPr sz="2000" spc="15" dirty="0">
                <a:solidFill>
                  <a:srgbClr val="333399"/>
                </a:solidFill>
                <a:latin typeface="Arial"/>
                <a:cs typeface="Arial"/>
              </a:rPr>
              <a:t>= 8 </a:t>
            </a:r>
            <a:r>
              <a:rPr sz="2000" spc="-10" dirty="0">
                <a:solidFill>
                  <a:srgbClr val="333399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VCI </a:t>
            </a:r>
            <a:r>
              <a:rPr sz="2000" spc="15" dirty="0">
                <a:solidFill>
                  <a:srgbClr val="333399"/>
                </a:solidFill>
                <a:latin typeface="Arial"/>
                <a:cs typeface="Arial"/>
              </a:rPr>
              <a:t>=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35 </a:t>
            </a:r>
            <a:r>
              <a:rPr sz="2000" spc="15" dirty="0">
                <a:solidFill>
                  <a:srgbClr val="333399"/>
                </a:solidFill>
                <a:latin typeface="Arial"/>
                <a:cs typeface="Arial"/>
              </a:rPr>
              <a:t>(thông </a:t>
            </a:r>
            <a:r>
              <a:rPr sz="2000" spc="30" dirty="0">
                <a:solidFill>
                  <a:srgbClr val="333399"/>
                </a:solidFill>
                <a:latin typeface="Arial"/>
                <a:cs typeface="Arial"/>
              </a:rPr>
              <a:t>số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bắt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buộc </a:t>
            </a:r>
            <a:r>
              <a:rPr sz="2000" spc="5" dirty="0">
                <a:solidFill>
                  <a:srgbClr val="333399"/>
                </a:solidFill>
                <a:latin typeface="Arial"/>
                <a:cs typeface="Arial"/>
              </a:rPr>
              <a:t>đối </a:t>
            </a: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với </a:t>
            </a:r>
            <a:r>
              <a:rPr sz="2000" spc="25" dirty="0">
                <a:solidFill>
                  <a:srgbClr val="333399"/>
                </a:solidFill>
                <a:latin typeface="Arial"/>
                <a:cs typeface="Arial"/>
              </a:rPr>
              <a:t>ADSL</a:t>
            </a:r>
            <a:r>
              <a:rPr sz="2000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33399"/>
                </a:solidFill>
                <a:latin typeface="Arial"/>
                <a:cs typeface="Arial"/>
              </a:rPr>
              <a:t>VNN).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99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65100" indent="-152400" algn="just">
              <a:lnSpc>
                <a:spcPct val="100000"/>
              </a:lnSpc>
              <a:buChar char="•"/>
              <a:tabLst>
                <a:tab pos="165100" algn="l"/>
              </a:tabLst>
            </a:pPr>
            <a:r>
              <a:rPr sz="2000" spc="15" dirty="0">
                <a:solidFill>
                  <a:srgbClr val="333399"/>
                </a:solidFill>
                <a:latin typeface="Arial"/>
                <a:cs typeface="Arial"/>
              </a:rPr>
              <a:t>Encapsulation: </a:t>
            </a:r>
            <a:r>
              <a:rPr sz="2000" spc="-35" dirty="0">
                <a:solidFill>
                  <a:srgbClr val="333399"/>
                </a:solidFill>
                <a:latin typeface="Arial"/>
                <a:cs typeface="Arial"/>
              </a:rPr>
              <a:t>PPPoE</a:t>
            </a:r>
            <a:r>
              <a:rPr sz="2000" spc="-1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333399"/>
                </a:solidFill>
                <a:latin typeface="Arial"/>
                <a:cs typeface="Arial"/>
              </a:rPr>
              <a:t>LLC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974725"/>
            <a:ext cx="542925" cy="777875"/>
            <a:chOff x="304800" y="974725"/>
            <a:chExt cx="542925" cy="777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2250" y="755650"/>
          <a:ext cx="8401050" cy="4386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960"/>
                <a:gridCol w="1026160"/>
                <a:gridCol w="2382520"/>
                <a:gridCol w="1433194"/>
                <a:gridCol w="1753870"/>
                <a:gridCol w="1470025"/>
              </a:tblGrid>
              <a:tr h="636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700" b="1" spc="-5" dirty="0">
                          <a:latin typeface="Times New Roman"/>
                          <a:cs typeface="Times New Roman"/>
                        </a:rPr>
                        <a:t>Chip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701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700" b="1" dirty="0">
                          <a:latin typeface="Times New Roman"/>
                          <a:cs typeface="Times New Roman"/>
                        </a:rPr>
                        <a:t>Tên</a:t>
                      </a:r>
                      <a:r>
                        <a:rPr sz="17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b="1" spc="55" dirty="0">
                          <a:latin typeface="Times New Roman"/>
                          <a:cs typeface="Times New Roman"/>
                        </a:rPr>
                        <a:t>Modem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220" marR="244475" indent="-105410">
                        <a:lnSpc>
                          <a:spcPts val="2030"/>
                        </a:lnSpc>
                        <a:spcBef>
                          <a:spcPts val="395"/>
                        </a:spcBef>
                      </a:pPr>
                      <a:r>
                        <a:rPr sz="1700" b="1" spc="-15" dirty="0">
                          <a:latin typeface="Times New Roman"/>
                          <a:cs typeface="Times New Roman"/>
                        </a:rPr>
                        <a:t>Địa </a:t>
                      </a:r>
                      <a:r>
                        <a:rPr sz="1700" b="1" spc="30" dirty="0">
                          <a:latin typeface="Times New Roman"/>
                          <a:cs typeface="Times New Roman"/>
                        </a:rPr>
                        <a:t>chỉ</a:t>
                      </a:r>
                      <a:r>
                        <a:rPr sz="1700" b="1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b="1" spc="5" dirty="0">
                          <a:latin typeface="Times New Roman"/>
                          <a:cs typeface="Times New Roman"/>
                        </a:rPr>
                        <a:t>IP  </a:t>
                      </a:r>
                      <a:r>
                        <a:rPr sz="1700" b="1" spc="30" dirty="0">
                          <a:latin typeface="Times New Roman"/>
                          <a:cs typeface="Times New Roman"/>
                        </a:rPr>
                        <a:t>modem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marR="647700">
                        <a:lnSpc>
                          <a:spcPts val="2030"/>
                        </a:lnSpc>
                        <a:spcBef>
                          <a:spcPts val="395"/>
                        </a:spcBef>
                      </a:pPr>
                      <a:r>
                        <a:rPr sz="1700" b="1" spc="30" dirty="0">
                          <a:latin typeface="Times New Roman"/>
                          <a:cs typeface="Times New Roman"/>
                        </a:rPr>
                        <a:t>User</a:t>
                      </a:r>
                      <a:r>
                        <a:rPr sz="1700" b="1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b="1" spc="20" dirty="0">
                          <a:latin typeface="Times New Roman"/>
                          <a:cs typeface="Times New Roman"/>
                        </a:rPr>
                        <a:t>name  </a:t>
                      </a:r>
                      <a:r>
                        <a:rPr sz="1700" b="1" spc="30" dirty="0">
                          <a:latin typeface="Times New Roman"/>
                          <a:cs typeface="Times New Roman"/>
                        </a:rPr>
                        <a:t>modem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5445" marR="269875" indent="-105410">
                        <a:lnSpc>
                          <a:spcPts val="2030"/>
                        </a:lnSpc>
                        <a:spcBef>
                          <a:spcPts val="395"/>
                        </a:spcBef>
                      </a:pPr>
                      <a:r>
                        <a:rPr sz="1700" b="1" spc="6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700" b="1" spc="3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700" b="1" dirty="0">
                          <a:latin typeface="Times New Roman"/>
                          <a:cs typeface="Times New Roman"/>
                        </a:rPr>
                        <a:t>ss</a:t>
                      </a:r>
                      <a:r>
                        <a:rPr sz="1700" b="1" spc="2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700" b="1" spc="-4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700" b="1" spc="-2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700" b="1" dirty="0">
                          <a:latin typeface="Times New Roman"/>
                          <a:cs typeface="Times New Roman"/>
                        </a:rPr>
                        <a:t>d  </a:t>
                      </a:r>
                      <a:r>
                        <a:rPr sz="1700" b="1" spc="30" dirty="0">
                          <a:latin typeface="Times New Roman"/>
                          <a:cs typeface="Times New Roman"/>
                        </a:rPr>
                        <a:t>modem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2612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Alcatel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4414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843915">
                        <a:lnSpc>
                          <a:spcPts val="2030"/>
                        </a:lnSpc>
                        <a:spcBef>
                          <a:spcPts val="190"/>
                        </a:spcBef>
                      </a:pPr>
                      <a:r>
                        <a:rPr sz="1700" spc="20" dirty="0">
                          <a:latin typeface="Times New Roman"/>
                          <a:cs typeface="Times New Roman"/>
                        </a:rPr>
                        <a:t>Speedtouch  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500</a:t>
                      </a: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530</a:t>
                      </a: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536</a:t>
                      </a: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51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10.0.0.138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Bạn </a:t>
                      </a: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tự</a:t>
                      </a:r>
                      <a:r>
                        <a:rPr sz="17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10" dirty="0">
                          <a:latin typeface="Times New Roman"/>
                          <a:cs typeface="Times New Roman"/>
                        </a:rPr>
                        <a:t>đặt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Bạn </a:t>
                      </a: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tự</a:t>
                      </a:r>
                      <a:r>
                        <a:rPr sz="17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10" dirty="0">
                          <a:latin typeface="Times New Roman"/>
                          <a:cs typeface="Times New Roman"/>
                        </a:rPr>
                        <a:t>đặt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Conexant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Micronet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10.0.0.2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admin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epicrouter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Conexant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spc="-20" dirty="0">
                          <a:latin typeface="Times New Roman"/>
                          <a:cs typeface="Times New Roman"/>
                        </a:rPr>
                        <a:t>Aztech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10.0.0.2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admin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Bỏ</a:t>
                      </a:r>
                      <a:r>
                        <a:rPr sz="17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20" dirty="0">
                          <a:latin typeface="Times New Roman"/>
                          <a:cs typeface="Times New Roman"/>
                        </a:rPr>
                        <a:t>trống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Conexant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Zoom</a:t>
                      </a:r>
                      <a:r>
                        <a:rPr sz="17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X3-X4-X5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10.0.0.2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admin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zoomadsl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Conexant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Cnet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10.0.0.2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admin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epicrouter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Conexant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30" dirty="0">
                          <a:latin typeface="Times New Roman"/>
                          <a:cs typeface="Times New Roman"/>
                        </a:rPr>
                        <a:t>GVC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10.0.0.2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admin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epicrouter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Alcatel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15" dirty="0">
                          <a:latin typeface="Times New Roman"/>
                          <a:cs typeface="Times New Roman"/>
                        </a:rPr>
                        <a:t>Linkpro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192.168.8.1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admin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Bỏ</a:t>
                      </a:r>
                      <a:r>
                        <a:rPr sz="17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20" dirty="0">
                          <a:latin typeface="Times New Roman"/>
                          <a:cs typeface="Times New Roman"/>
                        </a:rPr>
                        <a:t>trống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Conexant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SMC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700" spc="-10" dirty="0">
                          <a:latin typeface="Times New Roman"/>
                          <a:cs typeface="Times New Roman"/>
                        </a:rPr>
                        <a:t>192.168.1.1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admin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700" spc="-5" dirty="0">
                          <a:latin typeface="Times New Roman"/>
                          <a:cs typeface="Times New Roman"/>
                        </a:rPr>
                        <a:t>Barricade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Conexant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700" spc="10" dirty="0">
                          <a:latin typeface="Times New Roman"/>
                          <a:cs typeface="Times New Roman"/>
                        </a:rPr>
                        <a:t>Ovislink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192.168.1.254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admin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700" spc="5" dirty="0">
                          <a:latin typeface="Times New Roman"/>
                          <a:cs typeface="Times New Roman"/>
                        </a:rPr>
                        <a:t>ovislink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spc="25" dirty="0">
                          <a:latin typeface="Times New Roman"/>
                          <a:cs typeface="Times New Roman"/>
                        </a:rPr>
                        <a:t>Đa </a:t>
                      </a:r>
                      <a:r>
                        <a:rPr sz="1700" spc="5" dirty="0">
                          <a:latin typeface="Times New Roman"/>
                          <a:cs typeface="Times New Roman"/>
                        </a:rPr>
                        <a:t>số 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loại</a:t>
                      </a:r>
                      <a:r>
                        <a:rPr sz="1700" spc="-1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spc="25" dirty="0">
                          <a:latin typeface="Times New Roman"/>
                          <a:cs typeface="Times New Roman"/>
                        </a:rPr>
                        <a:t>modem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spc="15" dirty="0">
                          <a:latin typeface="Times New Roman"/>
                          <a:cs typeface="Times New Roman"/>
                        </a:rPr>
                        <a:t>user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spc="20" dirty="0">
                          <a:latin typeface="Times New Roman"/>
                          <a:cs typeface="Times New Roman"/>
                        </a:rPr>
                        <a:t>password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182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775" y="5228272"/>
            <a:ext cx="7430770" cy="7639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  <a:tabLst>
                <a:tab pos="2861310" algn="l"/>
              </a:tabLst>
            </a:pPr>
            <a:r>
              <a:rPr sz="2400" spc="-15" dirty="0">
                <a:latin typeface="Arial"/>
                <a:cs typeface="Arial"/>
              </a:rPr>
              <a:t>Nhiệm </a:t>
            </a:r>
            <a:r>
              <a:rPr sz="2400" spc="-35" dirty="0">
                <a:latin typeface="Arial"/>
                <a:cs typeface="Arial"/>
              </a:rPr>
              <a:t>vụ </a:t>
            </a:r>
            <a:r>
              <a:rPr sz="2400" dirty="0">
                <a:latin typeface="Arial"/>
                <a:cs typeface="Arial"/>
              </a:rPr>
              <a:t>của </a:t>
            </a:r>
            <a:r>
              <a:rPr sz="2400" spc="-40" dirty="0">
                <a:latin typeface="Arial"/>
                <a:cs typeface="Arial"/>
              </a:rPr>
              <a:t>bạn </a:t>
            </a:r>
            <a:r>
              <a:rPr sz="2400" spc="-5" dirty="0">
                <a:latin typeface="Arial"/>
                <a:cs typeface="Arial"/>
              </a:rPr>
              <a:t>là </a:t>
            </a:r>
            <a:r>
              <a:rPr sz="2400" spc="-25" dirty="0">
                <a:latin typeface="Arial"/>
                <a:cs typeface="Arial"/>
              </a:rPr>
              <a:t>làm </a:t>
            </a:r>
            <a:r>
              <a:rPr sz="2400" spc="-20" dirty="0">
                <a:latin typeface="Arial"/>
                <a:cs typeface="Arial"/>
              </a:rPr>
              <a:t>sao </a:t>
            </a:r>
            <a:r>
              <a:rPr sz="2400" spc="-30" dirty="0">
                <a:latin typeface="Arial"/>
                <a:cs typeface="Arial"/>
              </a:rPr>
              <a:t>phải </a:t>
            </a:r>
            <a:r>
              <a:rPr sz="2400" spc="-45" dirty="0">
                <a:latin typeface="Arial"/>
                <a:cs typeface="Arial"/>
              </a:rPr>
              <a:t>vào </a:t>
            </a:r>
            <a:r>
              <a:rPr sz="2400" spc="-5" dirty="0">
                <a:latin typeface="Arial"/>
                <a:cs typeface="Arial"/>
              </a:rPr>
              <a:t>được trang </a:t>
            </a:r>
            <a:r>
              <a:rPr sz="2400" spc="-25" dirty="0">
                <a:latin typeface="Arial"/>
                <a:cs typeface="Arial"/>
              </a:rPr>
              <a:t>web  </a:t>
            </a:r>
            <a:r>
              <a:rPr sz="2400" spc="-20" dirty="0">
                <a:latin typeface="Arial"/>
                <a:cs typeface="Arial"/>
              </a:rPr>
              <a:t>cấu </a:t>
            </a:r>
            <a:r>
              <a:rPr sz="2400" spc="10" dirty="0">
                <a:latin typeface="Arial"/>
                <a:cs typeface="Arial"/>
              </a:rPr>
              <a:t>hình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Modem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và	</a:t>
            </a:r>
            <a:r>
              <a:rPr sz="2400" spc="-15" dirty="0">
                <a:latin typeface="Arial"/>
                <a:cs typeface="Arial"/>
              </a:rPr>
              <a:t>khai </a:t>
            </a:r>
            <a:r>
              <a:rPr sz="2400" spc="-40" dirty="0">
                <a:latin typeface="Arial"/>
                <a:cs typeface="Arial"/>
              </a:rPr>
              <a:t>báo </a:t>
            </a:r>
            <a:r>
              <a:rPr sz="2400" spc="-20" dirty="0">
                <a:latin typeface="Arial"/>
                <a:cs typeface="Arial"/>
              </a:rPr>
              <a:t>các </a:t>
            </a:r>
            <a:r>
              <a:rPr sz="2400" spc="-5" dirty="0">
                <a:latin typeface="Arial"/>
                <a:cs typeface="Arial"/>
              </a:rPr>
              <a:t>thông </a:t>
            </a:r>
            <a:r>
              <a:rPr sz="2400" dirty="0">
                <a:latin typeface="Arial"/>
                <a:cs typeface="Arial"/>
              </a:rPr>
              <a:t>số</a:t>
            </a:r>
            <a:r>
              <a:rPr sz="2400" spc="2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trên.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219200"/>
            <a:ext cx="7467600" cy="64135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 marR="170180">
              <a:lnSpc>
                <a:spcPct val="100800"/>
              </a:lnSpc>
              <a:spcBef>
                <a:spcPts val="284"/>
              </a:spcBef>
            </a:pPr>
            <a:r>
              <a:rPr sz="1800" b="0" spc="-40" dirty="0">
                <a:solidFill>
                  <a:srgbClr val="000000"/>
                </a:solidFill>
                <a:latin typeface="Arial"/>
                <a:cs typeface="Arial"/>
              </a:rPr>
              <a:t>Ví </a:t>
            </a:r>
            <a:r>
              <a:rPr sz="1800" b="0" spc="30" dirty="0">
                <a:solidFill>
                  <a:srgbClr val="000000"/>
                </a:solidFill>
                <a:latin typeface="Arial"/>
                <a:cs typeface="Arial"/>
              </a:rPr>
              <a:t>dụ: </a:t>
            </a:r>
            <a:r>
              <a:rPr sz="1800" b="0" spc="-25" dirty="0">
                <a:solidFill>
                  <a:srgbClr val="000000"/>
                </a:solidFill>
                <a:latin typeface="Arial"/>
                <a:cs typeface="Arial"/>
              </a:rPr>
              <a:t>Với </a:t>
            </a:r>
            <a:r>
              <a:rPr sz="1800" b="0" spc="-20" dirty="0">
                <a:solidFill>
                  <a:srgbClr val="000000"/>
                </a:solidFill>
                <a:latin typeface="Arial"/>
                <a:cs typeface="Arial"/>
              </a:rPr>
              <a:t>Modem </a:t>
            </a:r>
            <a:r>
              <a:rPr sz="1800" b="0" spc="-25" dirty="0">
                <a:solidFill>
                  <a:srgbClr val="000000"/>
                </a:solidFill>
                <a:latin typeface="Arial"/>
                <a:cs typeface="Arial"/>
              </a:rPr>
              <a:t>SpeedTouch 530. </a:t>
            </a:r>
            <a:r>
              <a:rPr sz="1800" b="0" spc="-20" dirty="0">
                <a:solidFill>
                  <a:srgbClr val="000000"/>
                </a:solidFill>
                <a:latin typeface="Arial"/>
                <a:cs typeface="Arial"/>
              </a:rPr>
              <a:t>Các Modem 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khác </a:t>
            </a:r>
            <a:r>
              <a:rPr sz="1800" b="0" spc="20" dirty="0">
                <a:solidFill>
                  <a:srgbClr val="000000"/>
                </a:solidFill>
                <a:latin typeface="Arial"/>
                <a:cs typeface="Arial"/>
              </a:rPr>
              <a:t>cũng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có </a:t>
            </a:r>
            <a:r>
              <a:rPr sz="1800" b="0" spc="20" dirty="0">
                <a:solidFill>
                  <a:srgbClr val="000000"/>
                </a:solidFill>
                <a:latin typeface="Arial"/>
                <a:cs typeface="Arial"/>
              </a:rPr>
              <a:t>thể 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làm  </a:t>
            </a:r>
            <a:r>
              <a:rPr sz="1800" b="0" spc="15" dirty="0">
                <a:solidFill>
                  <a:srgbClr val="000000"/>
                </a:solidFill>
                <a:latin typeface="Arial"/>
                <a:cs typeface="Arial"/>
              </a:rPr>
              <a:t>tương</a:t>
            </a:r>
            <a:r>
              <a:rPr sz="1800" b="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10" dirty="0">
                <a:solidFill>
                  <a:srgbClr val="000000"/>
                </a:solidFill>
                <a:latin typeface="Arial"/>
                <a:cs typeface="Arial"/>
              </a:rPr>
              <a:t>tự</a:t>
            </a:r>
            <a:r>
              <a:rPr sz="1800" b="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(tham</a:t>
            </a:r>
            <a:r>
              <a:rPr sz="1800" b="0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khảo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 tài liệu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kỹ</a:t>
            </a:r>
            <a:r>
              <a:rPr sz="1800" b="0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15" dirty="0">
                <a:solidFill>
                  <a:srgbClr val="000000"/>
                </a:solidFill>
                <a:latin typeface="Arial"/>
                <a:cs typeface="Arial"/>
              </a:rPr>
              <a:t>thuật</a:t>
            </a:r>
            <a:r>
              <a:rPr sz="1800" b="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15" dirty="0">
                <a:solidFill>
                  <a:srgbClr val="000000"/>
                </a:solidFill>
                <a:latin typeface="Arial"/>
                <a:cs typeface="Arial"/>
              </a:rPr>
              <a:t>tương</a:t>
            </a:r>
            <a:r>
              <a:rPr sz="1800"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10" dirty="0">
                <a:solidFill>
                  <a:srgbClr val="000000"/>
                </a:solidFill>
                <a:latin typeface="Arial"/>
                <a:cs typeface="Arial"/>
              </a:rPr>
              <a:t>ứng</a:t>
            </a:r>
            <a:r>
              <a:rPr sz="1800"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15" dirty="0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thiết</a:t>
            </a:r>
            <a:r>
              <a:rPr sz="180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20" dirty="0">
                <a:solidFill>
                  <a:srgbClr val="000000"/>
                </a:solidFill>
                <a:latin typeface="Arial"/>
                <a:cs typeface="Arial"/>
              </a:rPr>
              <a:t>bị</a:t>
            </a:r>
            <a:r>
              <a:rPr sz="1800" b="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kèm</a:t>
            </a:r>
            <a:r>
              <a:rPr sz="1800" b="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theo).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183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2389187"/>
            <a:ext cx="7868920" cy="27762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9525" indent="-343535" algn="just">
              <a:lnSpc>
                <a:spcPct val="100000"/>
              </a:lnSpc>
              <a:spcBef>
                <a:spcPts val="125"/>
              </a:spcBef>
              <a:buChar char="•"/>
              <a:tabLst>
                <a:tab pos="356235" algn="l"/>
              </a:tabLst>
            </a:pPr>
            <a:r>
              <a:rPr sz="2000" spc="15" dirty="0">
                <a:latin typeface="Arial"/>
                <a:cs typeface="Arial"/>
              </a:rPr>
              <a:t>Sau </a:t>
            </a:r>
            <a:r>
              <a:rPr sz="2000" spc="20" dirty="0">
                <a:latin typeface="Arial"/>
                <a:cs typeface="Arial"/>
              </a:rPr>
              <a:t>khi </a:t>
            </a:r>
            <a:r>
              <a:rPr sz="2000" spc="-15" dirty="0">
                <a:latin typeface="Arial"/>
                <a:cs typeface="Arial"/>
              </a:rPr>
              <a:t>bạn </a:t>
            </a:r>
            <a:r>
              <a:rPr sz="2000" spc="10" dirty="0">
                <a:latin typeface="Arial"/>
                <a:cs typeface="Arial"/>
              </a:rPr>
              <a:t>đã </a:t>
            </a:r>
            <a:r>
              <a:rPr sz="2000" spc="5" dirty="0">
                <a:latin typeface="Arial"/>
                <a:cs typeface="Arial"/>
              </a:rPr>
              <a:t>lắp </a:t>
            </a:r>
            <a:r>
              <a:rPr sz="2000" spc="-20" dirty="0">
                <a:latin typeface="Arial"/>
                <a:cs typeface="Arial"/>
              </a:rPr>
              <a:t>đặt </a:t>
            </a:r>
            <a:r>
              <a:rPr sz="2000" spc="-5" dirty="0">
                <a:latin typeface="Arial"/>
                <a:cs typeface="Arial"/>
              </a:rPr>
              <a:t>sơ </a:t>
            </a:r>
            <a:r>
              <a:rPr sz="2000" spc="10" dirty="0">
                <a:latin typeface="Arial"/>
                <a:cs typeface="Arial"/>
              </a:rPr>
              <a:t>đồ </a:t>
            </a:r>
            <a:r>
              <a:rPr sz="2000" spc="-15" dirty="0">
                <a:latin typeface="Arial"/>
                <a:cs typeface="Arial"/>
              </a:rPr>
              <a:t>như </a:t>
            </a:r>
            <a:r>
              <a:rPr sz="2000" spc="-20" dirty="0">
                <a:latin typeface="Arial"/>
                <a:cs typeface="Arial"/>
              </a:rPr>
              <a:t>hình </a:t>
            </a:r>
            <a:r>
              <a:rPr sz="2000" spc="-5" dirty="0">
                <a:latin typeface="Arial"/>
                <a:cs typeface="Arial"/>
              </a:rPr>
              <a:t>vẽ, </a:t>
            </a:r>
            <a:r>
              <a:rPr sz="2000" spc="10" dirty="0">
                <a:latin typeface="Arial"/>
                <a:cs typeface="Arial"/>
              </a:rPr>
              <a:t>bạn </a:t>
            </a:r>
            <a:r>
              <a:rPr sz="2000" spc="-15" dirty="0">
                <a:latin typeface="Arial"/>
                <a:cs typeface="Arial"/>
              </a:rPr>
              <a:t>hãy </a:t>
            </a:r>
            <a:r>
              <a:rPr sz="2000" spc="20" dirty="0">
                <a:latin typeface="Arial"/>
                <a:cs typeface="Arial"/>
              </a:rPr>
              <a:t>cấp </a:t>
            </a:r>
            <a:r>
              <a:rPr sz="2000" spc="5" dirty="0">
                <a:latin typeface="Arial"/>
                <a:cs typeface="Arial"/>
              </a:rPr>
              <a:t>điện </a:t>
            </a:r>
            <a:r>
              <a:rPr sz="2000" spc="25" dirty="0">
                <a:latin typeface="Arial"/>
                <a:cs typeface="Arial"/>
              </a:rPr>
              <a:t>cho  </a:t>
            </a:r>
            <a:r>
              <a:rPr sz="2000" spc="20" dirty="0">
                <a:latin typeface="Arial"/>
                <a:cs typeface="Arial"/>
              </a:rPr>
              <a:t>toàn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bộ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hệ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thống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b="1" spc="30" dirty="0">
                <a:latin typeface="Arial"/>
                <a:cs typeface="Arial"/>
              </a:rPr>
              <a:t>(Modem,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Switch/Hub</a:t>
            </a:r>
            <a:r>
              <a:rPr sz="2000" b="1" spc="-2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và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máy</a:t>
            </a:r>
            <a:r>
              <a:rPr sz="2000" spc="5" dirty="0">
                <a:latin typeface="Arial"/>
                <a:cs typeface="Arial"/>
              </a:rPr>
              <a:t> tính..).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Từ </a:t>
            </a:r>
            <a:r>
              <a:rPr sz="2000" spc="-25" dirty="0">
                <a:latin typeface="Arial"/>
                <a:cs typeface="Arial"/>
              </a:rPr>
              <a:t>một </a:t>
            </a:r>
            <a:r>
              <a:rPr sz="2000" dirty="0">
                <a:latin typeface="Arial"/>
                <a:cs typeface="Arial"/>
              </a:rPr>
              <a:t>máy </a:t>
            </a:r>
            <a:r>
              <a:rPr sz="2000" spc="-10" dirty="0">
                <a:latin typeface="Arial"/>
                <a:cs typeface="Arial"/>
              </a:rPr>
              <a:t>tính </a:t>
            </a:r>
            <a:r>
              <a:rPr sz="2000" spc="-20" dirty="0">
                <a:latin typeface="Arial"/>
                <a:cs typeface="Arial"/>
              </a:rPr>
              <a:t>bất </a:t>
            </a:r>
            <a:r>
              <a:rPr sz="2000" spc="30" dirty="0">
                <a:latin typeface="Arial"/>
                <a:cs typeface="Arial"/>
              </a:rPr>
              <a:t>kỳ </a:t>
            </a:r>
            <a:r>
              <a:rPr sz="2000" spc="-10" dirty="0">
                <a:latin typeface="Arial"/>
                <a:cs typeface="Arial"/>
              </a:rPr>
              <a:t>(trong </a:t>
            </a:r>
            <a:r>
              <a:rPr sz="2000" dirty="0">
                <a:latin typeface="Arial"/>
                <a:cs typeface="Arial"/>
              </a:rPr>
              <a:t>mạng </a:t>
            </a:r>
            <a:r>
              <a:rPr sz="2000" spc="-20" dirty="0">
                <a:latin typeface="Arial"/>
                <a:cs typeface="Arial"/>
              </a:rPr>
              <a:t>nội </a:t>
            </a:r>
            <a:r>
              <a:rPr sz="2000" spc="10" dirty="0">
                <a:latin typeface="Arial"/>
                <a:cs typeface="Arial"/>
              </a:rPr>
              <a:t>bộ </a:t>
            </a:r>
            <a:r>
              <a:rPr sz="2000" spc="-10" dirty="0">
                <a:latin typeface="Arial"/>
                <a:cs typeface="Arial"/>
              </a:rPr>
              <a:t>hoặc </a:t>
            </a:r>
            <a:r>
              <a:rPr sz="2000" spc="5" dirty="0">
                <a:latin typeface="Arial"/>
                <a:cs typeface="Arial"/>
              </a:rPr>
              <a:t>nối </a:t>
            </a:r>
            <a:r>
              <a:rPr sz="2000" dirty="0">
                <a:latin typeface="Arial"/>
                <a:cs typeface="Arial"/>
              </a:rPr>
              <a:t>trực </a:t>
            </a:r>
            <a:r>
              <a:rPr sz="2000" spc="15" dirty="0">
                <a:latin typeface="Arial"/>
                <a:cs typeface="Arial"/>
              </a:rPr>
              <a:t>tiếp </a:t>
            </a:r>
            <a:r>
              <a:rPr sz="2000" spc="5" dirty="0">
                <a:latin typeface="Arial"/>
                <a:cs typeface="Arial"/>
              </a:rPr>
              <a:t>với  </a:t>
            </a:r>
            <a:r>
              <a:rPr sz="2000" dirty="0">
                <a:latin typeface="Arial"/>
                <a:cs typeface="Arial"/>
              </a:rPr>
              <a:t>modem) mở </a:t>
            </a:r>
            <a:r>
              <a:rPr sz="2000" spc="-5" dirty="0">
                <a:latin typeface="Arial"/>
                <a:cs typeface="Arial"/>
              </a:rPr>
              <a:t>trình </a:t>
            </a:r>
            <a:r>
              <a:rPr sz="2000" spc="-15" dirty="0">
                <a:latin typeface="Arial"/>
                <a:cs typeface="Arial"/>
              </a:rPr>
              <a:t>duyệt </a:t>
            </a:r>
            <a:r>
              <a:rPr sz="2000" dirty="0">
                <a:latin typeface="Arial"/>
                <a:cs typeface="Arial"/>
              </a:rPr>
              <a:t>web (</a:t>
            </a:r>
            <a:r>
              <a:rPr sz="2000" b="1" dirty="0">
                <a:latin typeface="Arial"/>
                <a:cs typeface="Arial"/>
              </a:rPr>
              <a:t>Internet </a:t>
            </a:r>
            <a:r>
              <a:rPr sz="2000" b="1" spc="-5" dirty="0">
                <a:latin typeface="Arial"/>
                <a:cs typeface="Arial"/>
              </a:rPr>
              <a:t>Explorer</a:t>
            </a:r>
            <a:r>
              <a:rPr sz="2000" spc="-5" dirty="0">
                <a:latin typeface="Arial"/>
                <a:cs typeface="Arial"/>
              </a:rPr>
              <a:t>) </a:t>
            </a:r>
            <a:r>
              <a:rPr sz="2000" spc="15" dirty="0">
                <a:latin typeface="Arial"/>
                <a:cs typeface="Arial"/>
              </a:rPr>
              <a:t>gõ </a:t>
            </a:r>
            <a:r>
              <a:rPr sz="2000" spc="5" dirty="0">
                <a:latin typeface="Arial"/>
                <a:cs typeface="Arial"/>
              </a:rPr>
              <a:t>địa </a:t>
            </a:r>
            <a:r>
              <a:rPr sz="2000" spc="20" dirty="0">
                <a:latin typeface="Arial"/>
                <a:cs typeface="Arial"/>
              </a:rPr>
              <a:t>chỉ </a:t>
            </a:r>
            <a:r>
              <a:rPr sz="2000" b="1" spc="45" dirty="0">
                <a:latin typeface="Arial"/>
                <a:cs typeface="Arial"/>
              </a:rPr>
              <a:t>IP  </a:t>
            </a:r>
            <a:r>
              <a:rPr sz="2000" spc="10" dirty="0">
                <a:latin typeface="Arial"/>
                <a:cs typeface="Arial"/>
              </a:rPr>
              <a:t>modem </a:t>
            </a:r>
            <a:r>
              <a:rPr sz="2000" spc="-15" dirty="0">
                <a:latin typeface="Arial"/>
                <a:cs typeface="Arial"/>
              </a:rPr>
              <a:t>như </a:t>
            </a:r>
            <a:r>
              <a:rPr sz="2000" spc="15" dirty="0">
                <a:latin typeface="Arial"/>
                <a:cs typeface="Arial"/>
              </a:rPr>
              <a:t>trong </a:t>
            </a:r>
            <a:r>
              <a:rPr sz="2000" spc="10" dirty="0">
                <a:latin typeface="Arial"/>
                <a:cs typeface="Arial"/>
              </a:rPr>
              <a:t>bảng </a:t>
            </a:r>
            <a:r>
              <a:rPr sz="2000" spc="15" dirty="0">
                <a:latin typeface="Arial"/>
                <a:cs typeface="Arial"/>
              </a:rPr>
              <a:t>ở </a:t>
            </a:r>
            <a:r>
              <a:rPr sz="2000" spc="20" dirty="0">
                <a:latin typeface="Arial"/>
                <a:cs typeface="Arial"/>
              </a:rPr>
              <a:t>trên </a:t>
            </a:r>
            <a:r>
              <a:rPr sz="2000" spc="-5" dirty="0">
                <a:latin typeface="Arial"/>
                <a:cs typeface="Arial"/>
              </a:rPr>
              <a:t>(10.0.0.138). </a:t>
            </a:r>
            <a:r>
              <a:rPr sz="2000" dirty="0">
                <a:latin typeface="Arial"/>
                <a:cs typeface="Arial"/>
              </a:rPr>
              <a:t>Nếu </a:t>
            </a:r>
            <a:r>
              <a:rPr sz="2000" spc="5" dirty="0">
                <a:latin typeface="Arial"/>
                <a:cs typeface="Arial"/>
              </a:rPr>
              <a:t>lần </a:t>
            </a:r>
            <a:r>
              <a:rPr sz="2000" spc="-15" dirty="0">
                <a:latin typeface="Arial"/>
                <a:cs typeface="Arial"/>
              </a:rPr>
              <a:t>đầu </a:t>
            </a:r>
            <a:r>
              <a:rPr sz="2000" dirty="0">
                <a:latin typeface="Arial"/>
                <a:cs typeface="Arial"/>
              </a:rPr>
              <a:t>tiên </a:t>
            </a:r>
            <a:r>
              <a:rPr sz="2000" spc="10" dirty="0">
                <a:latin typeface="Arial"/>
                <a:cs typeface="Arial"/>
              </a:rPr>
              <a:t>bạn  </a:t>
            </a:r>
            <a:r>
              <a:rPr sz="2000" spc="20" dirty="0">
                <a:latin typeface="Arial"/>
                <a:cs typeface="Arial"/>
              </a:rPr>
              <a:t>cấu </a:t>
            </a:r>
            <a:r>
              <a:rPr sz="2000" spc="-20" dirty="0">
                <a:latin typeface="Arial"/>
                <a:cs typeface="Arial"/>
              </a:rPr>
              <a:t>hình </a:t>
            </a:r>
            <a:r>
              <a:rPr sz="2000" spc="25" dirty="0">
                <a:latin typeface="Arial"/>
                <a:cs typeface="Arial"/>
              </a:rPr>
              <a:t>Modem </a:t>
            </a:r>
            <a:r>
              <a:rPr sz="2000" spc="-15" dirty="0">
                <a:latin typeface="Arial"/>
                <a:cs typeface="Arial"/>
              </a:rPr>
              <a:t>SpeedTouch </a:t>
            </a:r>
            <a:r>
              <a:rPr sz="2000" spc="-5" dirty="0">
                <a:latin typeface="Arial"/>
                <a:cs typeface="Arial"/>
              </a:rPr>
              <a:t>thì </a:t>
            </a:r>
            <a:r>
              <a:rPr sz="2000" dirty="0">
                <a:latin typeface="Arial"/>
                <a:cs typeface="Arial"/>
              </a:rPr>
              <a:t>máy </a:t>
            </a:r>
            <a:r>
              <a:rPr sz="2000" spc="-10" dirty="0">
                <a:latin typeface="Arial"/>
                <a:cs typeface="Arial"/>
              </a:rPr>
              <a:t>sẽ </a:t>
            </a:r>
            <a:r>
              <a:rPr sz="2000" spc="20" dirty="0">
                <a:latin typeface="Arial"/>
                <a:cs typeface="Arial"/>
              </a:rPr>
              <a:t>không </a:t>
            </a:r>
            <a:r>
              <a:rPr sz="2000" spc="5" dirty="0">
                <a:latin typeface="Arial"/>
                <a:cs typeface="Arial"/>
              </a:rPr>
              <a:t>hỏi password  </a:t>
            </a:r>
            <a:r>
              <a:rPr sz="2000" spc="10" dirty="0">
                <a:latin typeface="Arial"/>
                <a:cs typeface="Arial"/>
              </a:rPr>
              <a:t>modem </a:t>
            </a:r>
            <a:r>
              <a:rPr sz="2000" spc="-5" dirty="0">
                <a:latin typeface="Arial"/>
                <a:cs typeface="Arial"/>
              </a:rPr>
              <a:t>(có </a:t>
            </a:r>
            <a:r>
              <a:rPr sz="2000" spc="20" dirty="0">
                <a:latin typeface="Arial"/>
                <a:cs typeface="Arial"/>
              </a:rPr>
              <a:t>thể </a:t>
            </a:r>
            <a:r>
              <a:rPr sz="2000" dirty="0">
                <a:latin typeface="Arial"/>
                <a:cs typeface="Arial"/>
              </a:rPr>
              <a:t>các </a:t>
            </a:r>
            <a:r>
              <a:rPr sz="2000" spc="5" dirty="0">
                <a:latin typeface="Arial"/>
                <a:cs typeface="Arial"/>
              </a:rPr>
              <a:t>lọai </a:t>
            </a:r>
            <a:r>
              <a:rPr sz="2000" spc="-5" dirty="0">
                <a:latin typeface="Arial"/>
                <a:cs typeface="Arial"/>
              </a:rPr>
              <a:t>modem </a:t>
            </a:r>
            <a:r>
              <a:rPr sz="2000" dirty="0">
                <a:latin typeface="Arial"/>
                <a:cs typeface="Arial"/>
              </a:rPr>
              <a:t>khác </a:t>
            </a:r>
            <a:r>
              <a:rPr sz="2000" spc="30" dirty="0">
                <a:latin typeface="Arial"/>
                <a:cs typeface="Arial"/>
              </a:rPr>
              <a:t>sẽ </a:t>
            </a:r>
            <a:r>
              <a:rPr sz="2000" spc="5" dirty="0">
                <a:latin typeface="Arial"/>
                <a:cs typeface="Arial"/>
              </a:rPr>
              <a:t>hỏi password </a:t>
            </a:r>
            <a:r>
              <a:rPr sz="2000" spc="-5" dirty="0">
                <a:latin typeface="Arial"/>
                <a:cs typeface="Arial"/>
              </a:rPr>
              <a:t>modem </a:t>
            </a:r>
            <a:r>
              <a:rPr sz="2000" spc="-30" dirty="0">
                <a:latin typeface="Arial"/>
                <a:cs typeface="Arial"/>
              </a:rPr>
              <a:t>và  </a:t>
            </a:r>
            <a:r>
              <a:rPr sz="2000" spc="10" dirty="0">
                <a:latin typeface="Arial"/>
                <a:cs typeface="Arial"/>
              </a:rPr>
              <a:t>bạn </a:t>
            </a:r>
            <a:r>
              <a:rPr sz="2000" spc="5" dirty="0">
                <a:latin typeface="Arial"/>
                <a:cs typeface="Arial"/>
              </a:rPr>
              <a:t>phải </a:t>
            </a:r>
            <a:r>
              <a:rPr sz="2000" spc="15" dirty="0">
                <a:latin typeface="Arial"/>
                <a:cs typeface="Arial"/>
              </a:rPr>
              <a:t>gõ </a:t>
            </a:r>
            <a:r>
              <a:rPr sz="2000" dirty="0">
                <a:latin typeface="Arial"/>
                <a:cs typeface="Arial"/>
              </a:rPr>
              <a:t>vào </a:t>
            </a:r>
            <a:r>
              <a:rPr sz="2000" spc="5" dirty="0">
                <a:latin typeface="Arial"/>
                <a:cs typeface="Arial"/>
              </a:rPr>
              <a:t>mới </a:t>
            </a:r>
            <a:r>
              <a:rPr sz="2000" dirty="0">
                <a:latin typeface="Arial"/>
                <a:cs typeface="Arial"/>
              </a:rPr>
              <a:t>mở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được).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75" y="798666"/>
            <a:ext cx="8008620" cy="444119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55600" marR="9525" indent="-343535" algn="just">
              <a:lnSpc>
                <a:spcPct val="104000"/>
              </a:lnSpc>
              <a:spcBef>
                <a:spcPts val="185"/>
              </a:spcBef>
              <a:buSzPct val="116129"/>
              <a:buFont typeface="Arial"/>
              <a:buChar char="•"/>
              <a:tabLst>
                <a:tab pos="422909" algn="l"/>
              </a:tabLst>
            </a:pPr>
            <a:r>
              <a:rPr dirty="0"/>
              <a:t>	</a:t>
            </a:r>
            <a:r>
              <a:rPr sz="1550" dirty="0">
                <a:latin typeface="Arial"/>
                <a:cs typeface="Arial"/>
              </a:rPr>
              <a:t>Trên </a:t>
            </a:r>
            <a:r>
              <a:rPr sz="1550" spc="15" dirty="0">
                <a:latin typeface="Arial"/>
                <a:cs typeface="Arial"/>
              </a:rPr>
              <a:t>Menu </a:t>
            </a:r>
            <a:r>
              <a:rPr sz="1550" spc="25" dirty="0">
                <a:latin typeface="Arial"/>
                <a:cs typeface="Arial"/>
              </a:rPr>
              <a:t>bên </a:t>
            </a:r>
            <a:r>
              <a:rPr sz="1550" spc="15" dirty="0">
                <a:latin typeface="Arial"/>
                <a:cs typeface="Arial"/>
              </a:rPr>
              <a:t>trái </a:t>
            </a:r>
            <a:r>
              <a:rPr sz="1550" spc="30" dirty="0">
                <a:latin typeface="Arial"/>
                <a:cs typeface="Arial"/>
              </a:rPr>
              <a:t>chọn </a:t>
            </a:r>
            <a:r>
              <a:rPr sz="1550" b="1" spc="35" dirty="0">
                <a:latin typeface="Arial"/>
                <a:cs typeface="Arial"/>
              </a:rPr>
              <a:t>Advanced</a:t>
            </a:r>
            <a:r>
              <a:rPr sz="1550" b="1" spc="35" dirty="0">
                <a:latin typeface="Wingdings"/>
                <a:cs typeface="Wingdings"/>
              </a:rPr>
              <a:t></a:t>
            </a:r>
            <a:r>
              <a:rPr sz="1550" b="1" spc="35" dirty="0">
                <a:latin typeface="Arial"/>
                <a:cs typeface="Arial"/>
              </a:rPr>
              <a:t>Easy </a:t>
            </a:r>
            <a:r>
              <a:rPr sz="1550" b="1" spc="25" dirty="0">
                <a:latin typeface="Arial"/>
                <a:cs typeface="Arial"/>
              </a:rPr>
              <a:t>Setup</a:t>
            </a:r>
            <a:r>
              <a:rPr sz="1550" b="1" spc="25" dirty="0">
                <a:latin typeface="Wingdings"/>
                <a:cs typeface="Wingdings"/>
              </a:rPr>
              <a:t></a:t>
            </a:r>
            <a:r>
              <a:rPr sz="1550" b="1" spc="25" dirty="0">
                <a:latin typeface="Arial"/>
                <a:cs typeface="Arial"/>
              </a:rPr>
              <a:t>Next</a:t>
            </a:r>
            <a:r>
              <a:rPr sz="1550" b="1" spc="25" dirty="0">
                <a:latin typeface="Wingdings"/>
                <a:cs typeface="Wingdings"/>
              </a:rPr>
              <a:t></a:t>
            </a:r>
            <a:r>
              <a:rPr sz="1550" b="1" spc="25" dirty="0">
                <a:latin typeface="Arial"/>
                <a:cs typeface="Arial"/>
              </a:rPr>
              <a:t>Routed </a:t>
            </a:r>
            <a:r>
              <a:rPr sz="1550" b="1" spc="15" dirty="0">
                <a:latin typeface="Arial"/>
                <a:cs typeface="Arial"/>
              </a:rPr>
              <a:t>PPPoE-DHCP-  </a:t>
            </a:r>
            <a:r>
              <a:rPr sz="1550" b="1" spc="10" dirty="0">
                <a:latin typeface="Arial"/>
                <a:cs typeface="Arial"/>
              </a:rPr>
              <a:t>NAPT </a:t>
            </a:r>
            <a:r>
              <a:rPr sz="1550" b="1" spc="35" dirty="0">
                <a:latin typeface="Wingdings"/>
                <a:cs typeface="Wingdings"/>
              </a:rPr>
              <a:t></a:t>
            </a:r>
            <a:r>
              <a:rPr sz="1550" b="1" spc="35" dirty="0">
                <a:latin typeface="Arial"/>
                <a:cs typeface="Arial"/>
              </a:rPr>
              <a:t>NEXT </a:t>
            </a:r>
            <a:r>
              <a:rPr sz="1550" b="1" spc="45" dirty="0">
                <a:latin typeface="Wingdings"/>
                <a:cs typeface="Wingdings"/>
              </a:rPr>
              <a:t></a:t>
            </a:r>
            <a:r>
              <a:rPr sz="1550" b="1" spc="45" dirty="0">
                <a:latin typeface="Arial"/>
                <a:cs typeface="Arial"/>
              </a:rPr>
              <a:t>8.35 </a:t>
            </a:r>
            <a:r>
              <a:rPr sz="1550" dirty="0">
                <a:latin typeface="Arial"/>
                <a:cs typeface="Arial"/>
              </a:rPr>
              <a:t>(hai </a:t>
            </a:r>
            <a:r>
              <a:rPr sz="1550" spc="25" dirty="0">
                <a:latin typeface="Arial"/>
                <a:cs typeface="Arial"/>
              </a:rPr>
              <a:t>thông </a:t>
            </a:r>
            <a:r>
              <a:rPr sz="1550" spc="30" dirty="0">
                <a:latin typeface="Arial"/>
                <a:cs typeface="Arial"/>
              </a:rPr>
              <a:t>số </a:t>
            </a:r>
            <a:r>
              <a:rPr sz="1550" b="1" spc="20" dirty="0">
                <a:latin typeface="Arial"/>
                <a:cs typeface="Arial"/>
              </a:rPr>
              <a:t>VCI/VPI)</a:t>
            </a:r>
            <a:r>
              <a:rPr sz="1550" b="1" spc="20" dirty="0">
                <a:latin typeface="Wingdings"/>
                <a:cs typeface="Wingdings"/>
              </a:rPr>
              <a:t></a:t>
            </a:r>
            <a:r>
              <a:rPr sz="1550" b="1" spc="20" dirty="0">
                <a:latin typeface="Arial"/>
                <a:cs typeface="Arial"/>
              </a:rPr>
              <a:t>NEXT</a:t>
            </a:r>
            <a:r>
              <a:rPr sz="1550" spc="20" dirty="0">
                <a:latin typeface="Arial"/>
                <a:cs typeface="Arial"/>
              </a:rPr>
              <a:t>…Tới </a:t>
            </a:r>
            <a:r>
              <a:rPr sz="1550" spc="25" dirty="0">
                <a:latin typeface="Arial"/>
                <a:cs typeface="Arial"/>
              </a:rPr>
              <a:t>đây </a:t>
            </a:r>
            <a:r>
              <a:rPr sz="1550" spc="-15" dirty="0">
                <a:latin typeface="Arial"/>
                <a:cs typeface="Arial"/>
              </a:rPr>
              <a:t>máy </a:t>
            </a:r>
            <a:r>
              <a:rPr sz="1550" spc="30" dirty="0">
                <a:latin typeface="Arial"/>
                <a:cs typeface="Arial"/>
              </a:rPr>
              <a:t>sẽ </a:t>
            </a:r>
            <a:r>
              <a:rPr sz="1550" spc="5" dirty="0">
                <a:latin typeface="Arial"/>
                <a:cs typeface="Arial"/>
              </a:rPr>
              <a:t>hiện </a:t>
            </a:r>
            <a:r>
              <a:rPr sz="1550" spc="25" dirty="0">
                <a:latin typeface="Arial"/>
                <a:cs typeface="Arial"/>
              </a:rPr>
              <a:t>lên </a:t>
            </a:r>
            <a:r>
              <a:rPr sz="1550" spc="20" dirty="0">
                <a:latin typeface="Arial"/>
                <a:cs typeface="Arial"/>
              </a:rPr>
              <a:t>cửa  </a:t>
            </a:r>
            <a:r>
              <a:rPr sz="1550" spc="30" dirty="0">
                <a:latin typeface="Arial"/>
                <a:cs typeface="Arial"/>
              </a:rPr>
              <a:t>sổ </a:t>
            </a:r>
            <a:r>
              <a:rPr sz="1550" b="1" spc="15" dirty="0">
                <a:latin typeface="Arial"/>
                <a:cs typeface="Arial"/>
              </a:rPr>
              <a:t>PPP </a:t>
            </a:r>
            <a:r>
              <a:rPr sz="1550" b="1" spc="20" dirty="0">
                <a:latin typeface="Arial"/>
                <a:cs typeface="Arial"/>
              </a:rPr>
              <a:t>Account </a:t>
            </a:r>
            <a:r>
              <a:rPr sz="1550" b="1" spc="5" dirty="0">
                <a:latin typeface="Arial"/>
                <a:cs typeface="Arial"/>
              </a:rPr>
              <a:t>Setting</a:t>
            </a:r>
            <a:r>
              <a:rPr sz="1550" spc="5" dirty="0">
                <a:latin typeface="Arial"/>
                <a:cs typeface="Arial"/>
              </a:rPr>
              <a:t>: </a:t>
            </a:r>
            <a:r>
              <a:rPr sz="1550" dirty="0">
                <a:latin typeface="Arial"/>
                <a:cs typeface="Arial"/>
              </a:rPr>
              <a:t>Trên </a:t>
            </a:r>
            <a:r>
              <a:rPr sz="1550" spc="20" dirty="0">
                <a:latin typeface="Arial"/>
                <a:cs typeface="Arial"/>
              </a:rPr>
              <a:t>cửa </a:t>
            </a:r>
            <a:r>
              <a:rPr sz="1550" spc="30" dirty="0">
                <a:latin typeface="Arial"/>
                <a:cs typeface="Arial"/>
              </a:rPr>
              <a:t>sổ </a:t>
            </a:r>
            <a:r>
              <a:rPr sz="1550" dirty="0">
                <a:latin typeface="Arial"/>
                <a:cs typeface="Arial"/>
              </a:rPr>
              <a:t>này </a:t>
            </a:r>
            <a:r>
              <a:rPr sz="1550" spc="5" dirty="0">
                <a:latin typeface="Arial"/>
                <a:cs typeface="Arial"/>
              </a:rPr>
              <a:t>trong </a:t>
            </a:r>
            <a:r>
              <a:rPr sz="1550" spc="15" dirty="0">
                <a:latin typeface="Arial"/>
                <a:cs typeface="Arial"/>
              </a:rPr>
              <a:t>ô </a:t>
            </a:r>
            <a:r>
              <a:rPr sz="1550" spc="5" dirty="0">
                <a:latin typeface="Arial"/>
                <a:cs typeface="Arial"/>
              </a:rPr>
              <a:t>username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spc="15" dirty="0">
                <a:latin typeface="Arial"/>
                <a:cs typeface="Arial"/>
              </a:rPr>
              <a:t>password </a:t>
            </a:r>
            <a:r>
              <a:rPr sz="1550" spc="25" dirty="0">
                <a:latin typeface="Arial"/>
                <a:cs typeface="Arial"/>
              </a:rPr>
              <a:t>bạn </a:t>
            </a:r>
            <a:r>
              <a:rPr sz="1550" spc="10" dirty="0">
                <a:latin typeface="Arial"/>
                <a:cs typeface="Arial"/>
              </a:rPr>
              <a:t>khai  </a:t>
            </a:r>
            <a:r>
              <a:rPr sz="1550" dirty="0">
                <a:latin typeface="Arial"/>
                <a:cs typeface="Arial"/>
              </a:rPr>
              <a:t>báo </a:t>
            </a:r>
            <a:r>
              <a:rPr sz="1550" spc="10" dirty="0">
                <a:latin typeface="Arial"/>
                <a:cs typeface="Arial"/>
              </a:rPr>
              <a:t>username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spc="25" dirty="0">
                <a:latin typeface="Arial"/>
                <a:cs typeface="Arial"/>
              </a:rPr>
              <a:t>password </a:t>
            </a:r>
            <a:r>
              <a:rPr sz="1550" spc="-15" dirty="0">
                <a:latin typeface="Arial"/>
                <a:cs typeface="Arial"/>
              </a:rPr>
              <a:t>do </a:t>
            </a:r>
            <a:r>
              <a:rPr sz="1550" spc="10" dirty="0">
                <a:latin typeface="Arial"/>
                <a:cs typeface="Arial"/>
              </a:rPr>
              <a:t>VNN </a:t>
            </a:r>
            <a:r>
              <a:rPr sz="1550" spc="30" dirty="0">
                <a:latin typeface="Arial"/>
                <a:cs typeface="Arial"/>
              </a:rPr>
              <a:t>cung cấp cho </a:t>
            </a:r>
            <a:r>
              <a:rPr sz="1550" spc="-10" dirty="0">
                <a:latin typeface="Arial"/>
                <a:cs typeface="Arial"/>
              </a:rPr>
              <a:t>bạn. Trong </a:t>
            </a:r>
            <a:r>
              <a:rPr sz="1550" spc="15" dirty="0">
                <a:latin typeface="Arial"/>
                <a:cs typeface="Arial"/>
              </a:rPr>
              <a:t>ô </a:t>
            </a:r>
            <a:r>
              <a:rPr sz="1550" spc="25" dirty="0">
                <a:latin typeface="Arial"/>
                <a:cs typeface="Arial"/>
              </a:rPr>
              <a:t>Service </a:t>
            </a:r>
            <a:r>
              <a:rPr sz="1550" spc="5" dirty="0">
                <a:latin typeface="Arial"/>
                <a:cs typeface="Arial"/>
              </a:rPr>
              <a:t>Name </a:t>
            </a:r>
            <a:r>
              <a:rPr sz="1550" spc="25" dirty="0">
                <a:latin typeface="Arial"/>
                <a:cs typeface="Arial"/>
              </a:rPr>
              <a:t>bạn  </a:t>
            </a:r>
            <a:r>
              <a:rPr sz="1550" spc="-15" dirty="0">
                <a:latin typeface="Arial"/>
                <a:cs typeface="Arial"/>
              </a:rPr>
              <a:t>gõ </a:t>
            </a:r>
            <a:r>
              <a:rPr sz="1550" spc="20" dirty="0">
                <a:latin typeface="Arial"/>
                <a:cs typeface="Arial"/>
              </a:rPr>
              <a:t>MeGaVNN. </a:t>
            </a:r>
            <a:r>
              <a:rPr sz="1550" spc="15" dirty="0">
                <a:latin typeface="Arial"/>
                <a:cs typeface="Arial"/>
              </a:rPr>
              <a:t>Rồi </a:t>
            </a:r>
            <a:r>
              <a:rPr sz="1550" spc="20" dirty="0">
                <a:latin typeface="Arial"/>
                <a:cs typeface="Arial"/>
              </a:rPr>
              <a:t>tiếp </a:t>
            </a:r>
            <a:r>
              <a:rPr sz="1550" spc="-5" dirty="0">
                <a:latin typeface="Arial"/>
                <a:cs typeface="Arial"/>
              </a:rPr>
              <a:t>tục </a:t>
            </a:r>
            <a:r>
              <a:rPr sz="1550" spc="10" dirty="0">
                <a:latin typeface="Arial"/>
                <a:cs typeface="Arial"/>
              </a:rPr>
              <a:t>chọn </a:t>
            </a:r>
            <a:r>
              <a:rPr sz="1550" b="1" spc="10" dirty="0">
                <a:latin typeface="Arial"/>
                <a:cs typeface="Arial"/>
              </a:rPr>
              <a:t>NEXT</a:t>
            </a:r>
            <a:r>
              <a:rPr sz="1550" spc="10" dirty="0">
                <a:latin typeface="Arial"/>
                <a:cs typeface="Arial"/>
              </a:rPr>
              <a:t>. Máy </a:t>
            </a:r>
            <a:r>
              <a:rPr sz="1550" spc="30" dirty="0">
                <a:latin typeface="Arial"/>
                <a:cs typeface="Arial"/>
              </a:rPr>
              <a:t>sẽ </a:t>
            </a:r>
            <a:r>
              <a:rPr sz="1550" spc="5" dirty="0">
                <a:latin typeface="Arial"/>
                <a:cs typeface="Arial"/>
              </a:rPr>
              <a:t>hiện ra </a:t>
            </a:r>
            <a:r>
              <a:rPr sz="1550" spc="20" dirty="0">
                <a:latin typeface="Arial"/>
                <a:cs typeface="Arial"/>
              </a:rPr>
              <a:t>cửa </a:t>
            </a:r>
            <a:r>
              <a:rPr sz="1550" spc="30" dirty="0">
                <a:latin typeface="Arial"/>
                <a:cs typeface="Arial"/>
              </a:rPr>
              <a:t>sổ: </a:t>
            </a:r>
            <a:r>
              <a:rPr sz="1550" b="1" spc="25" dirty="0">
                <a:latin typeface="Arial"/>
                <a:cs typeface="Arial"/>
              </a:rPr>
              <a:t>Speed </a:t>
            </a:r>
            <a:r>
              <a:rPr sz="1550" b="1" spc="-10" dirty="0">
                <a:latin typeface="Arial"/>
                <a:cs typeface="Arial"/>
              </a:rPr>
              <a:t>Touch  </a:t>
            </a:r>
            <a:r>
              <a:rPr sz="1550" b="1" spc="10" dirty="0">
                <a:latin typeface="Arial"/>
                <a:cs typeface="Arial"/>
              </a:rPr>
              <a:t>Security</a:t>
            </a:r>
            <a:r>
              <a:rPr sz="1550" spc="10" dirty="0">
                <a:latin typeface="Arial"/>
                <a:cs typeface="Arial"/>
              </a:rPr>
              <a:t>. </a:t>
            </a:r>
            <a:r>
              <a:rPr sz="1550" spc="5" dirty="0">
                <a:latin typeface="Arial"/>
                <a:cs typeface="Arial"/>
              </a:rPr>
              <a:t>Trong </a:t>
            </a:r>
            <a:r>
              <a:rPr sz="1550" spc="20" dirty="0">
                <a:latin typeface="Arial"/>
                <a:cs typeface="Arial"/>
              </a:rPr>
              <a:t>cửa </a:t>
            </a:r>
            <a:r>
              <a:rPr sz="1550" spc="30" dirty="0">
                <a:latin typeface="Arial"/>
                <a:cs typeface="Arial"/>
              </a:rPr>
              <a:t>sổ </a:t>
            </a:r>
            <a:r>
              <a:rPr sz="1550" dirty="0">
                <a:latin typeface="Arial"/>
                <a:cs typeface="Arial"/>
              </a:rPr>
              <a:t>này bạn </a:t>
            </a:r>
            <a:r>
              <a:rPr sz="1550" spc="30" dirty="0">
                <a:latin typeface="Arial"/>
                <a:cs typeface="Arial"/>
              </a:rPr>
              <a:t>sẽ </a:t>
            </a:r>
            <a:r>
              <a:rPr sz="1550" spc="-10" dirty="0">
                <a:latin typeface="Arial"/>
                <a:cs typeface="Arial"/>
              </a:rPr>
              <a:t>khai </a:t>
            </a:r>
            <a:r>
              <a:rPr sz="1550" dirty="0">
                <a:latin typeface="Arial"/>
                <a:cs typeface="Arial"/>
              </a:rPr>
              <a:t>báo </a:t>
            </a:r>
            <a:r>
              <a:rPr sz="1550" b="1" spc="25" dirty="0">
                <a:latin typeface="Arial"/>
                <a:cs typeface="Arial"/>
              </a:rPr>
              <a:t>username </a:t>
            </a:r>
            <a:r>
              <a:rPr sz="1550" b="1" spc="5" dirty="0">
                <a:latin typeface="Arial"/>
                <a:cs typeface="Arial"/>
              </a:rPr>
              <a:t>(tự </a:t>
            </a:r>
            <a:r>
              <a:rPr sz="1550" b="1" spc="15" dirty="0">
                <a:latin typeface="Arial"/>
                <a:cs typeface="Arial"/>
              </a:rPr>
              <a:t>đặt)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b="1" spc="10" dirty="0">
                <a:latin typeface="Arial"/>
                <a:cs typeface="Arial"/>
              </a:rPr>
              <a:t>password </a:t>
            </a:r>
            <a:r>
              <a:rPr sz="1550" b="1" spc="35" dirty="0">
                <a:latin typeface="Arial"/>
                <a:cs typeface="Arial"/>
              </a:rPr>
              <a:t>(tự  </a:t>
            </a:r>
            <a:r>
              <a:rPr sz="1550" b="1" spc="15" dirty="0">
                <a:latin typeface="Arial"/>
                <a:cs typeface="Arial"/>
              </a:rPr>
              <a:t>đặt) </a:t>
            </a:r>
            <a:r>
              <a:rPr sz="1550" spc="25" dirty="0">
                <a:latin typeface="Arial"/>
                <a:cs typeface="Arial"/>
              </a:rPr>
              <a:t>để </a:t>
            </a:r>
            <a:r>
              <a:rPr sz="1550" spc="5" dirty="0">
                <a:latin typeface="Arial"/>
                <a:cs typeface="Arial"/>
              </a:rPr>
              <a:t>cho </a:t>
            </a:r>
            <a:r>
              <a:rPr sz="1550" spc="10" dirty="0">
                <a:latin typeface="Arial"/>
                <a:cs typeface="Arial"/>
              </a:rPr>
              <a:t>phép </a:t>
            </a:r>
            <a:r>
              <a:rPr sz="1550" dirty="0">
                <a:latin typeface="Arial"/>
                <a:cs typeface="Arial"/>
              </a:rPr>
              <a:t>mở </a:t>
            </a:r>
            <a:r>
              <a:rPr sz="1550" spc="35" dirty="0">
                <a:latin typeface="Arial"/>
                <a:cs typeface="Arial"/>
              </a:rPr>
              <a:t>trang </a:t>
            </a:r>
            <a:r>
              <a:rPr sz="1550" spc="15" dirty="0">
                <a:latin typeface="Arial"/>
                <a:cs typeface="Arial"/>
              </a:rPr>
              <a:t>web </a:t>
            </a:r>
            <a:r>
              <a:rPr sz="1550" spc="55" dirty="0">
                <a:latin typeface="Arial"/>
                <a:cs typeface="Arial"/>
              </a:rPr>
              <a:t>cấu </a:t>
            </a:r>
            <a:r>
              <a:rPr sz="1550" spc="25" dirty="0">
                <a:latin typeface="Arial"/>
                <a:cs typeface="Arial"/>
              </a:rPr>
              <a:t>hình </a:t>
            </a:r>
            <a:r>
              <a:rPr sz="1550" spc="35" dirty="0">
                <a:latin typeface="Arial"/>
                <a:cs typeface="Arial"/>
              </a:rPr>
              <a:t>modem </a:t>
            </a:r>
            <a:r>
              <a:rPr sz="1550" spc="-25" dirty="0">
                <a:latin typeface="Arial"/>
                <a:cs typeface="Arial"/>
              </a:rPr>
              <a:t>này. </a:t>
            </a:r>
            <a:r>
              <a:rPr sz="1550" spc="15" dirty="0">
                <a:latin typeface="Arial"/>
                <a:cs typeface="Arial"/>
              </a:rPr>
              <a:t>Nếu </a:t>
            </a:r>
            <a:r>
              <a:rPr sz="1550" dirty="0">
                <a:latin typeface="Arial"/>
                <a:cs typeface="Arial"/>
              </a:rPr>
              <a:t>bạn </a:t>
            </a:r>
            <a:r>
              <a:rPr sz="1550" spc="-15" dirty="0">
                <a:latin typeface="Arial"/>
                <a:cs typeface="Arial"/>
              </a:rPr>
              <a:t>bỏ </a:t>
            </a:r>
            <a:r>
              <a:rPr sz="1550" spc="20" dirty="0">
                <a:latin typeface="Arial"/>
                <a:cs typeface="Arial"/>
              </a:rPr>
              <a:t>trống thì </a:t>
            </a:r>
            <a:r>
              <a:rPr sz="1550" dirty="0">
                <a:latin typeface="Arial"/>
                <a:cs typeface="Arial"/>
              </a:rPr>
              <a:t>lần </a:t>
            </a:r>
            <a:r>
              <a:rPr sz="1550" spc="55" dirty="0">
                <a:latin typeface="Arial"/>
                <a:cs typeface="Arial"/>
              </a:rPr>
              <a:t>sau  </a:t>
            </a:r>
            <a:r>
              <a:rPr sz="1550" dirty="0">
                <a:latin typeface="Arial"/>
                <a:cs typeface="Arial"/>
              </a:rPr>
              <a:t>mở </a:t>
            </a:r>
            <a:r>
              <a:rPr sz="1550" spc="35" dirty="0">
                <a:latin typeface="Arial"/>
                <a:cs typeface="Arial"/>
              </a:rPr>
              <a:t>trang </a:t>
            </a:r>
            <a:r>
              <a:rPr sz="1550" spc="40" dirty="0">
                <a:latin typeface="Arial"/>
                <a:cs typeface="Arial"/>
              </a:rPr>
              <a:t>web </a:t>
            </a:r>
            <a:r>
              <a:rPr sz="1550" spc="35" dirty="0">
                <a:latin typeface="Arial"/>
                <a:cs typeface="Arial"/>
              </a:rPr>
              <a:t>modem </a:t>
            </a:r>
            <a:r>
              <a:rPr sz="1550" spc="-15" dirty="0">
                <a:latin typeface="Arial"/>
                <a:cs typeface="Arial"/>
              </a:rPr>
              <a:t>máy </a:t>
            </a:r>
            <a:r>
              <a:rPr sz="1550" spc="30" dirty="0">
                <a:latin typeface="Arial"/>
                <a:cs typeface="Arial"/>
              </a:rPr>
              <a:t>sẽ </a:t>
            </a:r>
            <a:r>
              <a:rPr sz="1550" spc="15" dirty="0">
                <a:latin typeface="Arial"/>
                <a:cs typeface="Arial"/>
              </a:rPr>
              <a:t>không </a:t>
            </a:r>
            <a:r>
              <a:rPr sz="1550" dirty="0">
                <a:latin typeface="Arial"/>
                <a:cs typeface="Arial"/>
              </a:rPr>
              <a:t>hỏi </a:t>
            </a:r>
            <a:r>
              <a:rPr sz="1550" spc="10" dirty="0">
                <a:latin typeface="Arial"/>
                <a:cs typeface="Arial"/>
              </a:rPr>
              <a:t>username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spc="10" dirty="0">
                <a:latin typeface="Arial"/>
                <a:cs typeface="Arial"/>
              </a:rPr>
              <a:t>password. </a:t>
            </a:r>
            <a:r>
              <a:rPr sz="1550" spc="15" dirty="0">
                <a:latin typeface="Arial"/>
                <a:cs typeface="Arial"/>
              </a:rPr>
              <a:t>Ngược </a:t>
            </a:r>
            <a:r>
              <a:rPr sz="1550" spc="-5" dirty="0">
                <a:latin typeface="Arial"/>
                <a:cs typeface="Arial"/>
              </a:rPr>
              <a:t>lại </a:t>
            </a:r>
            <a:r>
              <a:rPr sz="1550" spc="25" dirty="0">
                <a:latin typeface="Arial"/>
                <a:cs typeface="Arial"/>
              </a:rPr>
              <a:t>nếu bạn  </a:t>
            </a:r>
            <a:r>
              <a:rPr sz="1550" spc="15" dirty="0">
                <a:latin typeface="Arial"/>
                <a:cs typeface="Arial"/>
              </a:rPr>
              <a:t>tự </a:t>
            </a:r>
            <a:r>
              <a:rPr sz="1550" spc="25" dirty="0">
                <a:latin typeface="Arial"/>
                <a:cs typeface="Arial"/>
              </a:rPr>
              <a:t>đặt </a:t>
            </a:r>
            <a:r>
              <a:rPr sz="1550" spc="-20" dirty="0">
                <a:latin typeface="Arial"/>
                <a:cs typeface="Arial"/>
              </a:rPr>
              <a:t>một </a:t>
            </a:r>
            <a:r>
              <a:rPr sz="1550" spc="10" dirty="0">
                <a:latin typeface="Arial"/>
                <a:cs typeface="Arial"/>
              </a:rPr>
              <a:t>username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spc="15" dirty="0">
                <a:latin typeface="Arial"/>
                <a:cs typeface="Arial"/>
              </a:rPr>
              <a:t>password ở </a:t>
            </a:r>
            <a:r>
              <a:rPr sz="1550" spc="25" dirty="0">
                <a:latin typeface="Arial"/>
                <a:cs typeface="Arial"/>
              </a:rPr>
              <a:t>đây </a:t>
            </a:r>
            <a:r>
              <a:rPr sz="1550" spc="-10" dirty="0">
                <a:latin typeface="Arial"/>
                <a:cs typeface="Arial"/>
              </a:rPr>
              <a:t>thì </a:t>
            </a:r>
            <a:r>
              <a:rPr sz="1550" dirty="0">
                <a:latin typeface="Arial"/>
                <a:cs typeface="Arial"/>
              </a:rPr>
              <a:t>lần </a:t>
            </a:r>
            <a:r>
              <a:rPr sz="1550" spc="30" dirty="0">
                <a:latin typeface="Arial"/>
                <a:cs typeface="Arial"/>
              </a:rPr>
              <a:t>sau </a:t>
            </a:r>
            <a:r>
              <a:rPr sz="1550" spc="5" dirty="0">
                <a:latin typeface="Arial"/>
                <a:cs typeface="Arial"/>
              </a:rPr>
              <a:t>mỗi </a:t>
            </a:r>
            <a:r>
              <a:rPr sz="1550" dirty="0">
                <a:latin typeface="Arial"/>
                <a:cs typeface="Arial"/>
              </a:rPr>
              <a:t>lần bạn mở</a:t>
            </a:r>
            <a:r>
              <a:rPr sz="1550" spc="-190" dirty="0">
                <a:latin typeface="Arial"/>
                <a:cs typeface="Arial"/>
              </a:rPr>
              <a:t> </a:t>
            </a:r>
            <a:r>
              <a:rPr sz="1550" spc="20" dirty="0">
                <a:latin typeface="Arial"/>
                <a:cs typeface="Arial"/>
              </a:rPr>
              <a:t>trang </a:t>
            </a:r>
            <a:r>
              <a:rPr sz="1550" spc="40" dirty="0">
                <a:latin typeface="Arial"/>
                <a:cs typeface="Arial"/>
              </a:rPr>
              <a:t>web</a:t>
            </a:r>
            <a:endParaRPr sz="1550">
              <a:latin typeface="Arial"/>
              <a:cs typeface="Arial"/>
            </a:endParaRPr>
          </a:p>
          <a:p>
            <a:pPr marL="355600" marR="14604" algn="just">
              <a:lnSpc>
                <a:spcPts val="1950"/>
              </a:lnSpc>
              <a:spcBef>
                <a:spcPts val="5"/>
              </a:spcBef>
            </a:pPr>
            <a:r>
              <a:rPr sz="1550" spc="25" dirty="0">
                <a:latin typeface="Arial"/>
                <a:cs typeface="Arial"/>
              </a:rPr>
              <a:t>10.0.0.138 </a:t>
            </a:r>
            <a:r>
              <a:rPr sz="1550" spc="-15" dirty="0">
                <a:latin typeface="Arial"/>
                <a:cs typeface="Arial"/>
              </a:rPr>
              <a:t>máy </a:t>
            </a:r>
            <a:r>
              <a:rPr sz="1550" spc="35" dirty="0">
                <a:latin typeface="Arial"/>
                <a:cs typeface="Arial"/>
              </a:rPr>
              <a:t>tính </a:t>
            </a:r>
            <a:r>
              <a:rPr sz="1550" spc="30" dirty="0">
                <a:latin typeface="Arial"/>
                <a:cs typeface="Arial"/>
              </a:rPr>
              <a:t>sẽ </a:t>
            </a:r>
            <a:r>
              <a:rPr sz="1550" dirty="0">
                <a:latin typeface="Arial"/>
                <a:cs typeface="Arial"/>
              </a:rPr>
              <a:t>hỏi </a:t>
            </a:r>
            <a:r>
              <a:rPr sz="1550" spc="10" dirty="0">
                <a:latin typeface="Arial"/>
                <a:cs typeface="Arial"/>
              </a:rPr>
              <a:t>username </a:t>
            </a:r>
            <a:r>
              <a:rPr sz="1550" spc="30" dirty="0">
                <a:latin typeface="Arial"/>
                <a:cs typeface="Arial"/>
              </a:rPr>
              <a:t>và </a:t>
            </a:r>
            <a:r>
              <a:rPr sz="1550" spc="25" dirty="0">
                <a:latin typeface="Arial"/>
                <a:cs typeface="Arial"/>
              </a:rPr>
              <a:t>password </a:t>
            </a:r>
            <a:r>
              <a:rPr sz="1550" dirty="0">
                <a:latin typeface="Arial"/>
                <a:cs typeface="Arial"/>
              </a:rPr>
              <a:t>bạn </a:t>
            </a:r>
            <a:r>
              <a:rPr sz="1550" spc="-10" dirty="0">
                <a:latin typeface="Arial"/>
                <a:cs typeface="Arial"/>
              </a:rPr>
              <a:t>phải </a:t>
            </a:r>
            <a:r>
              <a:rPr sz="1550" spc="30" dirty="0">
                <a:latin typeface="Arial"/>
                <a:cs typeface="Arial"/>
              </a:rPr>
              <a:t>nhập </a:t>
            </a:r>
            <a:r>
              <a:rPr sz="1550" spc="10" dirty="0">
                <a:latin typeface="Arial"/>
                <a:cs typeface="Arial"/>
              </a:rPr>
              <a:t>username </a:t>
            </a:r>
            <a:r>
              <a:rPr sz="1550" spc="45" dirty="0">
                <a:latin typeface="Arial"/>
                <a:cs typeface="Arial"/>
              </a:rPr>
              <a:t>và  </a:t>
            </a:r>
            <a:r>
              <a:rPr sz="1550" spc="15" dirty="0">
                <a:latin typeface="Arial"/>
                <a:cs typeface="Arial"/>
              </a:rPr>
              <a:t>password </a:t>
            </a:r>
            <a:r>
              <a:rPr sz="1550" dirty="0">
                <a:latin typeface="Arial"/>
                <a:cs typeface="Arial"/>
              </a:rPr>
              <a:t>này </a:t>
            </a:r>
            <a:r>
              <a:rPr sz="1550" spc="-10" dirty="0">
                <a:latin typeface="Arial"/>
                <a:cs typeface="Arial"/>
              </a:rPr>
              <a:t>thì </a:t>
            </a:r>
            <a:r>
              <a:rPr sz="1550" spc="-20" dirty="0">
                <a:latin typeface="Arial"/>
                <a:cs typeface="Arial"/>
              </a:rPr>
              <a:t>mới </a:t>
            </a:r>
            <a:r>
              <a:rPr sz="1550" spc="30" dirty="0">
                <a:latin typeface="Arial"/>
                <a:cs typeface="Arial"/>
              </a:rPr>
              <a:t>vào </a:t>
            </a:r>
            <a:r>
              <a:rPr sz="1550" spc="25" dirty="0">
                <a:latin typeface="Arial"/>
                <a:cs typeface="Arial"/>
              </a:rPr>
              <a:t>được. </a:t>
            </a:r>
            <a:r>
              <a:rPr sz="1550" spc="20" dirty="0">
                <a:latin typeface="Arial"/>
                <a:cs typeface="Arial"/>
              </a:rPr>
              <a:t>Sau </a:t>
            </a:r>
            <a:r>
              <a:rPr sz="1550" spc="-10" dirty="0">
                <a:latin typeface="Arial"/>
                <a:cs typeface="Arial"/>
              </a:rPr>
              <a:t>cùng </a:t>
            </a:r>
            <a:r>
              <a:rPr sz="1550" dirty="0">
                <a:latin typeface="Arial"/>
                <a:cs typeface="Arial"/>
              </a:rPr>
              <a:t>bạn </a:t>
            </a:r>
            <a:r>
              <a:rPr sz="1550" spc="10" dirty="0">
                <a:latin typeface="Arial"/>
                <a:cs typeface="Arial"/>
              </a:rPr>
              <a:t>chọn</a:t>
            </a:r>
            <a:r>
              <a:rPr sz="1550" spc="285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NEXT</a:t>
            </a:r>
            <a:r>
              <a:rPr sz="1550" b="1" spc="15" dirty="0">
                <a:latin typeface="Wingdings"/>
                <a:cs typeface="Wingdings"/>
              </a:rPr>
              <a:t></a:t>
            </a:r>
            <a:r>
              <a:rPr sz="1550" b="1" spc="15" dirty="0">
                <a:latin typeface="Arial"/>
                <a:cs typeface="Arial"/>
              </a:rPr>
              <a:t>Start</a:t>
            </a:r>
            <a:r>
              <a:rPr sz="1550" spc="1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Arial"/>
              <a:cs typeface="Arial"/>
            </a:endParaRPr>
          </a:p>
          <a:p>
            <a:pPr marL="412750" indent="-400685">
              <a:lnSpc>
                <a:spcPct val="100000"/>
              </a:lnSpc>
              <a:buChar char="•"/>
              <a:tabLst>
                <a:tab pos="412750" algn="l"/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Cuối </a:t>
            </a:r>
            <a:r>
              <a:rPr sz="1550" spc="30" dirty="0">
                <a:latin typeface="Arial"/>
                <a:cs typeface="Arial"/>
              </a:rPr>
              <a:t>cùng </a:t>
            </a:r>
            <a:r>
              <a:rPr sz="1550" spc="35" dirty="0">
                <a:latin typeface="Arial"/>
                <a:cs typeface="Arial"/>
              </a:rPr>
              <a:t>trên </a:t>
            </a:r>
            <a:r>
              <a:rPr sz="1550" spc="15" dirty="0">
                <a:latin typeface="Arial"/>
                <a:cs typeface="Arial"/>
              </a:rPr>
              <a:t>menu </a:t>
            </a:r>
            <a:r>
              <a:rPr sz="1550" spc="25" dirty="0">
                <a:latin typeface="Arial"/>
                <a:cs typeface="Arial"/>
              </a:rPr>
              <a:t>bên </a:t>
            </a:r>
            <a:r>
              <a:rPr sz="1550" spc="15" dirty="0">
                <a:latin typeface="Arial"/>
                <a:cs typeface="Arial"/>
              </a:rPr>
              <a:t>trái </a:t>
            </a:r>
            <a:r>
              <a:rPr sz="1550" dirty="0">
                <a:latin typeface="Arial"/>
                <a:cs typeface="Arial"/>
              </a:rPr>
              <a:t>bạn </a:t>
            </a:r>
            <a:r>
              <a:rPr sz="1550" spc="50" dirty="0">
                <a:latin typeface="Arial"/>
                <a:cs typeface="Arial"/>
              </a:rPr>
              <a:t>chọn </a:t>
            </a:r>
            <a:r>
              <a:rPr sz="1550" b="1" spc="40" dirty="0">
                <a:latin typeface="Arial"/>
                <a:cs typeface="Arial"/>
              </a:rPr>
              <a:t>Save </a:t>
            </a:r>
            <a:r>
              <a:rPr sz="1550" b="1" spc="5" dirty="0">
                <a:latin typeface="Arial"/>
                <a:cs typeface="Arial"/>
              </a:rPr>
              <a:t>All </a:t>
            </a:r>
            <a:r>
              <a:rPr sz="1550" spc="25" dirty="0">
                <a:latin typeface="Arial"/>
                <a:cs typeface="Arial"/>
              </a:rPr>
              <a:t>để </a:t>
            </a:r>
            <a:r>
              <a:rPr sz="1550" spc="20" dirty="0">
                <a:latin typeface="Arial"/>
                <a:cs typeface="Arial"/>
              </a:rPr>
              <a:t>modem </a:t>
            </a:r>
            <a:r>
              <a:rPr sz="1550" spc="15" dirty="0">
                <a:latin typeface="Arial"/>
                <a:cs typeface="Arial"/>
              </a:rPr>
              <a:t>lưu </a:t>
            </a:r>
            <a:r>
              <a:rPr sz="1550" spc="-5" dirty="0">
                <a:latin typeface="Arial"/>
                <a:cs typeface="Arial"/>
              </a:rPr>
              <a:t>lại </a:t>
            </a:r>
            <a:r>
              <a:rPr sz="1550" spc="20" dirty="0">
                <a:latin typeface="Arial"/>
                <a:cs typeface="Arial"/>
              </a:rPr>
              <a:t>toàn </a:t>
            </a:r>
            <a:r>
              <a:rPr sz="1550" spc="-15" dirty="0">
                <a:latin typeface="Arial"/>
                <a:cs typeface="Arial"/>
              </a:rPr>
              <a:t>bộ</a:t>
            </a:r>
            <a:r>
              <a:rPr sz="1550" spc="305" dirty="0">
                <a:latin typeface="Arial"/>
                <a:cs typeface="Arial"/>
              </a:rPr>
              <a:t> </a:t>
            </a:r>
            <a:r>
              <a:rPr sz="1550" spc="30" dirty="0">
                <a:latin typeface="Arial"/>
                <a:cs typeface="Arial"/>
              </a:rPr>
              <a:t>các</a:t>
            </a:r>
            <a:endParaRPr sz="155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90"/>
              </a:spcBef>
            </a:pPr>
            <a:r>
              <a:rPr sz="1550" spc="-5" dirty="0">
                <a:latin typeface="Arial"/>
                <a:cs typeface="Arial"/>
              </a:rPr>
              <a:t>thông </a:t>
            </a:r>
            <a:r>
              <a:rPr sz="1550" spc="30" dirty="0">
                <a:latin typeface="Arial"/>
                <a:cs typeface="Arial"/>
              </a:rPr>
              <a:t>số và </a:t>
            </a:r>
            <a:r>
              <a:rPr sz="1550" spc="-5" dirty="0">
                <a:latin typeface="Arial"/>
                <a:cs typeface="Arial"/>
              </a:rPr>
              <a:t>lần </a:t>
            </a:r>
            <a:r>
              <a:rPr sz="1550" spc="30" dirty="0">
                <a:latin typeface="Arial"/>
                <a:cs typeface="Arial"/>
              </a:rPr>
              <a:t>sau </a:t>
            </a:r>
            <a:r>
              <a:rPr sz="1550" spc="-20" dirty="0">
                <a:latin typeface="Arial"/>
                <a:cs typeface="Arial"/>
              </a:rPr>
              <a:t>mỗi </a:t>
            </a:r>
            <a:r>
              <a:rPr sz="1550" spc="-5" dirty="0">
                <a:latin typeface="Arial"/>
                <a:cs typeface="Arial"/>
              </a:rPr>
              <a:t>lần </a:t>
            </a:r>
            <a:r>
              <a:rPr sz="1550" spc="30" dirty="0">
                <a:latin typeface="Arial"/>
                <a:cs typeface="Arial"/>
              </a:rPr>
              <a:t>sử </a:t>
            </a:r>
            <a:r>
              <a:rPr sz="1550" spc="-30" dirty="0">
                <a:latin typeface="Arial"/>
                <a:cs typeface="Arial"/>
              </a:rPr>
              <a:t>dụng </a:t>
            </a:r>
            <a:r>
              <a:rPr sz="1550" dirty="0">
                <a:latin typeface="Arial"/>
                <a:cs typeface="Arial"/>
              </a:rPr>
              <a:t>bạn </a:t>
            </a:r>
            <a:r>
              <a:rPr sz="1550" spc="-15" dirty="0">
                <a:latin typeface="Arial"/>
                <a:cs typeface="Arial"/>
              </a:rPr>
              <a:t>không </a:t>
            </a:r>
            <a:r>
              <a:rPr sz="1550" spc="30" dirty="0">
                <a:latin typeface="Arial"/>
                <a:cs typeface="Arial"/>
              </a:rPr>
              <a:t>cần </a:t>
            </a:r>
            <a:r>
              <a:rPr sz="1550" spc="-15" dirty="0">
                <a:latin typeface="Arial"/>
                <a:cs typeface="Arial"/>
              </a:rPr>
              <a:t>phải </a:t>
            </a:r>
            <a:r>
              <a:rPr sz="1550" dirty="0">
                <a:latin typeface="Arial"/>
                <a:cs typeface="Arial"/>
              </a:rPr>
              <a:t>làm </a:t>
            </a:r>
            <a:r>
              <a:rPr sz="1550" spc="-5" dirty="0">
                <a:latin typeface="Arial"/>
                <a:cs typeface="Arial"/>
              </a:rPr>
              <a:t>lại </a:t>
            </a:r>
            <a:r>
              <a:rPr sz="1550" spc="5" dirty="0">
                <a:latin typeface="Arial"/>
                <a:cs typeface="Arial"/>
              </a:rPr>
              <a:t>thao </a:t>
            </a:r>
            <a:r>
              <a:rPr sz="1550" spc="20" dirty="0">
                <a:latin typeface="Arial"/>
                <a:cs typeface="Arial"/>
              </a:rPr>
              <a:t>tác </a:t>
            </a:r>
            <a:r>
              <a:rPr sz="1550" dirty="0">
                <a:latin typeface="Arial"/>
                <a:cs typeface="Arial"/>
              </a:rPr>
              <a:t>này</a:t>
            </a:r>
            <a:r>
              <a:rPr sz="1550" spc="180" dirty="0">
                <a:latin typeface="Arial"/>
                <a:cs typeface="Arial"/>
              </a:rPr>
              <a:t> </a:t>
            </a:r>
            <a:r>
              <a:rPr sz="1550" spc="5" dirty="0">
                <a:latin typeface="Arial"/>
                <a:cs typeface="Arial"/>
              </a:rPr>
              <a:t>nữa..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355600" marR="5080" indent="-343535" algn="just">
              <a:lnSpc>
                <a:spcPct val="103000"/>
              </a:lnSpc>
              <a:buFont typeface="Arial"/>
              <a:buChar char="•"/>
              <a:tabLst>
                <a:tab pos="413384" algn="l"/>
              </a:tabLst>
            </a:pPr>
            <a:r>
              <a:rPr dirty="0"/>
              <a:t>	</a:t>
            </a:r>
            <a:r>
              <a:rPr sz="1550" spc="-5" dirty="0">
                <a:latin typeface="Arial"/>
                <a:cs typeface="Arial"/>
              </a:rPr>
              <a:t>Tới </a:t>
            </a:r>
            <a:r>
              <a:rPr sz="1550" spc="25" dirty="0">
                <a:latin typeface="Arial"/>
                <a:cs typeface="Arial"/>
              </a:rPr>
              <a:t>đây việc cài đặt </a:t>
            </a:r>
            <a:r>
              <a:rPr sz="1550" spc="30" dirty="0">
                <a:latin typeface="Arial"/>
                <a:cs typeface="Arial"/>
              </a:rPr>
              <a:t>các </a:t>
            </a:r>
            <a:r>
              <a:rPr sz="1550" spc="-5" dirty="0">
                <a:latin typeface="Arial"/>
                <a:cs typeface="Arial"/>
              </a:rPr>
              <a:t>thông </a:t>
            </a:r>
            <a:r>
              <a:rPr sz="1550" spc="30" dirty="0">
                <a:latin typeface="Arial"/>
                <a:cs typeface="Arial"/>
              </a:rPr>
              <a:t>số </a:t>
            </a:r>
            <a:r>
              <a:rPr sz="1550" spc="5" dirty="0">
                <a:latin typeface="Arial"/>
                <a:cs typeface="Arial"/>
              </a:rPr>
              <a:t>cho </a:t>
            </a:r>
            <a:r>
              <a:rPr sz="1550" spc="35" dirty="0">
                <a:latin typeface="Arial"/>
                <a:cs typeface="Arial"/>
              </a:rPr>
              <a:t>modem </a:t>
            </a:r>
            <a:r>
              <a:rPr sz="1550" spc="25" dirty="0">
                <a:latin typeface="Arial"/>
                <a:cs typeface="Arial"/>
              </a:rPr>
              <a:t>đã </a:t>
            </a:r>
            <a:r>
              <a:rPr sz="1550" spc="30" dirty="0">
                <a:latin typeface="Arial"/>
                <a:cs typeface="Arial"/>
              </a:rPr>
              <a:t>hoàn </a:t>
            </a:r>
            <a:r>
              <a:rPr sz="1550" spc="15" dirty="0">
                <a:latin typeface="Arial"/>
                <a:cs typeface="Arial"/>
              </a:rPr>
              <a:t>tất. Nếu </a:t>
            </a:r>
            <a:r>
              <a:rPr sz="1550" spc="30" dirty="0">
                <a:latin typeface="Arial"/>
                <a:cs typeface="Arial"/>
              </a:rPr>
              <a:t>các </a:t>
            </a:r>
            <a:r>
              <a:rPr sz="1550" spc="5" dirty="0">
                <a:latin typeface="Arial"/>
                <a:cs typeface="Arial"/>
              </a:rPr>
              <a:t>thao </a:t>
            </a:r>
            <a:r>
              <a:rPr sz="1550" spc="20" dirty="0">
                <a:latin typeface="Arial"/>
                <a:cs typeface="Arial"/>
              </a:rPr>
              <a:t>tác </a:t>
            </a:r>
            <a:r>
              <a:rPr sz="1550" spc="45" dirty="0">
                <a:latin typeface="Arial"/>
                <a:cs typeface="Arial"/>
              </a:rPr>
              <a:t>và  </a:t>
            </a:r>
            <a:r>
              <a:rPr sz="1550" spc="10" dirty="0">
                <a:latin typeface="Arial"/>
                <a:cs typeface="Arial"/>
              </a:rPr>
              <a:t>thông </a:t>
            </a:r>
            <a:r>
              <a:rPr sz="1550" spc="30" dirty="0">
                <a:latin typeface="Arial"/>
                <a:cs typeface="Arial"/>
              </a:rPr>
              <a:t>số </a:t>
            </a:r>
            <a:r>
              <a:rPr sz="1550" spc="15" dirty="0">
                <a:latin typeface="Arial"/>
                <a:cs typeface="Arial"/>
              </a:rPr>
              <a:t>ở </a:t>
            </a:r>
            <a:r>
              <a:rPr sz="1550" spc="35" dirty="0">
                <a:latin typeface="Arial"/>
                <a:cs typeface="Arial"/>
              </a:rPr>
              <a:t>trên </a:t>
            </a:r>
            <a:r>
              <a:rPr sz="1550" spc="25" dirty="0">
                <a:latin typeface="Arial"/>
                <a:cs typeface="Arial"/>
              </a:rPr>
              <a:t>bạn đã làm </a:t>
            </a:r>
            <a:r>
              <a:rPr sz="1550" spc="30" dirty="0">
                <a:latin typeface="Arial"/>
                <a:cs typeface="Arial"/>
              </a:rPr>
              <a:t>đúng </a:t>
            </a:r>
            <a:r>
              <a:rPr sz="1550" spc="20" dirty="0">
                <a:latin typeface="Arial"/>
                <a:cs typeface="Arial"/>
              </a:rPr>
              <a:t>thì </a:t>
            </a:r>
            <a:r>
              <a:rPr sz="1550" spc="30" dirty="0">
                <a:latin typeface="Arial"/>
                <a:cs typeface="Arial"/>
              </a:rPr>
              <a:t>sau </a:t>
            </a:r>
            <a:r>
              <a:rPr sz="1550" dirty="0">
                <a:latin typeface="Arial"/>
                <a:cs typeface="Arial"/>
              </a:rPr>
              <a:t>khi </a:t>
            </a:r>
            <a:r>
              <a:rPr sz="1550" spc="25" dirty="0">
                <a:latin typeface="Arial"/>
                <a:cs typeface="Arial"/>
              </a:rPr>
              <a:t>bạn </a:t>
            </a:r>
            <a:r>
              <a:rPr sz="1550" spc="20" dirty="0">
                <a:latin typeface="Arial"/>
                <a:cs typeface="Arial"/>
              </a:rPr>
              <a:t>đợi khoảng 1,2 </a:t>
            </a:r>
            <a:r>
              <a:rPr sz="1550" spc="5" dirty="0">
                <a:latin typeface="Arial"/>
                <a:cs typeface="Arial"/>
              </a:rPr>
              <a:t>phút </a:t>
            </a:r>
            <a:r>
              <a:rPr sz="1550" spc="25" dirty="0">
                <a:latin typeface="Arial"/>
                <a:cs typeface="Arial"/>
              </a:rPr>
              <a:t>để </a:t>
            </a:r>
            <a:r>
              <a:rPr sz="1550" spc="20" dirty="0">
                <a:latin typeface="Arial"/>
                <a:cs typeface="Arial"/>
              </a:rPr>
              <a:t>modem </a:t>
            </a:r>
            <a:r>
              <a:rPr sz="1550" spc="95" dirty="0">
                <a:latin typeface="Arial"/>
                <a:cs typeface="Arial"/>
              </a:rPr>
              <a:t>tự  </a:t>
            </a:r>
            <a:r>
              <a:rPr sz="1550" spc="10" dirty="0">
                <a:latin typeface="Arial"/>
                <a:cs typeface="Arial"/>
              </a:rPr>
              <a:t>động </a:t>
            </a:r>
            <a:r>
              <a:rPr sz="1550" spc="5" dirty="0">
                <a:latin typeface="Arial"/>
                <a:cs typeface="Arial"/>
              </a:rPr>
              <a:t>kết </a:t>
            </a:r>
            <a:r>
              <a:rPr sz="1550" dirty="0">
                <a:latin typeface="Arial"/>
                <a:cs typeface="Arial"/>
              </a:rPr>
              <a:t>nối </a:t>
            </a:r>
            <a:r>
              <a:rPr sz="1550" spc="30" dirty="0">
                <a:latin typeface="Arial"/>
                <a:cs typeface="Arial"/>
              </a:rPr>
              <a:t>vào </a:t>
            </a:r>
            <a:r>
              <a:rPr sz="1550" dirty="0">
                <a:latin typeface="Arial"/>
                <a:cs typeface="Arial"/>
              </a:rPr>
              <a:t>Internet </a:t>
            </a:r>
            <a:r>
              <a:rPr sz="1550" spc="-10" dirty="0">
                <a:latin typeface="Arial"/>
                <a:cs typeface="Arial"/>
              </a:rPr>
              <a:t>thì </a:t>
            </a:r>
            <a:r>
              <a:rPr sz="1550" dirty="0">
                <a:latin typeface="Arial"/>
                <a:cs typeface="Arial"/>
              </a:rPr>
              <a:t>bạn </a:t>
            </a:r>
            <a:r>
              <a:rPr sz="1550" spc="25" dirty="0">
                <a:latin typeface="Arial"/>
                <a:cs typeface="Arial"/>
              </a:rPr>
              <a:t>đã </a:t>
            </a:r>
            <a:r>
              <a:rPr sz="1550" spc="10" dirty="0">
                <a:latin typeface="Arial"/>
                <a:cs typeface="Arial"/>
              </a:rPr>
              <a:t>hoàn </a:t>
            </a:r>
            <a:r>
              <a:rPr sz="1550" spc="20" dirty="0">
                <a:latin typeface="Arial"/>
                <a:cs typeface="Arial"/>
              </a:rPr>
              <a:t>toàn </a:t>
            </a:r>
            <a:r>
              <a:rPr sz="1550" spc="30" dirty="0">
                <a:latin typeface="Arial"/>
                <a:cs typeface="Arial"/>
              </a:rPr>
              <a:t>có </a:t>
            </a:r>
            <a:r>
              <a:rPr sz="1550" spc="-5" dirty="0">
                <a:latin typeface="Arial"/>
                <a:cs typeface="Arial"/>
              </a:rPr>
              <a:t>thể </a:t>
            </a:r>
            <a:r>
              <a:rPr sz="1550" spc="30" dirty="0">
                <a:latin typeface="Arial"/>
                <a:cs typeface="Arial"/>
              </a:rPr>
              <a:t>sử </a:t>
            </a:r>
            <a:r>
              <a:rPr sz="1550" spc="-30" dirty="0">
                <a:latin typeface="Arial"/>
                <a:cs typeface="Arial"/>
              </a:rPr>
              <a:t>dụng </a:t>
            </a:r>
            <a:r>
              <a:rPr sz="1550" spc="20" dirty="0">
                <a:latin typeface="Arial"/>
                <a:cs typeface="Arial"/>
              </a:rPr>
              <a:t>được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5" dirty="0">
                <a:latin typeface="Arial"/>
                <a:cs typeface="Arial"/>
              </a:rPr>
              <a:t>Internet.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9351" y="6603076"/>
            <a:ext cx="39052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70"/>
              </a:lnSpc>
            </a:pPr>
            <a:fld id="{81D60167-4931-47E6-BA6A-407CBD079E47}" type="slidenum">
              <a:rPr sz="1400" spc="15" dirty="0">
                <a:latin typeface="Arial"/>
                <a:cs typeface="Arial"/>
              </a:rPr>
              <a:t>184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18706" y="6290161"/>
            <a:ext cx="56197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2400" dirty="0">
                <a:latin typeface="Tahoma"/>
                <a:cs typeface="Tahoma"/>
              </a:rPr>
              <a:t>185</a:t>
            </a:fld>
            <a:endParaRPr sz="2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81479" y="3248342"/>
            <a:ext cx="593217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C</a:t>
            </a: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ÔNG TÁC </a:t>
            </a:r>
            <a:r>
              <a:rPr sz="4800" b="1" spc="-30" dirty="0">
                <a:solidFill>
                  <a:srgbClr val="3333CC"/>
                </a:solidFill>
                <a:latin typeface="Arial"/>
                <a:cs typeface="Arial"/>
              </a:rPr>
              <a:t>BẢO</a:t>
            </a:r>
            <a:r>
              <a:rPr sz="4800" b="1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TRÌ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17390" y="1921827"/>
            <a:ext cx="142684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3200" spc="-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III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18706" y="6290161"/>
            <a:ext cx="56197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2400" dirty="0">
                <a:latin typeface="Tahoma"/>
                <a:cs typeface="Tahoma"/>
              </a:rPr>
              <a:t>186</a:t>
            </a:fld>
            <a:endParaRPr sz="2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80794" y="2837561"/>
            <a:ext cx="70599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35" dirty="0">
                <a:solidFill>
                  <a:srgbClr val="3333CC"/>
                </a:solidFill>
                <a:latin typeface="Arial"/>
                <a:cs typeface="Arial"/>
              </a:rPr>
              <a:t>BẢO </a:t>
            </a:r>
            <a:r>
              <a:rPr sz="4800" b="1" spc="-55" dirty="0">
                <a:solidFill>
                  <a:srgbClr val="3333CC"/>
                </a:solidFill>
                <a:latin typeface="Arial"/>
                <a:cs typeface="Arial"/>
              </a:rPr>
              <a:t>DƢỠNG </a:t>
            </a:r>
            <a:r>
              <a:rPr sz="4800" b="1" spc="-15" dirty="0">
                <a:solidFill>
                  <a:srgbClr val="3333CC"/>
                </a:solidFill>
                <a:latin typeface="Arial"/>
                <a:cs typeface="Arial"/>
              </a:rPr>
              <a:t>MÁY</a:t>
            </a:r>
            <a:r>
              <a:rPr sz="4800" b="1" spc="15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TÍNH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1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291973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1. Mục</a:t>
            </a:r>
            <a:r>
              <a:rPr sz="4400" b="0" spc="-200" dirty="0">
                <a:latin typeface="Arial"/>
                <a:cs typeface="Arial"/>
              </a:rPr>
              <a:t> </a:t>
            </a:r>
            <a:r>
              <a:rPr sz="4400" b="0" spc="10" dirty="0">
                <a:latin typeface="Arial"/>
                <a:cs typeface="Arial"/>
              </a:rPr>
              <a:t>đích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187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3656329" cy="120777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0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Ngăn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ngừa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sự</a:t>
            </a:r>
            <a:r>
              <a:rPr sz="3200" spc="-3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cố.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Hạn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thiệt</a:t>
            </a:r>
            <a:r>
              <a:rPr sz="3200" spc="-3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hại.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spc="-10" dirty="0">
                <a:latin typeface="Arial"/>
                <a:cs typeface="Arial"/>
              </a:rPr>
              <a:t>2. </a:t>
            </a:r>
            <a:r>
              <a:rPr b="0" spc="-5" dirty="0">
                <a:latin typeface="Arial"/>
                <a:cs typeface="Arial"/>
              </a:rPr>
              <a:t>Bảo </a:t>
            </a:r>
            <a:r>
              <a:rPr b="0" spc="-10" dirty="0">
                <a:latin typeface="Arial"/>
                <a:cs typeface="Arial"/>
              </a:rPr>
              <a:t>đảm </a:t>
            </a:r>
            <a:r>
              <a:rPr b="0" spc="20" dirty="0">
                <a:latin typeface="Arial"/>
                <a:cs typeface="Arial"/>
              </a:rPr>
              <a:t>môi </a:t>
            </a:r>
            <a:r>
              <a:rPr b="0" spc="-5" dirty="0">
                <a:latin typeface="Arial"/>
                <a:cs typeface="Arial"/>
              </a:rPr>
              <a:t>trường </a:t>
            </a:r>
            <a:r>
              <a:rPr b="0" spc="-20" dirty="0">
                <a:latin typeface="Arial"/>
                <a:cs typeface="Arial"/>
              </a:rPr>
              <a:t>làm </a:t>
            </a:r>
            <a:r>
              <a:rPr b="0" spc="-5" dirty="0">
                <a:latin typeface="Arial"/>
                <a:cs typeface="Arial"/>
              </a:rPr>
              <a:t>việc  </a:t>
            </a:r>
            <a:r>
              <a:rPr b="0" spc="-15" dirty="0">
                <a:latin typeface="Arial"/>
                <a:cs typeface="Arial"/>
              </a:rPr>
              <a:t>của </a:t>
            </a:r>
            <a:r>
              <a:rPr b="0" spc="20" dirty="0">
                <a:latin typeface="Arial"/>
                <a:cs typeface="Arial"/>
              </a:rPr>
              <a:t>máy</a:t>
            </a:r>
            <a:r>
              <a:rPr b="0" spc="130" dirty="0">
                <a:latin typeface="Arial"/>
                <a:cs typeface="Arial"/>
              </a:rPr>
              <a:t> </a:t>
            </a:r>
            <a:r>
              <a:rPr b="0" spc="-10" dirty="0">
                <a:latin typeface="Arial"/>
                <a:cs typeface="Arial"/>
              </a:rPr>
              <a:t>tính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188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7575550" cy="238125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0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Môi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trường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sạch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sẽ,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khô</a:t>
            </a:r>
            <a:r>
              <a:rPr sz="3200" spc="-4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thoáng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phép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hút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thuốc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bên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cạnh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PC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4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Ðặt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PC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nơi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va</a:t>
            </a:r>
            <a:r>
              <a:rPr sz="3200" spc="-5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sốc.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chất lỏng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gần máy</a:t>
            </a:r>
            <a:r>
              <a:rPr sz="3200" spc="-6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974725"/>
            <a:ext cx="542925" cy="777875"/>
            <a:chOff x="304800" y="974725"/>
            <a:chExt cx="542925" cy="777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2250" y="838200"/>
          <a:ext cx="8705850" cy="5699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"/>
                <a:gridCol w="62864"/>
                <a:gridCol w="1412875"/>
                <a:gridCol w="4840605"/>
                <a:gridCol w="2052954"/>
              </a:tblGrid>
              <a:tr h="588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54305">
                        <a:lnSpc>
                          <a:spcPts val="3729"/>
                        </a:lnSpc>
                      </a:pPr>
                      <a:r>
                        <a:rPr sz="4400" b="1" spc="1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3. </a:t>
                      </a:r>
                      <a:r>
                        <a:rPr sz="4400" b="1" spc="3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Kế </a:t>
                      </a:r>
                      <a:r>
                        <a:rPr sz="4400" b="1" spc="2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hoạch </a:t>
                      </a:r>
                      <a:r>
                        <a:rPr sz="4400" b="1" spc="1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bảo</a:t>
                      </a:r>
                      <a:r>
                        <a:rPr sz="4400" b="1" spc="-34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400" b="1" spc="1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trì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6914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b="1" spc="10" dirty="0">
                          <a:latin typeface="Arial"/>
                          <a:cs typeface="Arial"/>
                        </a:rPr>
                        <a:t>Thành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Bảo</a:t>
                      </a:r>
                      <a:r>
                        <a:rPr sz="1800" b="1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trì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6578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Tần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suất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138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ts val="2075"/>
                        </a:lnSpc>
                      </a:pPr>
                      <a:r>
                        <a:rPr sz="1800" b="1" spc="5" dirty="0">
                          <a:latin typeface="Arial"/>
                          <a:cs typeface="Arial"/>
                        </a:rPr>
                        <a:t>phần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0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  <a:tabLst>
                          <a:tab pos="807085" algn="l"/>
                        </a:tabLst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Bên	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trong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Làm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vệ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sinh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lỗ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thông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gió.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Hàng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năm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673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75"/>
                        </a:lnSpc>
                        <a:tabLst>
                          <a:tab pos="463550" algn="l"/>
                        </a:tabLst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vỏ	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máy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Thổi </a:t>
                      </a:r>
                      <a:r>
                        <a:rPr sz="1800" spc="30" dirty="0">
                          <a:latin typeface="Arial"/>
                          <a:cs typeface="Arial"/>
                        </a:rPr>
                        <a:t>bụi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đất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ra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khỏi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vỗ 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máy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bằng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khí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nén,</a:t>
                      </a:r>
                      <a:r>
                        <a:rPr sz="18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làm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65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075"/>
                        </a:lnSpc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vệ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sinh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lỗ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thông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gió,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bộ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nguồn,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quạt</a:t>
                      </a:r>
                      <a:r>
                        <a:rPr sz="1800" spc="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bằng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647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075"/>
                        </a:lnSpc>
                      </a:pPr>
                      <a:r>
                        <a:rPr sz="1800" spc="15" dirty="0">
                          <a:latin typeface="Arial"/>
                          <a:cs typeface="Arial"/>
                        </a:rPr>
                        <a:t>khí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nén.Gắn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chắc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chắn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chíp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card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mở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67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3345">
                        <a:lnSpc>
                          <a:spcPts val="2045"/>
                        </a:lnSpc>
                      </a:pPr>
                      <a:r>
                        <a:rPr sz="1800" spc="10" dirty="0">
                          <a:latin typeface="Arial"/>
                          <a:cs typeface="Arial"/>
                        </a:rPr>
                        <a:t>rộng.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02870">
                        <a:lnSpc>
                          <a:spcPts val="2130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Làm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vệ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sinh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các tiếp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điểm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card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mở</a:t>
                      </a:r>
                      <a:r>
                        <a:rPr sz="1800" spc="3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rộng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839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93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CMOS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Sao 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lưu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setup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Mỗi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thay</a:t>
                      </a:r>
                      <a:r>
                        <a:rPr sz="18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đổi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106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75"/>
                        </a:lnSpc>
                      </a:pPr>
                      <a:r>
                        <a:rPr sz="1800" spc="10" dirty="0">
                          <a:latin typeface="Arial"/>
                          <a:cs typeface="Arial"/>
                        </a:rPr>
                        <a:t>setup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4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Ổ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đĩa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mềm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5"/>
                        </a:spcBef>
                        <a:tabLst>
                          <a:tab pos="1962150" algn="l"/>
                          <a:tab pos="2467610" algn="l"/>
                        </a:tabLst>
                      </a:pPr>
                      <a:r>
                        <a:rPr sz="1800" spc="5" dirty="0">
                          <a:latin typeface="Arial"/>
                          <a:cs typeface="Arial"/>
                        </a:rPr>
                        <a:t>Chỉ  làm</a:t>
                      </a:r>
                      <a:r>
                        <a:rPr sz="1800" spc="4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vệ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 sinh	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đầu	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ổ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đĩa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mềm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ổ</a:t>
                      </a:r>
                      <a:r>
                        <a:rPr sz="1800" spc="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đĩa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10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ổ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đĩa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gặp</a:t>
                      </a:r>
                      <a:r>
                        <a:rPr sz="18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trục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030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075"/>
                        </a:lnSpc>
                      </a:pPr>
                      <a:r>
                        <a:rPr sz="1800" spc="10" dirty="0"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chạy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207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trặc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1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Ổ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đĩa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 cứng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Sao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lưu.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Ít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mỗi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 tuần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65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2075"/>
                        </a:lnSpc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Tự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động thi hành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chương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quét</a:t>
                      </a:r>
                      <a:r>
                        <a:rPr sz="1800" spc="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virus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2075"/>
                        </a:lnSpc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Ít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mỗi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ngày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67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075"/>
                        </a:lnSpc>
                      </a:pPr>
                      <a:r>
                        <a:rPr sz="1800" spc="30" dirty="0">
                          <a:latin typeface="Arial"/>
                          <a:cs typeface="Arial"/>
                        </a:rPr>
                        <a:t>lúc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khởi</a:t>
                      </a:r>
                      <a:r>
                        <a:rPr sz="18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động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207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Hàng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năm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473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207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Gom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mảnh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ổ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đĩa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189</a:t>
            </a:fld>
            <a:endParaRPr spc="1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974725"/>
            <a:ext cx="542925" cy="777875"/>
            <a:chOff x="304800" y="974725"/>
            <a:chExt cx="542925" cy="777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3837" y="838200"/>
          <a:ext cx="8688704" cy="5951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"/>
                <a:gridCol w="62864"/>
                <a:gridCol w="2075180"/>
                <a:gridCol w="1278255"/>
                <a:gridCol w="1753235"/>
                <a:gridCol w="3201035"/>
              </a:tblGrid>
              <a:tr h="5627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154305">
                        <a:lnSpc>
                          <a:spcPts val="3729"/>
                        </a:lnSpc>
                      </a:pPr>
                      <a:r>
                        <a:rPr sz="4400" b="1" spc="2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Các </a:t>
                      </a:r>
                      <a:r>
                        <a:rPr sz="4400" b="1" spc="1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khe </a:t>
                      </a:r>
                      <a:r>
                        <a:rPr sz="4400" b="1" spc="2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cắm</a:t>
                      </a:r>
                      <a:r>
                        <a:rPr sz="4400" b="1" spc="-28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400" b="1" spc="1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CPU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9566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b="1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CPU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b="1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Started</a:t>
                      </a:r>
                      <a:r>
                        <a:rPr sz="1800" b="1" spc="-5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in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b="1" spc="-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Intermediate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b="1" spc="-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Current </a:t>
                      </a:r>
                      <a:r>
                        <a:rPr sz="1800" b="1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800" b="1" spc="-5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planned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Intel </a:t>
                      </a:r>
                      <a:r>
                        <a:rPr sz="1800" spc="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Pentium</a:t>
                      </a:r>
                      <a:r>
                        <a:rPr sz="1800" spc="-12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-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423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478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775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AMD </a:t>
                      </a: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Athlon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64</a:t>
                      </a:r>
                      <a:r>
                        <a:rPr sz="1800" spc="-3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FX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-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940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939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AMD </a:t>
                      </a: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Athlon</a:t>
                      </a:r>
                      <a:r>
                        <a:rPr sz="1800" spc="-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64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-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754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939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AMD</a:t>
                      </a:r>
                      <a:r>
                        <a:rPr sz="1800" spc="4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Sempron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-7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754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939</a:t>
                      </a:r>
                      <a:r>
                        <a:rPr sz="1800" spc="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(planned)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8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Intel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Celeron</a:t>
                      </a:r>
                      <a:r>
                        <a:rPr sz="1800" spc="-7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-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478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478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Intel </a:t>
                      </a:r>
                      <a:r>
                        <a:rPr sz="1800" spc="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Pentium</a:t>
                      </a:r>
                      <a:r>
                        <a:rPr sz="1800" spc="-12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4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Slot</a:t>
                      </a:r>
                      <a:r>
                        <a:rPr sz="1800" spc="15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370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00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AMD </a:t>
                      </a: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Althon</a:t>
                      </a:r>
                      <a:r>
                        <a:rPr sz="1800" spc="-2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XP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90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-7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90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175895">
                        <a:lnSpc>
                          <a:spcPct val="100899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(also </a:t>
                      </a: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known </a:t>
                      </a: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800" spc="-14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 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462)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6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AMD</a:t>
                      </a:r>
                      <a:r>
                        <a:rPr sz="1800" spc="-3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Athlon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4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Slot</a:t>
                      </a: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-6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8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Intel </a:t>
                      </a:r>
                      <a:r>
                        <a:rPr sz="1800" spc="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Pentium</a:t>
                      </a:r>
                      <a:r>
                        <a:rPr sz="1800" spc="-12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4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Slot</a:t>
                      </a:r>
                      <a:r>
                        <a:rPr sz="1800" spc="15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370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6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Intel</a:t>
                      </a:r>
                      <a:r>
                        <a:rPr sz="1800" spc="-6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Celeron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4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Slot</a:t>
                      </a:r>
                      <a:r>
                        <a:rPr sz="1800" spc="15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370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478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Duron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-7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-6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Intel </a:t>
                      </a:r>
                      <a:r>
                        <a:rPr sz="1800" spc="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Pentium</a:t>
                      </a:r>
                      <a:r>
                        <a:rPr sz="1800" spc="-14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MMX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2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AMD</a:t>
                      </a:r>
                      <a:r>
                        <a:rPr sz="1800" spc="4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K6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Socket</a:t>
                      </a:r>
                      <a:r>
                        <a:rPr sz="1800" spc="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  <a:tabLst>
                          <a:tab pos="3004820" algn="l"/>
                        </a:tabLst>
                      </a:pPr>
                      <a:r>
                        <a:rPr sz="1800" spc="-10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1800" spc="15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00" spc="7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000066"/>
                          </a:solidFill>
                          <a:latin typeface="Times New Roman"/>
                          <a:cs typeface="Times New Roman"/>
                        </a:rPr>
                        <a:t>7	</a:t>
                      </a:r>
                      <a:r>
                        <a:rPr sz="2100" spc="-44" baseline="-27777" dirty="0">
                          <a:latin typeface="Tahoma"/>
                          <a:cs typeface="Tahoma"/>
                        </a:rPr>
                        <a:t>20</a:t>
                      </a:r>
                      <a:endParaRPr sz="2100" baseline="-27777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56927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3. </a:t>
            </a:r>
            <a:r>
              <a:rPr sz="4400" spc="30" dirty="0"/>
              <a:t>Kế </a:t>
            </a:r>
            <a:r>
              <a:rPr sz="4400" spc="20" dirty="0"/>
              <a:t>hoạch </a:t>
            </a:r>
            <a:r>
              <a:rPr sz="4400" spc="15" dirty="0"/>
              <a:t>bảo trì</a:t>
            </a:r>
            <a:r>
              <a:rPr sz="4400" spc="-445" dirty="0"/>
              <a:t> </a:t>
            </a:r>
            <a:r>
              <a:rPr sz="4350" spc="22" baseline="25862" dirty="0"/>
              <a:t>(2)</a:t>
            </a:r>
            <a:endParaRPr sz="4350" baseline="25862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190</a:t>
            </a:fld>
            <a:endParaRPr spc="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3250" y="1593850"/>
          <a:ext cx="8324850" cy="428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875"/>
                <a:gridCol w="4840605"/>
                <a:gridCol w="2052954"/>
              </a:tblGrid>
              <a:tr h="42227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Bàn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phím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Làm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vệ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sinh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bàn</a:t>
                      </a:r>
                      <a:r>
                        <a:rPr sz="1800" spc="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phím.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Hàng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năm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7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5" dirty="0">
                          <a:latin typeface="Arial"/>
                          <a:cs typeface="Arial"/>
                        </a:rPr>
                        <a:t>Mouse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Làm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vệ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sinh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trục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lăn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bi</a:t>
                      </a:r>
                      <a:r>
                        <a:rPr sz="18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lăn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Hàng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tháng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5" dirty="0">
                          <a:latin typeface="Arial"/>
                          <a:cs typeface="Arial"/>
                        </a:rPr>
                        <a:t>Monitor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Lau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màn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hình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bằng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vải</a:t>
                      </a:r>
                      <a:r>
                        <a:rPr sz="18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mềm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Ít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mỗi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tháng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16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Máy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 marR="73025" indent="9525" algn="just">
                        <a:lnSpc>
                          <a:spcPct val="100800"/>
                        </a:lnSpc>
                        <a:spcBef>
                          <a:spcPts val="300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Làm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sạch </a:t>
                      </a:r>
                      <a:r>
                        <a:rPr sz="1800" spc="30" dirty="0">
                          <a:latin typeface="Arial"/>
                          <a:cs typeface="Arial"/>
                        </a:rPr>
                        <a:t>bụi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đất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mảnh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giấy bằng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khí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nén 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hay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chân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không.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có thể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mảnh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giấy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vụn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ra 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bằng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kẹp.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02870" marR="73660" indent="9525">
                        <a:lnSpc>
                          <a:spcPts val="2180"/>
                        </a:lnSpc>
                        <a:spcBef>
                          <a:spcPts val="7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Làm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vệ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sinh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đường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đi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giấy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ruy-băng 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bằng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vải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mềm 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không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có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xơ.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ts val="202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spc="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dùng</a:t>
                      </a:r>
                      <a:r>
                        <a:rPr sz="1800" spc="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hộp</a:t>
                      </a:r>
                      <a:r>
                        <a:rPr sz="1800" spc="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mực</a:t>
                      </a:r>
                      <a:r>
                        <a:rPr sz="1800" spc="2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đã</a:t>
                      </a:r>
                      <a:r>
                        <a:rPr sz="1800" spc="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sắc</a:t>
                      </a:r>
                      <a:r>
                        <a:rPr sz="1800" spc="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lại</a:t>
                      </a:r>
                      <a:r>
                        <a:rPr sz="1800" spc="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hoặc</a:t>
                      </a:r>
                      <a:r>
                        <a:rPr sz="1800" spc="2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đổ</a:t>
                      </a:r>
                      <a:r>
                        <a:rPr sz="1800" spc="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lại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028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mực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vào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ruy-băng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Ít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mỗi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tháng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9377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5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mềm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 marR="520700" indent="9525">
                        <a:lnSpc>
                          <a:spcPct val="100800"/>
                        </a:lnSpc>
                        <a:spcBef>
                          <a:spcPts val="32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Nếu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cấp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thị,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tra</a:t>
                      </a:r>
                      <a:r>
                        <a:rPr sz="1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sự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hiện diện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của phần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mềm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pháp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Xoá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tập tin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khỏi recycle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bin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thư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mục</a:t>
                      </a:r>
                      <a:r>
                        <a:rPr sz="18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\temp.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Ít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mỗi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tháng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974725"/>
            <a:ext cx="542925" cy="777875"/>
            <a:chOff x="304800" y="974725"/>
            <a:chExt cx="542925" cy="777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" y="1371600"/>
              <a:ext cx="377825" cy="38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037" y="974724"/>
              <a:ext cx="157480" cy="457200"/>
            </a:xfrm>
            <a:custGeom>
              <a:avLst/>
              <a:gdLst/>
              <a:ahLst/>
              <a:cxnLst/>
              <a:rect l="l" t="t" r="r" b="b"/>
              <a:pathLst>
                <a:path w="157479" h="457200">
                  <a:moveTo>
                    <a:pt x="157162" y="0"/>
                  </a:moveTo>
                  <a:lnTo>
                    <a:pt x="0" y="0"/>
                  </a:lnTo>
                  <a:lnTo>
                    <a:pt x="0" y="184213"/>
                  </a:lnTo>
                  <a:lnTo>
                    <a:pt x="0" y="457200"/>
                  </a:lnTo>
                  <a:lnTo>
                    <a:pt x="157162" y="457200"/>
                  </a:lnTo>
                  <a:lnTo>
                    <a:pt x="157162" y="184213"/>
                  </a:lnTo>
                  <a:lnTo>
                    <a:pt x="157162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974725"/>
              <a:ext cx="157162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1158938"/>
              <a:ext cx="238125" cy="404812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8600" y="838200"/>
          <a:ext cx="8699500" cy="2749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"/>
                <a:gridCol w="62864"/>
                <a:gridCol w="1878330"/>
                <a:gridCol w="6428105"/>
              </a:tblGrid>
              <a:tr h="588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54305">
                        <a:lnSpc>
                          <a:spcPts val="3729"/>
                        </a:lnSpc>
                      </a:pPr>
                      <a:r>
                        <a:rPr sz="4400" b="1" spc="1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3. </a:t>
                      </a:r>
                      <a:r>
                        <a:rPr sz="4400" b="1" spc="3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Kế </a:t>
                      </a:r>
                      <a:r>
                        <a:rPr sz="4400" b="1" spc="20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hoạch </a:t>
                      </a:r>
                      <a:r>
                        <a:rPr sz="4400" b="1" spc="1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bảo trì</a:t>
                      </a:r>
                      <a:r>
                        <a:rPr sz="4400" b="1" spc="-395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350" b="1" spc="22" baseline="25862" dirty="0">
                          <a:solidFill>
                            <a:srgbClr val="3333CC"/>
                          </a:solidFill>
                          <a:latin typeface="Arial"/>
                          <a:cs typeface="Arial"/>
                        </a:rPr>
                        <a:t>(3)</a:t>
                      </a:r>
                      <a:endParaRPr sz="4350" baseline="25862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323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Bản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ghi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 marR="76835">
                        <a:lnSpc>
                          <a:spcPct val="100800"/>
                        </a:lnSpc>
                        <a:spcBef>
                          <a:spcPts val="450"/>
                        </a:spcBef>
                      </a:pPr>
                      <a:r>
                        <a:rPr sz="1800" spc="20" dirty="0">
                          <a:latin typeface="Arial"/>
                          <a:cs typeface="Arial"/>
                        </a:rPr>
                        <a:t>Ghi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chép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tất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cả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phần mềm,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kể cả số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phiên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bản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800" spc="25" dirty="0">
                          <a:latin typeface="Arial"/>
                          <a:cs typeface="Arial"/>
                        </a:rPr>
                        <a:t>hệ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điều 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hành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cài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trên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PC.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1130" marR="80010">
                        <a:lnSpc>
                          <a:spcPct val="100800"/>
                        </a:lnSpc>
                      </a:pPr>
                      <a:r>
                        <a:rPr sz="1800" spc="20" dirty="0">
                          <a:latin typeface="Arial"/>
                          <a:cs typeface="Arial"/>
                        </a:rPr>
                        <a:t>Ghi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chép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tất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cả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thành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phần phần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cứng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cài,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luôn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cả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xác 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lập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cứng.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1130" marR="636270">
                        <a:lnSpc>
                          <a:spcPts val="2110"/>
                        </a:lnSpc>
                        <a:spcBef>
                          <a:spcPts val="130"/>
                        </a:spcBef>
                      </a:pPr>
                      <a:r>
                        <a:rPr sz="1800" spc="20" dirty="0">
                          <a:latin typeface="Arial"/>
                          <a:cs typeface="Arial"/>
                        </a:rPr>
                        <a:t>Ghi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chép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thời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điểm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bảo trì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phòng</a:t>
                      </a:r>
                      <a:r>
                        <a:rPr sz="1800" spc="-3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ngừa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cách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bảo trì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Ghi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lại công 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việc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sửa 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chửa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PC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497840" indent="-344170">
                        <a:lnSpc>
                          <a:spcPct val="100000"/>
                        </a:lnSpc>
                        <a:spcBef>
                          <a:spcPts val="495"/>
                        </a:spcBef>
                        <a:buClr>
                          <a:srgbClr val="3333CC"/>
                        </a:buClr>
                        <a:buSzPct val="60000"/>
                        <a:buFont typeface="Wingdings"/>
                        <a:buChar char=""/>
                        <a:tabLst>
                          <a:tab pos="497840" algn="l"/>
                          <a:tab pos="498475" algn="l"/>
                        </a:tabLst>
                      </a:pPr>
                      <a:r>
                        <a:rPr sz="2000" b="1" spc="3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Khi</a:t>
                      </a:r>
                      <a:r>
                        <a:rPr sz="2000" b="1" spc="-15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1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vận</a:t>
                      </a:r>
                      <a:r>
                        <a:rPr sz="2000" b="1" spc="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2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chuyển</a:t>
                      </a:r>
                      <a:r>
                        <a:rPr sz="2000" b="1" spc="-14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2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trang</a:t>
                      </a:r>
                      <a:r>
                        <a:rPr sz="2000" b="1" spc="-14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thiết</a:t>
                      </a:r>
                      <a:r>
                        <a:rPr sz="2000" b="1" spc="-18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2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bị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191</a:t>
            </a:fld>
            <a:endParaRPr spc="15" dirty="0"/>
          </a:p>
        </p:txBody>
      </p:sp>
      <p:sp>
        <p:nvSpPr>
          <p:cNvPr id="8" name="object 8"/>
          <p:cNvSpPr txBox="1"/>
          <p:nvPr/>
        </p:nvSpPr>
        <p:spPr>
          <a:xfrm>
            <a:off x="688975" y="3552761"/>
            <a:ext cx="7846695" cy="2834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Sao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lưu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đĩa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cứng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lên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hộp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băng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CDROM.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Tắt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PC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mọi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20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khác.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78200"/>
              </a:lnSpc>
              <a:spcBef>
                <a:spcPts val="5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Rút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dây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ra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khỏi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bị.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Rút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tất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cả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ngoài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ra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khỏi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000" spc="-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tính.</a:t>
            </a:r>
            <a:endParaRPr sz="2000">
              <a:latin typeface="Arial"/>
              <a:cs typeface="Arial"/>
            </a:endParaRPr>
          </a:p>
          <a:p>
            <a:pPr marL="355600" marR="27305" indent="-343535">
              <a:lnSpc>
                <a:spcPct val="79800"/>
              </a:lnSpc>
              <a:spcBef>
                <a:spcPts val="49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Nếu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nghĩ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sau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này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sẽ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gặp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trở</a:t>
            </a:r>
            <a:r>
              <a:rPr sz="20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ngại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về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nhận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diện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dây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cáp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nào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thuộc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hay đầu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nối nào,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đánh dấu đầu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cáp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bằng băng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keo 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trắng.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Cuộn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tất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cả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dây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lại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rồi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buộc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bằng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dây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thun.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ts val="2175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Bỏ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tính,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monitor,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cùng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tất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cả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thùng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tông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đủ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175"/>
              </a:lnSpc>
            </a:pP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vật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bảo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vệ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chúng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7517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4. </a:t>
            </a:r>
            <a:r>
              <a:rPr sz="4400" spc="10" dirty="0"/>
              <a:t>Sao </a:t>
            </a:r>
            <a:r>
              <a:rPr sz="4400" spc="-20" dirty="0"/>
              <a:t>lƣu </a:t>
            </a:r>
            <a:r>
              <a:rPr sz="4400" spc="20" dirty="0"/>
              <a:t>dữ</a:t>
            </a:r>
            <a:r>
              <a:rPr sz="4400" spc="-210" dirty="0"/>
              <a:t> </a:t>
            </a:r>
            <a:r>
              <a:rPr sz="4400" spc="-5" dirty="0"/>
              <a:t>liệu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192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2117724"/>
            <a:ext cx="7872095" cy="118999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835"/>
              </a:spcBef>
              <a:buAutoNum type="alphaLcPeriod"/>
              <a:tabLst>
                <a:tab pos="461009" algn="l"/>
              </a:tabLst>
            </a:pPr>
            <a:r>
              <a:rPr sz="3200" b="1" i="1" spc="1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b="1" i="1" spc="5" dirty="0">
                <a:solidFill>
                  <a:srgbClr val="000066"/>
                </a:solidFill>
                <a:latin typeface="Arial"/>
                <a:cs typeface="Arial"/>
              </a:rPr>
              <a:t>khái</a:t>
            </a:r>
            <a:r>
              <a:rPr sz="3200" b="1" i="1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i="1" spc="10" dirty="0">
                <a:solidFill>
                  <a:srgbClr val="000066"/>
                </a:solidFill>
                <a:latin typeface="Arial"/>
                <a:cs typeface="Arial"/>
              </a:rPr>
              <a:t>niệm</a:t>
            </a:r>
            <a:endParaRPr sz="3200">
              <a:latin typeface="Arial"/>
              <a:cs typeface="Arial"/>
            </a:endParaRPr>
          </a:p>
          <a:p>
            <a:pPr marL="489584" indent="-476884">
              <a:lnSpc>
                <a:spcPct val="100000"/>
              </a:lnSpc>
              <a:spcBef>
                <a:spcPts val="745"/>
              </a:spcBef>
              <a:buAutoNum type="alphaLcPeriod"/>
              <a:tabLst>
                <a:tab pos="489584" algn="l"/>
              </a:tabLst>
            </a:pPr>
            <a:r>
              <a:rPr sz="3200" b="1" i="1" spc="30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3200" b="1" i="1" spc="-5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3200" b="1" i="1" spc="5" dirty="0">
                <a:solidFill>
                  <a:srgbClr val="000066"/>
                </a:solidFill>
                <a:latin typeface="Arial"/>
                <a:cs typeface="Arial"/>
              </a:rPr>
              <a:t>tiện </a:t>
            </a:r>
            <a:r>
              <a:rPr sz="3200" b="1" i="1" spc="15" dirty="0">
                <a:solidFill>
                  <a:srgbClr val="000066"/>
                </a:solidFill>
                <a:latin typeface="Arial"/>
                <a:cs typeface="Arial"/>
              </a:rPr>
              <a:t>ích </a:t>
            </a:r>
            <a:r>
              <a:rPr sz="3200" b="1" i="1" spc="10" dirty="0">
                <a:solidFill>
                  <a:srgbClr val="000066"/>
                </a:solidFill>
                <a:latin typeface="Arial"/>
                <a:cs typeface="Arial"/>
              </a:rPr>
              <a:t>backup của</a:t>
            </a:r>
            <a:r>
              <a:rPr sz="3200" b="1" i="1" spc="-4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000066"/>
                </a:solidFill>
                <a:latin typeface="Arial"/>
                <a:cs typeface="Arial"/>
              </a:rPr>
              <a:t>windows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1973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i="1" spc="15" dirty="0">
                <a:latin typeface="Arial"/>
                <a:cs typeface="Arial"/>
              </a:rPr>
              <a:t>a. </a:t>
            </a:r>
            <a:r>
              <a:rPr sz="4400" b="0" i="1" spc="25" dirty="0">
                <a:latin typeface="Arial"/>
                <a:cs typeface="Arial"/>
              </a:rPr>
              <a:t>Các </a:t>
            </a:r>
            <a:r>
              <a:rPr sz="4400" b="0" i="1" spc="20" dirty="0">
                <a:latin typeface="Arial"/>
                <a:cs typeface="Arial"/>
              </a:rPr>
              <a:t>khái</a:t>
            </a:r>
            <a:r>
              <a:rPr sz="4400" b="0" i="1" spc="-325" dirty="0">
                <a:latin typeface="Arial"/>
                <a:cs typeface="Arial"/>
              </a:rPr>
              <a:t> </a:t>
            </a:r>
            <a:r>
              <a:rPr sz="4400" b="0" i="1" spc="10" dirty="0">
                <a:latin typeface="Arial"/>
                <a:cs typeface="Arial"/>
              </a:rPr>
              <a:t>niệm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193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43962"/>
            <a:ext cx="8152130" cy="42513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Full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backup: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sao lưu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đầy</a:t>
            </a:r>
            <a:r>
              <a:rPr sz="2750" spc="2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đủ.</a:t>
            </a:r>
            <a:endParaRPr sz="2750">
              <a:latin typeface="Arial"/>
              <a:cs typeface="Arial"/>
            </a:endParaRPr>
          </a:p>
          <a:p>
            <a:pPr marL="355600" marR="116205" indent="-343535">
              <a:lnSpc>
                <a:spcPct val="92200"/>
              </a:lnSpc>
              <a:spcBef>
                <a:spcPts val="63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Diferential </a:t>
            </a:r>
            <a:r>
              <a:rPr sz="2750" i="1" spc="40" dirty="0">
                <a:solidFill>
                  <a:srgbClr val="000066"/>
                </a:solidFill>
                <a:latin typeface="Arial"/>
                <a:cs typeface="Arial"/>
              </a:rPr>
              <a:t>backup: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sao lưu 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vi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sai: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sao lưu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tập 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thay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đổi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hoặc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mới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kể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lần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đầy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đủ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sau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cùng.</a:t>
            </a:r>
            <a:endParaRPr sz="2750">
              <a:latin typeface="Arial"/>
              <a:cs typeface="Arial"/>
            </a:endParaRPr>
          </a:p>
          <a:p>
            <a:pPr marL="355600" marR="5080" indent="-343535">
              <a:lnSpc>
                <a:spcPct val="92200"/>
              </a:lnSpc>
              <a:spcBef>
                <a:spcPts val="64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15" dirty="0">
                <a:solidFill>
                  <a:srgbClr val="000066"/>
                </a:solidFill>
                <a:latin typeface="Arial"/>
                <a:cs typeface="Arial"/>
              </a:rPr>
              <a:t>Incremental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backup: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sao lưu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tiệm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tiến: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sao  lưu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tập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thay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đổi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hoặc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mới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kể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lần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đầy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đủ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tiệm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tiến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sau</a:t>
            </a:r>
            <a:r>
              <a:rPr sz="2750" spc="6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cùng.</a:t>
            </a:r>
            <a:endParaRPr sz="2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mức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sao</a:t>
            </a:r>
            <a:r>
              <a:rPr sz="2750" spc="2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lưu: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80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Sao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2400" spc="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cứng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55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Sao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băng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đĩa,</a:t>
            </a:r>
            <a:r>
              <a:rPr sz="24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CDROM.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i="1" spc="-10" dirty="0">
                <a:latin typeface="Arial"/>
                <a:cs typeface="Arial"/>
              </a:rPr>
              <a:t>b. </a:t>
            </a:r>
            <a:r>
              <a:rPr b="0" i="1" spc="5" dirty="0">
                <a:latin typeface="Arial"/>
                <a:cs typeface="Arial"/>
              </a:rPr>
              <a:t>Sử </a:t>
            </a:r>
            <a:r>
              <a:rPr b="0" i="1" spc="-15" dirty="0">
                <a:latin typeface="Arial"/>
                <a:cs typeface="Arial"/>
              </a:rPr>
              <a:t>dụng </a:t>
            </a:r>
            <a:r>
              <a:rPr b="0" i="1" spc="-10" dirty="0">
                <a:latin typeface="Arial"/>
                <a:cs typeface="Arial"/>
              </a:rPr>
              <a:t>tiện </a:t>
            </a:r>
            <a:r>
              <a:rPr b="0" i="1" spc="25" dirty="0">
                <a:latin typeface="Arial"/>
                <a:cs typeface="Arial"/>
              </a:rPr>
              <a:t>ích </a:t>
            </a:r>
            <a:r>
              <a:rPr b="0" i="1" spc="5" dirty="0">
                <a:latin typeface="Arial"/>
                <a:cs typeface="Arial"/>
              </a:rPr>
              <a:t>backup </a:t>
            </a:r>
            <a:r>
              <a:rPr b="0" i="1" spc="10" dirty="0">
                <a:latin typeface="Arial"/>
                <a:cs typeface="Arial"/>
              </a:rPr>
              <a:t>của  </a:t>
            </a:r>
            <a:r>
              <a:rPr b="0" i="1" dirty="0">
                <a:latin typeface="Arial"/>
                <a:cs typeface="Arial"/>
              </a:rPr>
              <a:t>windows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194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87499"/>
            <a:ext cx="8117840" cy="4674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755"/>
              </a:lnSpc>
              <a:spcBef>
                <a:spcPts val="105"/>
              </a:spcBef>
            </a:pPr>
            <a:r>
              <a:rPr sz="2400" i="1" spc="-10" dirty="0">
                <a:solidFill>
                  <a:srgbClr val="A40020"/>
                </a:solidFill>
                <a:latin typeface="Arial"/>
                <a:cs typeface="Arial"/>
              </a:rPr>
              <a:t>Khởi </a:t>
            </a:r>
            <a:r>
              <a:rPr sz="2400" i="1" spc="-5" dirty="0">
                <a:solidFill>
                  <a:srgbClr val="A40020"/>
                </a:solidFill>
                <a:latin typeface="Arial"/>
                <a:cs typeface="Arial"/>
              </a:rPr>
              <a:t>động: </a:t>
            </a:r>
            <a:r>
              <a:rPr sz="2400" i="1" dirty="0">
                <a:solidFill>
                  <a:srgbClr val="000066"/>
                </a:solidFill>
                <a:latin typeface="Arial"/>
                <a:cs typeface="Arial"/>
              </a:rPr>
              <a:t>Start-&gt;Programs-&gt;Accessories-&gt;System</a:t>
            </a:r>
            <a:r>
              <a:rPr sz="2400" i="1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000066"/>
                </a:solidFill>
                <a:latin typeface="Arial"/>
                <a:cs typeface="Arial"/>
              </a:rPr>
              <a:t>Tools-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55"/>
              </a:lnSpc>
            </a:pPr>
            <a:r>
              <a:rPr sz="2400" i="1" dirty="0">
                <a:solidFill>
                  <a:srgbClr val="000066"/>
                </a:solidFill>
                <a:latin typeface="Arial"/>
                <a:cs typeface="Arial"/>
              </a:rPr>
              <a:t>&gt;Backup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00" i="1" dirty="0">
                <a:solidFill>
                  <a:srgbClr val="A40020"/>
                </a:solidFill>
                <a:latin typeface="Arial"/>
                <a:cs typeface="Arial"/>
              </a:rPr>
              <a:t>Các </a:t>
            </a:r>
            <a:r>
              <a:rPr sz="2400" i="1" spc="-5" dirty="0">
                <a:solidFill>
                  <a:srgbClr val="A40020"/>
                </a:solidFill>
                <a:latin typeface="Arial"/>
                <a:cs typeface="Arial"/>
              </a:rPr>
              <a:t>chức </a:t>
            </a:r>
            <a:r>
              <a:rPr sz="2400" i="1" spc="5" dirty="0">
                <a:solidFill>
                  <a:srgbClr val="A40020"/>
                </a:solidFill>
                <a:latin typeface="Arial"/>
                <a:cs typeface="Arial"/>
              </a:rPr>
              <a:t>năng</a:t>
            </a:r>
            <a:r>
              <a:rPr sz="2400" i="1" spc="-30" dirty="0">
                <a:solidFill>
                  <a:srgbClr val="A40020"/>
                </a:solidFill>
                <a:latin typeface="Arial"/>
                <a:cs typeface="Arial"/>
              </a:rPr>
              <a:t> </a:t>
            </a:r>
            <a:r>
              <a:rPr sz="2400" i="1" spc="5" dirty="0">
                <a:solidFill>
                  <a:srgbClr val="A40020"/>
                </a:solidFill>
                <a:latin typeface="Arial"/>
                <a:cs typeface="Arial"/>
              </a:rPr>
              <a:t>chính: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ts val="2630"/>
              </a:lnSpc>
              <a:spcBef>
                <a:spcPts val="56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i="1" spc="-5" dirty="0">
                <a:solidFill>
                  <a:srgbClr val="000066"/>
                </a:solidFill>
                <a:latin typeface="Arial"/>
                <a:cs typeface="Arial"/>
              </a:rPr>
              <a:t>Sao </a:t>
            </a:r>
            <a:r>
              <a:rPr sz="2400" i="1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(backup) </a:t>
            </a:r>
            <a:r>
              <a:rPr sz="2400" i="1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i="1" spc="-15" dirty="0">
                <a:solidFill>
                  <a:srgbClr val="000066"/>
                </a:solidFill>
                <a:latin typeface="Arial"/>
                <a:cs typeface="Arial"/>
              </a:rPr>
              <a:t>khôi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phục </a:t>
            </a:r>
            <a:r>
              <a:rPr sz="2400" i="1" dirty="0">
                <a:solidFill>
                  <a:srgbClr val="000066"/>
                </a:solidFill>
                <a:latin typeface="Arial"/>
                <a:cs typeface="Arial"/>
              </a:rPr>
              <a:t>(Restore) các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thư </a:t>
            </a:r>
            <a:r>
              <a:rPr sz="2400" i="1" spc="10" dirty="0">
                <a:solidFill>
                  <a:srgbClr val="000066"/>
                </a:solidFill>
                <a:latin typeface="Arial"/>
                <a:cs typeface="Arial"/>
              </a:rPr>
              <a:t>mục</a:t>
            </a:r>
            <a:r>
              <a:rPr sz="2400" i="1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tập  </a:t>
            </a:r>
            <a:r>
              <a:rPr sz="2400" i="1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theo </a:t>
            </a:r>
            <a:r>
              <a:rPr sz="2400" i="1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400" i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dạng</a:t>
            </a:r>
            <a:endParaRPr sz="2400">
              <a:latin typeface="Arial"/>
              <a:cs typeface="Arial"/>
            </a:endParaRPr>
          </a:p>
          <a:p>
            <a:pPr marL="355600" marR="158115" indent="-343535">
              <a:lnSpc>
                <a:spcPts val="2630"/>
              </a:lnSpc>
              <a:spcBef>
                <a:spcPts val="52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i="1" spc="-5" dirty="0">
                <a:solidFill>
                  <a:srgbClr val="000066"/>
                </a:solidFill>
                <a:latin typeface="Arial"/>
                <a:cs typeface="Arial"/>
              </a:rPr>
              <a:t>Sao </a:t>
            </a:r>
            <a:r>
              <a:rPr sz="2400" i="1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i="1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i="1" spc="-15" dirty="0">
                <a:solidFill>
                  <a:srgbClr val="000066"/>
                </a:solidFill>
                <a:latin typeface="Arial"/>
                <a:cs typeface="Arial"/>
              </a:rPr>
              <a:t>khôi </a:t>
            </a:r>
            <a:r>
              <a:rPr sz="2400" i="1" spc="10" dirty="0">
                <a:solidFill>
                  <a:srgbClr val="000066"/>
                </a:solidFill>
                <a:latin typeface="Arial"/>
                <a:cs typeface="Arial"/>
              </a:rPr>
              <a:t>phục trạng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thái hệ </a:t>
            </a:r>
            <a:r>
              <a:rPr sz="2400" i="1" spc="-10" dirty="0">
                <a:solidFill>
                  <a:srgbClr val="000066"/>
                </a:solidFill>
                <a:latin typeface="Arial"/>
                <a:cs typeface="Arial"/>
              </a:rPr>
              <a:t>thống </a:t>
            </a:r>
            <a:r>
              <a:rPr sz="2400" i="1" dirty="0">
                <a:solidFill>
                  <a:srgbClr val="000066"/>
                </a:solidFill>
                <a:latin typeface="Arial"/>
                <a:cs typeface="Arial"/>
              </a:rPr>
              <a:t>(System State) 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bao</a:t>
            </a:r>
            <a:r>
              <a:rPr sz="2400" i="1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000066"/>
                </a:solidFill>
                <a:latin typeface="Arial"/>
                <a:cs typeface="Arial"/>
              </a:rPr>
              <a:t>gồm: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i="1" spc="25" dirty="0">
                <a:solidFill>
                  <a:srgbClr val="000066"/>
                </a:solidFill>
                <a:latin typeface="Arial"/>
                <a:cs typeface="Arial"/>
              </a:rPr>
              <a:t>Registry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i="1" spc="35" dirty="0">
                <a:solidFill>
                  <a:srgbClr val="000066"/>
                </a:solidFill>
                <a:latin typeface="Arial"/>
                <a:cs typeface="Arial"/>
              </a:rPr>
              <a:t>Dữ</a:t>
            </a:r>
            <a:r>
              <a:rPr sz="2000" i="1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liệu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30" dirty="0">
                <a:solidFill>
                  <a:srgbClr val="000066"/>
                </a:solidFill>
                <a:latin typeface="Arial"/>
                <a:cs typeface="Arial"/>
              </a:rPr>
              <a:t>về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i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0066"/>
                </a:solidFill>
                <a:latin typeface="Arial"/>
                <a:cs typeface="Arial"/>
              </a:rPr>
              <a:t>lớp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COM+</a:t>
            </a:r>
            <a:r>
              <a:rPr sz="2000" i="1" spc="-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đã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đăng</a:t>
            </a:r>
            <a:r>
              <a:rPr sz="2000" i="1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35" dirty="0">
                <a:solidFill>
                  <a:srgbClr val="000066"/>
                </a:solidFill>
                <a:latin typeface="Arial"/>
                <a:cs typeface="Arial"/>
              </a:rPr>
              <a:t>ký.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i="1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i="1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file</a:t>
            </a:r>
            <a:r>
              <a:rPr sz="2000" i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thống,</a:t>
            </a:r>
            <a:r>
              <a:rPr sz="2000" i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file</a:t>
            </a:r>
            <a:r>
              <a:rPr sz="2000" i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boot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0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i="1" spc="30" dirty="0">
                <a:solidFill>
                  <a:srgbClr val="000066"/>
                </a:solidFill>
                <a:latin typeface="Arial"/>
                <a:cs typeface="Arial"/>
              </a:rPr>
              <a:t>Dịch</a:t>
            </a:r>
            <a:r>
              <a:rPr sz="2000" i="1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30" dirty="0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sz="2000" i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25" dirty="0">
                <a:solidFill>
                  <a:srgbClr val="000066"/>
                </a:solidFill>
                <a:latin typeface="Arial"/>
                <a:cs typeface="Arial"/>
              </a:rPr>
              <a:t>Active</a:t>
            </a:r>
            <a:r>
              <a:rPr sz="2000" i="1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20" dirty="0">
                <a:solidFill>
                  <a:srgbClr val="000066"/>
                </a:solidFill>
                <a:latin typeface="Arial"/>
                <a:cs typeface="Arial"/>
              </a:rPr>
              <a:t>Directory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i="1" spc="40" dirty="0">
                <a:solidFill>
                  <a:srgbClr val="000066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8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i="1" spc="-5" dirty="0">
                <a:solidFill>
                  <a:srgbClr val="000066"/>
                </a:solidFill>
                <a:latin typeface="Arial"/>
                <a:cs typeface="Arial"/>
              </a:rPr>
              <a:t>Sao </a:t>
            </a:r>
            <a:r>
              <a:rPr sz="2400" i="1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hai </a:t>
            </a:r>
            <a:r>
              <a:rPr sz="2400" i="1" spc="10" dirty="0">
                <a:solidFill>
                  <a:srgbClr val="000066"/>
                </a:solidFill>
                <a:latin typeface="Arial"/>
                <a:cs typeface="Arial"/>
              </a:rPr>
              <a:t>dạng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trên theo </a:t>
            </a:r>
            <a:r>
              <a:rPr sz="2400" i="1" spc="-5" dirty="0">
                <a:solidFill>
                  <a:srgbClr val="000066"/>
                </a:solidFill>
                <a:latin typeface="Arial"/>
                <a:cs typeface="Arial"/>
              </a:rPr>
              <a:t>lịch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trình</a:t>
            </a:r>
            <a:r>
              <a:rPr sz="2400" i="1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i="1" spc="5" dirty="0">
                <a:solidFill>
                  <a:srgbClr val="000066"/>
                </a:solidFill>
                <a:latin typeface="Arial"/>
                <a:cs typeface="Arial"/>
              </a:rPr>
              <a:t>(Schedule).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30480">
              <a:lnSpc>
                <a:spcPct val="101400"/>
              </a:lnSpc>
              <a:spcBef>
                <a:spcPts val="65"/>
              </a:spcBef>
            </a:pPr>
            <a:r>
              <a:rPr b="0" i="1" spc="-10" dirty="0">
                <a:latin typeface="Arial"/>
                <a:cs typeface="Arial"/>
              </a:rPr>
              <a:t>b. </a:t>
            </a:r>
            <a:r>
              <a:rPr b="0" i="1" spc="5" dirty="0">
                <a:latin typeface="Arial"/>
                <a:cs typeface="Arial"/>
              </a:rPr>
              <a:t>Sử </a:t>
            </a:r>
            <a:r>
              <a:rPr b="0" i="1" spc="-15" dirty="0">
                <a:latin typeface="Arial"/>
                <a:cs typeface="Arial"/>
              </a:rPr>
              <a:t>dụng </a:t>
            </a:r>
            <a:r>
              <a:rPr b="0" i="1" spc="-10" dirty="0">
                <a:latin typeface="Arial"/>
                <a:cs typeface="Arial"/>
              </a:rPr>
              <a:t>tiện </a:t>
            </a:r>
            <a:r>
              <a:rPr b="0" i="1" spc="25" dirty="0">
                <a:latin typeface="Arial"/>
                <a:cs typeface="Arial"/>
              </a:rPr>
              <a:t>ích </a:t>
            </a:r>
            <a:r>
              <a:rPr b="0" i="1" spc="5" dirty="0">
                <a:latin typeface="Arial"/>
                <a:cs typeface="Arial"/>
              </a:rPr>
              <a:t>backup </a:t>
            </a:r>
            <a:r>
              <a:rPr b="0" i="1" spc="10" dirty="0">
                <a:latin typeface="Arial"/>
                <a:cs typeface="Arial"/>
              </a:rPr>
              <a:t>của  </a:t>
            </a:r>
            <a:r>
              <a:rPr b="0" i="1" dirty="0">
                <a:latin typeface="Arial"/>
                <a:cs typeface="Arial"/>
              </a:rPr>
              <a:t>windows</a:t>
            </a:r>
            <a:r>
              <a:rPr b="0" i="1" spc="140" dirty="0">
                <a:latin typeface="Arial"/>
                <a:cs typeface="Arial"/>
              </a:rPr>
              <a:t> </a:t>
            </a:r>
            <a:r>
              <a:rPr sz="4050" b="0" i="1" baseline="24691" dirty="0">
                <a:latin typeface="Arial"/>
                <a:cs typeface="Arial"/>
              </a:rPr>
              <a:t>(2)</a:t>
            </a:r>
            <a:endParaRPr sz="4050" baseline="24691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6934200" cy="51205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195</a:t>
            </a:fld>
            <a:endParaRPr spc="15"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51053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4. </a:t>
            </a:r>
            <a:r>
              <a:rPr sz="4400" spc="15" dirty="0"/>
              <a:t>Windows</a:t>
            </a:r>
            <a:r>
              <a:rPr sz="4400" spc="-225" dirty="0"/>
              <a:t> </a:t>
            </a:r>
            <a:r>
              <a:rPr sz="4400" spc="15" dirty="0"/>
              <a:t>Registry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196</a:t>
            </a:fld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713740" marR="5080" indent="-343535">
              <a:lnSpc>
                <a:spcPct val="91800"/>
              </a:lnSpc>
              <a:spcBef>
                <a:spcPts val="40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713740" algn="l"/>
                <a:tab pos="714375" algn="l"/>
              </a:tabLst>
            </a:pPr>
            <a:r>
              <a:rPr spc="-10" dirty="0"/>
              <a:t>Registry </a:t>
            </a:r>
            <a:r>
              <a:rPr spc="-35" dirty="0"/>
              <a:t>là </a:t>
            </a:r>
            <a:r>
              <a:rPr spc="25" dirty="0"/>
              <a:t>một </a:t>
            </a:r>
            <a:r>
              <a:rPr spc="30" dirty="0"/>
              <a:t>cơ </a:t>
            </a:r>
            <a:r>
              <a:rPr spc="-5" dirty="0"/>
              <a:t>sở </a:t>
            </a:r>
            <a:r>
              <a:rPr spc="30" dirty="0"/>
              <a:t>dữ </a:t>
            </a:r>
            <a:r>
              <a:rPr spc="-45" dirty="0"/>
              <a:t>liệu </a:t>
            </a:r>
            <a:r>
              <a:rPr spc="35" dirty="0"/>
              <a:t>dùng </a:t>
            </a:r>
            <a:r>
              <a:rPr spc="25" dirty="0"/>
              <a:t>để </a:t>
            </a:r>
            <a:r>
              <a:rPr spc="-15" dirty="0"/>
              <a:t>lưu </a:t>
            </a:r>
            <a:r>
              <a:rPr spc="-5" dirty="0"/>
              <a:t>trữ  </a:t>
            </a:r>
            <a:r>
              <a:rPr spc="25" dirty="0"/>
              <a:t>thông </a:t>
            </a:r>
            <a:r>
              <a:rPr spc="-10" dirty="0"/>
              <a:t>số </a:t>
            </a:r>
            <a:r>
              <a:rPr spc="30" dirty="0"/>
              <a:t>kỹ </a:t>
            </a:r>
            <a:r>
              <a:rPr spc="10" dirty="0"/>
              <a:t>thuật </a:t>
            </a:r>
            <a:r>
              <a:rPr spc="35" dirty="0"/>
              <a:t>của Windows. </a:t>
            </a:r>
            <a:r>
              <a:rPr spc="25" dirty="0"/>
              <a:t>Nó </a:t>
            </a:r>
            <a:r>
              <a:rPr spc="30" dirty="0"/>
              <a:t>ghi </a:t>
            </a:r>
            <a:r>
              <a:rPr spc="15" dirty="0"/>
              <a:t>nhận </a:t>
            </a:r>
            <a:r>
              <a:rPr spc="-15" dirty="0"/>
              <a:t>tất  </a:t>
            </a:r>
            <a:r>
              <a:rPr spc="30" dirty="0"/>
              <a:t>cả </a:t>
            </a:r>
            <a:r>
              <a:rPr spc="10" dirty="0"/>
              <a:t>các </a:t>
            </a:r>
            <a:r>
              <a:rPr spc="25" dirty="0"/>
              <a:t>thông </a:t>
            </a:r>
            <a:r>
              <a:rPr spc="-30" dirty="0"/>
              <a:t>tin </a:t>
            </a:r>
            <a:r>
              <a:rPr spc="30" dirty="0"/>
              <a:t>khi </a:t>
            </a:r>
            <a:r>
              <a:rPr spc="10" dirty="0"/>
              <a:t>bạn </a:t>
            </a:r>
            <a:r>
              <a:rPr dirty="0"/>
              <a:t>thay đổi, </a:t>
            </a:r>
            <a:r>
              <a:rPr spc="10" dirty="0"/>
              <a:t>chỉnh </a:t>
            </a:r>
            <a:r>
              <a:rPr spc="5" dirty="0"/>
              <a:t>sửa </a:t>
            </a:r>
            <a:r>
              <a:rPr spc="15" dirty="0"/>
              <a:t>trong  </a:t>
            </a:r>
            <a:r>
              <a:rPr spc="10" dirty="0"/>
              <a:t>Menu </a:t>
            </a:r>
            <a:r>
              <a:rPr spc="-5" dirty="0"/>
              <a:t>Settings, </a:t>
            </a:r>
            <a:r>
              <a:rPr spc="20" dirty="0"/>
              <a:t>Control</a:t>
            </a:r>
            <a:r>
              <a:rPr spc="-380" dirty="0"/>
              <a:t> </a:t>
            </a:r>
            <a:r>
              <a:rPr spc="-10" dirty="0"/>
              <a:t>Panel....</a:t>
            </a:r>
          </a:p>
          <a:p>
            <a:pPr marL="713740" indent="-343535">
              <a:lnSpc>
                <a:spcPct val="100000"/>
              </a:lnSpc>
              <a:spcBef>
                <a:spcPts val="3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713740" algn="l"/>
                <a:tab pos="714375" algn="l"/>
              </a:tabLst>
            </a:pPr>
            <a:r>
              <a:rPr spc="-10" dirty="0"/>
              <a:t>Registry </a:t>
            </a:r>
            <a:r>
              <a:rPr spc="30" dirty="0"/>
              <a:t>để </a:t>
            </a:r>
            <a:r>
              <a:rPr spc="15" dirty="0"/>
              <a:t>ở </a:t>
            </a:r>
            <a:r>
              <a:rPr spc="10" dirty="0"/>
              <a:t>đâu</a:t>
            </a:r>
            <a:r>
              <a:rPr spc="345" dirty="0"/>
              <a:t> </a:t>
            </a:r>
            <a:r>
              <a:rPr spc="15" dirty="0"/>
              <a:t>?</a:t>
            </a:r>
          </a:p>
          <a:p>
            <a:pPr marL="1114425" marR="551180" lvl="1" indent="-286385">
              <a:lnSpc>
                <a:spcPts val="2560"/>
              </a:lnSpc>
              <a:spcBef>
                <a:spcPts val="705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1114425" algn="l"/>
                <a:tab pos="1115060" algn="l"/>
              </a:tabLst>
            </a:pPr>
            <a:r>
              <a:rPr sz="2400" spc="25" dirty="0">
                <a:solidFill>
                  <a:srgbClr val="000066"/>
                </a:solidFill>
                <a:latin typeface="Arial"/>
                <a:cs typeface="Arial"/>
              </a:rPr>
              <a:t>Win95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&amp;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98: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user.dat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system.dat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thư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mục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Windows</a:t>
            </a:r>
            <a:endParaRPr sz="2400">
              <a:latin typeface="Arial"/>
              <a:cs typeface="Arial"/>
            </a:endParaRPr>
          </a:p>
          <a:p>
            <a:pPr marL="1114425" lvl="1" indent="-286385">
              <a:lnSpc>
                <a:spcPct val="100000"/>
              </a:lnSpc>
              <a:spcBef>
                <a:spcPts val="235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1114425" algn="l"/>
                <a:tab pos="1115060" algn="l"/>
              </a:tabLst>
            </a:pP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Me: </a:t>
            </a:r>
            <a:r>
              <a:rPr sz="2400" spc="15" dirty="0">
                <a:solidFill>
                  <a:srgbClr val="000066"/>
                </a:solidFill>
                <a:latin typeface="Arial"/>
                <a:cs typeface="Arial"/>
              </a:rPr>
              <a:t>file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Classes.dat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thư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mục</a:t>
            </a:r>
            <a:r>
              <a:rPr sz="2400" spc="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Windows</a:t>
            </a:r>
            <a:endParaRPr sz="2400">
              <a:latin typeface="Arial"/>
              <a:cs typeface="Arial"/>
            </a:endParaRPr>
          </a:p>
          <a:p>
            <a:pPr marL="1114425" lvl="1" indent="-286385">
              <a:lnSpc>
                <a:spcPct val="100000"/>
              </a:lnSpc>
              <a:spcBef>
                <a:spcPts val="350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1114425" algn="l"/>
                <a:tab pos="1115060" algn="l"/>
              </a:tabLst>
            </a:pPr>
            <a:r>
              <a:rPr sz="2400" spc="20" dirty="0">
                <a:solidFill>
                  <a:srgbClr val="000066"/>
                </a:solidFill>
                <a:latin typeface="Arial"/>
                <a:cs typeface="Arial"/>
              </a:rPr>
              <a:t>Win2K:</a:t>
            </a:r>
            <a:r>
              <a:rPr sz="24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Windows\System32\Config</a:t>
            </a:r>
            <a:endParaRPr sz="2400">
              <a:latin typeface="Arial"/>
              <a:cs typeface="Arial"/>
            </a:endParaRPr>
          </a:p>
          <a:p>
            <a:pPr marL="713740" marR="41910" indent="-343535">
              <a:lnSpc>
                <a:spcPts val="3010"/>
              </a:lnSpc>
              <a:spcBef>
                <a:spcPts val="7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713740" algn="l"/>
                <a:tab pos="714375" algn="l"/>
              </a:tabLst>
            </a:pPr>
            <a:r>
              <a:rPr spc="-10" dirty="0"/>
              <a:t>Registry </a:t>
            </a:r>
            <a:r>
              <a:rPr spc="30" dirty="0"/>
              <a:t>có </a:t>
            </a:r>
            <a:r>
              <a:rPr spc="15" dirty="0"/>
              <a:t>thể </a:t>
            </a:r>
            <a:r>
              <a:rPr spc="10" dirty="0"/>
              <a:t>chỉnh </a:t>
            </a:r>
            <a:r>
              <a:rPr spc="5" dirty="0"/>
              <a:t>sửa </a:t>
            </a:r>
            <a:r>
              <a:rPr dirty="0"/>
              <a:t>trực </a:t>
            </a:r>
            <a:r>
              <a:rPr spc="-30" dirty="0"/>
              <a:t>tiếp </a:t>
            </a:r>
            <a:r>
              <a:rPr spc="15" dirty="0"/>
              <a:t>bằng </a:t>
            </a:r>
            <a:r>
              <a:rPr dirty="0"/>
              <a:t>Registry  Editor: </a:t>
            </a:r>
            <a:r>
              <a:rPr spc="20" dirty="0"/>
              <a:t>Gõ </a:t>
            </a:r>
            <a:r>
              <a:rPr spc="-10" dirty="0"/>
              <a:t>regedit </a:t>
            </a:r>
            <a:r>
              <a:rPr spc="-40" dirty="0"/>
              <a:t>vào </a:t>
            </a:r>
            <a:r>
              <a:rPr spc="30" dirty="0"/>
              <a:t>cửa </a:t>
            </a:r>
            <a:r>
              <a:rPr spc="-10" dirty="0"/>
              <a:t>sổ</a:t>
            </a:r>
            <a:r>
              <a:rPr spc="730" dirty="0"/>
              <a:t> </a:t>
            </a:r>
            <a:r>
              <a:rPr spc="30" dirty="0"/>
              <a:t>Run.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616013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4. </a:t>
            </a:r>
            <a:r>
              <a:rPr sz="4400" spc="15" dirty="0"/>
              <a:t>Windows Registry</a:t>
            </a:r>
            <a:r>
              <a:rPr sz="4400" spc="-345" dirty="0"/>
              <a:t> </a:t>
            </a:r>
            <a:r>
              <a:rPr sz="4350" spc="22" baseline="25862" dirty="0"/>
              <a:t>(2)</a:t>
            </a:r>
            <a:endParaRPr sz="4350" baseline="25862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197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43448"/>
            <a:ext cx="8014334" cy="48336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Registry có cấu </a:t>
            </a: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trúc </a:t>
            </a:r>
            <a:r>
              <a:rPr sz="2400" b="1" spc="-10" dirty="0">
                <a:solidFill>
                  <a:srgbClr val="000066"/>
                </a:solidFill>
                <a:latin typeface="Arial"/>
                <a:cs typeface="Arial"/>
              </a:rPr>
              <a:t>cây, giống </a:t>
            </a: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cấu </a:t>
            </a: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trúc </a:t>
            </a:r>
            <a:r>
              <a:rPr sz="2400" b="1" spc="-25" dirty="0">
                <a:solidFill>
                  <a:srgbClr val="000066"/>
                </a:solidFill>
                <a:latin typeface="Arial"/>
                <a:cs typeface="Arial"/>
              </a:rPr>
              <a:t>thƣ</a:t>
            </a:r>
            <a:r>
              <a:rPr sz="2400" b="1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00066"/>
                </a:solidFill>
                <a:latin typeface="Arial"/>
                <a:cs typeface="Arial"/>
              </a:rPr>
              <a:t>mục.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715"/>
              </a:lnSpc>
              <a:spcBef>
                <a:spcPts val="3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HKEY_CLASSES_ROOT: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những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tin</a:t>
            </a:r>
            <a:r>
              <a:rPr sz="2400" spc="2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15"/>
              </a:lnSpc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chung cho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toàn bộ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sz="2400" spc="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thống.</a:t>
            </a:r>
            <a:endParaRPr sz="2400">
              <a:latin typeface="Arial"/>
              <a:cs typeface="Arial"/>
            </a:endParaRPr>
          </a:p>
          <a:p>
            <a:pPr marL="355600" marR="537210" indent="-343535">
              <a:lnSpc>
                <a:spcPts val="2630"/>
              </a:lnSpc>
              <a:spcBef>
                <a:spcPts val="5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441325" algn="l"/>
                <a:tab pos="441959" algn="l"/>
              </a:tabLst>
            </a:pPr>
            <a:r>
              <a:rPr dirty="0"/>
              <a:t>	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HKEY_CURRENT_USER: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những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tin cho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người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dùng đang</a:t>
            </a:r>
            <a:r>
              <a:rPr sz="2400" spc="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Logon</a:t>
            </a:r>
            <a:endParaRPr sz="2400">
              <a:latin typeface="Arial"/>
              <a:cs typeface="Arial"/>
            </a:endParaRPr>
          </a:p>
          <a:p>
            <a:pPr marL="355600" marR="214629" indent="-343535">
              <a:lnSpc>
                <a:spcPts val="2630"/>
              </a:lnSpc>
              <a:spcBef>
                <a:spcPts val="52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441325" algn="l"/>
                <a:tab pos="441959" algn="l"/>
              </a:tabLst>
            </a:pPr>
            <a:r>
              <a:rPr dirty="0"/>
              <a:t>	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HKEY_LOCAL_MACHINE: Lưu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những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về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hệ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thống,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cứng,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2400" spc="4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mềm.</a:t>
            </a:r>
            <a:endParaRPr sz="2400">
              <a:latin typeface="Arial"/>
              <a:cs typeface="Arial"/>
            </a:endParaRPr>
          </a:p>
          <a:p>
            <a:pPr marL="441959" indent="-429259">
              <a:lnSpc>
                <a:spcPts val="2715"/>
              </a:lnSpc>
              <a:spcBef>
                <a:spcPts val="22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441325" algn="l"/>
                <a:tab pos="441959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HKEY_USERS: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những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tất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cả</a:t>
            </a:r>
            <a:r>
              <a:rPr sz="2400" spc="2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15"/>
              </a:lnSpc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User, mỗi user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nhánh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tên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số ID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user</a:t>
            </a:r>
            <a:r>
              <a:rPr sz="2400" spc="40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đó</a:t>
            </a:r>
            <a:endParaRPr sz="2400">
              <a:latin typeface="Arial"/>
              <a:cs typeface="Arial"/>
            </a:endParaRPr>
          </a:p>
          <a:p>
            <a:pPr marL="355600" marR="586740" indent="-343535">
              <a:lnSpc>
                <a:spcPts val="2550"/>
              </a:lnSpc>
              <a:spcBef>
                <a:spcPts val="71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441325" algn="l"/>
                <a:tab pos="441959" algn="l"/>
              </a:tabLst>
            </a:pPr>
            <a:r>
              <a:rPr dirty="0"/>
              <a:t>	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HKEY_CURRENT_CONFIG: Lưu 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về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cứng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tại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đang</a:t>
            </a:r>
            <a:r>
              <a:rPr sz="2400" spc="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dùng.</a:t>
            </a:r>
            <a:endParaRPr sz="2400">
              <a:latin typeface="Arial"/>
              <a:cs typeface="Arial"/>
            </a:endParaRPr>
          </a:p>
          <a:p>
            <a:pPr marL="441959" indent="-429259">
              <a:lnSpc>
                <a:spcPts val="2715"/>
              </a:lnSpc>
              <a:spcBef>
                <a:spcPts val="32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441325" algn="l"/>
                <a:tab pos="441959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HKEY_DYN_DATA: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Đây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cũng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2400" spc="3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nhánh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15"/>
              </a:lnSpc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HKEY_LOCAL_MACHINE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616013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4. </a:t>
            </a:r>
            <a:r>
              <a:rPr sz="4400" spc="15" dirty="0"/>
              <a:t>Windows Registry</a:t>
            </a:r>
            <a:r>
              <a:rPr sz="4400" spc="-345" dirty="0"/>
              <a:t> </a:t>
            </a:r>
            <a:r>
              <a:rPr sz="4350" spc="22" baseline="25862" dirty="0"/>
              <a:t>(3)</a:t>
            </a:r>
            <a:endParaRPr sz="4350" baseline="25862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198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7783195" cy="404114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kiểu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dữ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3200" b="1" spc="-5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3200" b="1" spc="-3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Registry:</a:t>
            </a:r>
            <a:endParaRPr sz="3200">
              <a:latin typeface="Arial"/>
              <a:cs typeface="Arial"/>
            </a:endParaRPr>
          </a:p>
          <a:p>
            <a:pPr marL="470534" indent="-457834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469900" algn="l"/>
                <a:tab pos="470534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REG_BINARY: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Kiểu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nhị</a:t>
            </a:r>
            <a:r>
              <a:rPr sz="3200" spc="-40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phân</a:t>
            </a:r>
            <a:endParaRPr sz="3200">
              <a:latin typeface="Arial"/>
              <a:cs typeface="Arial"/>
            </a:endParaRPr>
          </a:p>
          <a:p>
            <a:pPr marL="470534" indent="-457834">
              <a:lnSpc>
                <a:spcPct val="100000"/>
              </a:lnSpc>
              <a:spcBef>
                <a:spcPts val="74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469900" algn="l"/>
                <a:tab pos="470534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REG_DWORD: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Kiểu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Double</a:t>
            </a:r>
            <a:r>
              <a:rPr sz="3200" spc="-5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Word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469900" algn="l"/>
                <a:tab pos="470534" algn="l"/>
              </a:tabLst>
            </a:pPr>
            <a:r>
              <a:rPr dirty="0"/>
              <a:t>	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REG_EXPAND_SZ: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Kiểu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chuỗi mở</a:t>
            </a:r>
            <a:r>
              <a:rPr sz="3200" spc="-6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rộng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đặc biệt.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VD:</a:t>
            </a:r>
            <a:r>
              <a:rPr sz="3200" spc="-2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"%SystemRoot%"</a:t>
            </a:r>
            <a:endParaRPr sz="3200">
              <a:latin typeface="Arial"/>
              <a:cs typeface="Arial"/>
            </a:endParaRPr>
          </a:p>
          <a:p>
            <a:pPr marL="470534" indent="-457834">
              <a:lnSpc>
                <a:spcPct val="100000"/>
              </a:lnSpc>
              <a:spcBef>
                <a:spcPts val="7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469900" algn="l"/>
                <a:tab pos="470534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REG_MULTI_SZ: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Kiểu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chuỗi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đặc</a:t>
            </a:r>
            <a:r>
              <a:rPr sz="3200" spc="-5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biệt</a:t>
            </a:r>
            <a:endParaRPr sz="3200">
              <a:latin typeface="Arial"/>
              <a:cs typeface="Arial"/>
            </a:endParaRPr>
          </a:p>
          <a:p>
            <a:pPr marL="470534" indent="-457834">
              <a:lnSpc>
                <a:spcPct val="100000"/>
              </a:lnSpc>
              <a:spcBef>
                <a:spcPts val="819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469900" algn="l"/>
                <a:tab pos="470534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REG_SZ: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Kiểu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chuỗi</a:t>
            </a:r>
            <a:r>
              <a:rPr sz="3200" spc="-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chuẩn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4106" y="6290309"/>
            <a:ext cx="511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ahoma"/>
                <a:cs typeface="Tahoma"/>
              </a:rPr>
              <a:t>200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837561"/>
            <a:ext cx="7179309" cy="20459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66675" algn="ctr">
              <a:lnSpc>
                <a:spcPct val="100299"/>
              </a:lnSpc>
              <a:spcBef>
                <a:spcPts val="115"/>
              </a:spcBef>
            </a:pP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PHÒNG </a:t>
            </a:r>
            <a:r>
              <a:rPr sz="4400" b="1" spc="35" dirty="0">
                <a:solidFill>
                  <a:srgbClr val="3333CC"/>
                </a:solidFill>
                <a:latin typeface="Arial"/>
                <a:cs typeface="Arial"/>
              </a:rPr>
              <a:t>CHỐNG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VIRUS</a:t>
            </a:r>
            <a:r>
              <a:rPr sz="4400" b="1" spc="-5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5" dirty="0">
                <a:solidFill>
                  <a:srgbClr val="3333CC"/>
                </a:solidFill>
                <a:latin typeface="Arial"/>
                <a:cs typeface="Arial"/>
              </a:rPr>
              <a:t>VÀ  </a:t>
            </a:r>
            <a:r>
              <a:rPr sz="4400" b="1" spc="35" dirty="0">
                <a:solidFill>
                  <a:srgbClr val="3333CC"/>
                </a:solidFill>
                <a:latin typeface="Arial"/>
                <a:cs typeface="Arial"/>
              </a:rPr>
              <a:t>CÁC </a:t>
            </a:r>
            <a:r>
              <a:rPr sz="4400" b="1" spc="-15" dirty="0">
                <a:solidFill>
                  <a:srgbClr val="3333CC"/>
                </a:solidFill>
                <a:latin typeface="Arial"/>
                <a:cs typeface="Arial"/>
              </a:rPr>
              <a:t>CHƢƠNG </a:t>
            </a:r>
            <a:r>
              <a:rPr sz="4400" b="1" dirty="0">
                <a:solidFill>
                  <a:srgbClr val="3333CC"/>
                </a:solidFill>
                <a:latin typeface="Arial"/>
                <a:cs typeface="Arial"/>
              </a:rPr>
              <a:t>TRÌNH </a:t>
            </a: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LÂY 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NHIỂM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60756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10" dirty="0">
                <a:latin typeface="Arial"/>
                <a:cs typeface="Arial"/>
              </a:rPr>
              <a:t>Tài </a:t>
            </a:r>
            <a:r>
              <a:rPr sz="4400" b="0" spc="5" dirty="0">
                <a:latin typeface="Arial"/>
                <a:cs typeface="Arial"/>
              </a:rPr>
              <a:t>liệu </a:t>
            </a:r>
            <a:r>
              <a:rPr sz="4400" b="0" spc="10" dirty="0">
                <a:latin typeface="Arial"/>
                <a:cs typeface="Arial"/>
              </a:rPr>
              <a:t>tham</a:t>
            </a:r>
            <a:r>
              <a:rPr sz="4400" b="0" spc="-225" dirty="0">
                <a:latin typeface="Arial"/>
                <a:cs typeface="Arial"/>
              </a:rPr>
              <a:t> </a:t>
            </a:r>
            <a:r>
              <a:rPr sz="4400" b="0" spc="25" dirty="0">
                <a:latin typeface="Arial"/>
                <a:cs typeface="Arial"/>
              </a:rPr>
              <a:t>khảo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7858" y="6595339"/>
            <a:ext cx="175260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25980"/>
            <a:ext cx="8126730" cy="37585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marR="5080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Cẩm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nang </a:t>
            </a: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sửa </a:t>
            </a: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chữa,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nâng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cấp và bảo </a:t>
            </a:r>
            <a:r>
              <a:rPr sz="2750" i="1" spc="-10" dirty="0">
                <a:solidFill>
                  <a:srgbClr val="000066"/>
                </a:solidFill>
                <a:latin typeface="Arial"/>
                <a:cs typeface="Arial"/>
              </a:rPr>
              <a:t>trì </a:t>
            </a:r>
            <a:r>
              <a:rPr sz="2750" i="1" spc="5" dirty="0">
                <a:solidFill>
                  <a:srgbClr val="000066"/>
                </a:solidFill>
                <a:latin typeface="Arial"/>
                <a:cs typeface="Arial"/>
              </a:rPr>
              <a:t>máy  tính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cá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nhân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–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Scoll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Mueller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–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NXB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Đà</a:t>
            </a:r>
            <a:r>
              <a:rPr sz="2750" spc="-3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N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ẵ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ng.</a:t>
            </a:r>
            <a:endParaRPr sz="2750">
              <a:latin typeface="Arial"/>
              <a:cs typeface="Arial"/>
            </a:endParaRPr>
          </a:p>
          <a:p>
            <a:pPr marL="355600" marR="537210" indent="-343535">
              <a:lnSpc>
                <a:spcPct val="102499"/>
              </a:lnSpc>
              <a:spcBef>
                <a:spcPts val="66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Cẩm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nang </a:t>
            </a: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sửa </a:t>
            </a: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chữa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nâng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cấp </a:t>
            </a:r>
            <a:r>
              <a:rPr sz="2750" i="1" spc="5" dirty="0">
                <a:solidFill>
                  <a:srgbClr val="000066"/>
                </a:solidFill>
                <a:latin typeface="Arial"/>
                <a:cs typeface="Arial"/>
              </a:rPr>
              <a:t>máy tính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cá 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nhân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Nguyễn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Văn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Khoa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–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NXB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sz="2750" spc="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Kê.</a:t>
            </a:r>
            <a:endParaRPr sz="2750">
              <a:latin typeface="Arial"/>
              <a:cs typeface="Arial"/>
            </a:endParaRPr>
          </a:p>
          <a:p>
            <a:pPr marL="355600" marR="5080" indent="-343535">
              <a:lnSpc>
                <a:spcPct val="101299"/>
              </a:lnSpc>
              <a:spcBef>
                <a:spcPts val="71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Hổ </a:t>
            </a:r>
            <a:r>
              <a:rPr sz="2750" i="1" spc="-5" dirty="0">
                <a:solidFill>
                  <a:srgbClr val="000066"/>
                </a:solidFill>
                <a:latin typeface="Arial"/>
                <a:cs typeface="Arial"/>
              </a:rPr>
              <a:t>trợ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bạn đọc </a:t>
            </a:r>
            <a:r>
              <a:rPr sz="2750" i="1" spc="-5" dirty="0">
                <a:solidFill>
                  <a:srgbClr val="000066"/>
                </a:solidFill>
                <a:latin typeface="Arial"/>
                <a:cs typeface="Arial"/>
              </a:rPr>
              <a:t>trở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thành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chuyên </a:t>
            </a:r>
            <a:r>
              <a:rPr sz="2750" i="1" spc="15" dirty="0">
                <a:solidFill>
                  <a:srgbClr val="000066"/>
                </a:solidFill>
                <a:latin typeface="Arial"/>
                <a:cs typeface="Arial"/>
              </a:rPr>
              <a:t>gia </a:t>
            </a: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sửa </a:t>
            </a: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chữa, 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nâng cấp, bảo </a:t>
            </a:r>
            <a:r>
              <a:rPr sz="2750" i="1" spc="-10" dirty="0">
                <a:solidFill>
                  <a:srgbClr val="000066"/>
                </a:solidFill>
                <a:latin typeface="Arial"/>
                <a:cs typeface="Arial"/>
              </a:rPr>
              <a:t>trì </a:t>
            </a:r>
            <a:r>
              <a:rPr sz="2750" i="1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vi </a:t>
            </a:r>
            <a:r>
              <a:rPr sz="2750" i="1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–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VN-GUIDE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–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NXB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sz="275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Kê.</a:t>
            </a:r>
            <a:endParaRPr sz="2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Internet</a:t>
            </a:r>
            <a:r>
              <a:rPr sz="2750" spc="2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!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807656"/>
            <a:ext cx="760730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10" dirty="0"/>
              <a:t>Các </a:t>
            </a:r>
            <a:r>
              <a:rPr sz="3200" dirty="0"/>
              <a:t>thành </a:t>
            </a:r>
            <a:r>
              <a:rPr sz="3200" spc="5" dirty="0"/>
              <a:t>phần </a:t>
            </a:r>
            <a:r>
              <a:rPr sz="3200" spc="10" dirty="0"/>
              <a:t>cơ </a:t>
            </a:r>
            <a:r>
              <a:rPr sz="3200" spc="5" dirty="0"/>
              <a:t>bản trên</a:t>
            </a:r>
            <a:r>
              <a:rPr sz="3200" spc="-325" dirty="0"/>
              <a:t> </a:t>
            </a:r>
            <a:r>
              <a:rPr sz="3200" spc="20" dirty="0"/>
              <a:t>Mainboard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20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8085455" cy="416496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b="1" i="1" spc="5" dirty="0">
                <a:solidFill>
                  <a:srgbClr val="990000"/>
                </a:solidFill>
                <a:latin typeface="Arial"/>
                <a:cs typeface="Arial"/>
              </a:rPr>
              <a:t>Khe </a:t>
            </a:r>
            <a:r>
              <a:rPr sz="3200" b="1" i="1" spc="20" dirty="0">
                <a:solidFill>
                  <a:srgbClr val="990000"/>
                </a:solidFill>
                <a:latin typeface="Arial"/>
                <a:cs typeface="Arial"/>
              </a:rPr>
              <a:t>cắm</a:t>
            </a:r>
            <a:r>
              <a:rPr sz="3200" b="1" i="1" spc="-15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b="1" i="1" spc="10" dirty="0">
                <a:solidFill>
                  <a:srgbClr val="990000"/>
                </a:solidFill>
                <a:latin typeface="Arial"/>
                <a:cs typeface="Arial"/>
              </a:rPr>
              <a:t>RAM: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Hai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chính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DIMM </a:t>
            </a:r>
            <a:r>
              <a:rPr sz="3200" spc="7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spc="-5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SIMM.</a:t>
            </a:r>
            <a:endParaRPr sz="3200">
              <a:latin typeface="Arial"/>
              <a:cs typeface="Arial"/>
            </a:endParaRPr>
          </a:p>
          <a:p>
            <a:pPr marL="756285" marR="232410" indent="-286385">
              <a:lnSpc>
                <a:spcPct val="102400"/>
              </a:lnSpc>
              <a:spcBef>
                <a:spcPts val="66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DIMM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(Dual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in-line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memory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module):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Module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2 hàng chân</a:t>
            </a:r>
            <a:endParaRPr sz="2750">
              <a:latin typeface="Arial"/>
              <a:cs typeface="Arial"/>
            </a:endParaRPr>
          </a:p>
          <a:p>
            <a:pPr marL="756285" marR="5080" indent="-286385">
              <a:lnSpc>
                <a:spcPct val="102400"/>
              </a:lnSpc>
              <a:spcBef>
                <a:spcPts val="60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SIMM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(Single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in-line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memory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module):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Module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1 hàng chân</a:t>
            </a:r>
            <a:endParaRPr sz="2750">
              <a:latin typeface="Arial"/>
              <a:cs typeface="Arial"/>
            </a:endParaRPr>
          </a:p>
          <a:p>
            <a:pPr marL="355600" marR="306070" indent="-343535">
              <a:lnSpc>
                <a:spcPct val="101699"/>
              </a:lnSpc>
              <a:spcBef>
                <a:spcPts val="69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Ngoài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ra,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khe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RAM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cũng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phải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tương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thích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loại</a:t>
            </a:r>
            <a:r>
              <a:rPr sz="3200" spc="-5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RAM.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1973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1. </a:t>
            </a:r>
            <a:r>
              <a:rPr sz="4400" b="0" spc="25" dirty="0">
                <a:latin typeface="Arial"/>
                <a:cs typeface="Arial"/>
              </a:rPr>
              <a:t>Các </a:t>
            </a:r>
            <a:r>
              <a:rPr sz="4400" b="0" spc="20" dirty="0">
                <a:latin typeface="Arial"/>
                <a:cs typeface="Arial"/>
              </a:rPr>
              <a:t>khái</a:t>
            </a:r>
            <a:r>
              <a:rPr sz="4400" b="0" spc="-325" dirty="0">
                <a:latin typeface="Arial"/>
                <a:cs typeface="Arial"/>
              </a:rPr>
              <a:t> </a:t>
            </a:r>
            <a:r>
              <a:rPr sz="4400" b="0" spc="10" dirty="0">
                <a:latin typeface="Arial"/>
                <a:cs typeface="Arial"/>
              </a:rPr>
              <a:t>niệm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200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8089900" cy="44799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3200" b="1" i="1" spc="10" dirty="0">
                <a:solidFill>
                  <a:srgbClr val="000066"/>
                </a:solidFill>
                <a:latin typeface="Arial"/>
                <a:cs typeface="Arial"/>
              </a:rPr>
              <a:t>a.</a:t>
            </a:r>
            <a:r>
              <a:rPr sz="3200" b="1" i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i="1" spc="15" dirty="0">
                <a:solidFill>
                  <a:srgbClr val="000066"/>
                </a:solidFill>
                <a:latin typeface="Arial"/>
                <a:cs typeface="Arial"/>
              </a:rPr>
              <a:t>Virus</a:t>
            </a:r>
            <a:endParaRPr sz="3200">
              <a:latin typeface="Arial"/>
              <a:cs typeface="Arial"/>
            </a:endParaRPr>
          </a:p>
          <a:p>
            <a:pPr marL="355600" marR="161290" indent="-343535">
              <a:lnSpc>
                <a:spcPts val="3460"/>
              </a:lnSpc>
              <a:spcBef>
                <a:spcPts val="87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Đoạn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mã chương</a:t>
            </a:r>
            <a:r>
              <a:rPr sz="3200" spc="-6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đặc biệt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tính.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90000"/>
              </a:lnSpc>
              <a:spcBef>
                <a:spcPts val="69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“bám”</a:t>
            </a:r>
            <a:r>
              <a:rPr sz="3200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đối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tượng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khác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(có  thể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file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trình,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master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boot, boot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sector,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văn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bản...)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3200" spc="-5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đĩa.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4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Có thể gây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ra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sự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tái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lây</a:t>
            </a:r>
            <a:r>
              <a:rPr sz="3200" spc="-48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nhiễm.</a:t>
            </a:r>
            <a:endParaRPr sz="3200">
              <a:latin typeface="Arial"/>
              <a:cs typeface="Arial"/>
            </a:endParaRPr>
          </a:p>
          <a:p>
            <a:pPr marL="355600" marR="339725" indent="-343535">
              <a:lnSpc>
                <a:spcPts val="3460"/>
              </a:lnSpc>
              <a:spcBef>
                <a:spcPts val="79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Mục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đích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chủ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yếu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phá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hoại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ăn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cắp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tin.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48533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1. </a:t>
            </a:r>
            <a:r>
              <a:rPr sz="4400" b="0" spc="25" dirty="0">
                <a:latin typeface="Arial"/>
                <a:cs typeface="Arial"/>
              </a:rPr>
              <a:t>Các </a:t>
            </a:r>
            <a:r>
              <a:rPr sz="4400" b="0" spc="20" dirty="0">
                <a:latin typeface="Arial"/>
                <a:cs typeface="Arial"/>
              </a:rPr>
              <a:t>khái </a:t>
            </a:r>
            <a:r>
              <a:rPr sz="4400" b="0" spc="15" dirty="0">
                <a:latin typeface="Arial"/>
                <a:cs typeface="Arial"/>
              </a:rPr>
              <a:t>niệm</a:t>
            </a:r>
            <a:r>
              <a:rPr sz="4400" b="0" spc="-409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(2)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201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43448"/>
            <a:ext cx="8140065" cy="46901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b="1" spc="-25" dirty="0">
                <a:solidFill>
                  <a:srgbClr val="000066"/>
                </a:solidFill>
                <a:latin typeface="Arial"/>
                <a:cs typeface="Arial"/>
              </a:rPr>
              <a:t>b. </a:t>
            </a: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b="1" spc="15" dirty="0">
                <a:solidFill>
                  <a:srgbClr val="000066"/>
                </a:solidFill>
                <a:latin typeface="Arial"/>
                <a:cs typeface="Arial"/>
              </a:rPr>
              <a:t>đặc </a:t>
            </a:r>
            <a:r>
              <a:rPr sz="2400" b="1" spc="30" dirty="0">
                <a:solidFill>
                  <a:srgbClr val="000066"/>
                </a:solidFill>
                <a:latin typeface="Arial"/>
                <a:cs typeface="Arial"/>
              </a:rPr>
              <a:t>điểm </a:t>
            </a:r>
            <a:r>
              <a:rPr sz="2400" b="1" spc="-3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b="1" spc="1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b="1" spc="-5" dirty="0">
                <a:solidFill>
                  <a:srgbClr val="000066"/>
                </a:solidFill>
                <a:latin typeface="Arial"/>
                <a:cs typeface="Arial"/>
              </a:rPr>
              <a:t>chất </a:t>
            </a:r>
            <a:r>
              <a:rPr sz="2400" b="1" spc="-10" dirty="0">
                <a:solidFill>
                  <a:srgbClr val="000066"/>
                </a:solidFill>
                <a:latin typeface="Arial"/>
                <a:cs typeface="Arial"/>
              </a:rPr>
              <a:t>chủ </a:t>
            </a:r>
            <a:r>
              <a:rPr sz="2400" b="1" spc="-20" dirty="0">
                <a:solidFill>
                  <a:srgbClr val="000066"/>
                </a:solidFill>
                <a:latin typeface="Arial"/>
                <a:cs typeface="Arial"/>
              </a:rPr>
              <a:t>yếu </a:t>
            </a:r>
            <a:r>
              <a:rPr sz="2400" b="1" spc="-10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2400" b="1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000066"/>
                </a:solidFill>
                <a:latin typeface="Arial"/>
                <a:cs typeface="Arial"/>
              </a:rPr>
              <a:t>Virus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715"/>
              </a:lnSpc>
              <a:spcBef>
                <a:spcPts val="35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Kích thước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Virus thường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nhỏ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mã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hóa cẩn</a:t>
            </a:r>
            <a:r>
              <a:rPr sz="2400" spc="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thận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15"/>
              </a:lnSpc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tránh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phát</a:t>
            </a:r>
            <a:r>
              <a:rPr sz="2400" spc="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hiện.</a:t>
            </a:r>
            <a:endParaRPr sz="2400">
              <a:latin typeface="Arial"/>
              <a:cs typeface="Arial"/>
            </a:endParaRPr>
          </a:p>
          <a:p>
            <a:pPr marL="355600" marR="86360" indent="-343535">
              <a:lnSpc>
                <a:spcPct val="90000"/>
              </a:lnSpc>
              <a:spcBef>
                <a:spcPts val="56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khả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soát hoạt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đã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bị 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nhiễm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Virus.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khả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này,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chúng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tạo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ra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sự tự 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lây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nhiễm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sang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đối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tượng</a:t>
            </a:r>
            <a:r>
              <a:rPr sz="2400" spc="3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khác.</a:t>
            </a:r>
            <a:endParaRPr sz="2400">
              <a:latin typeface="Arial"/>
              <a:cs typeface="Arial"/>
            </a:endParaRPr>
          </a:p>
          <a:p>
            <a:pPr marL="355600" marR="501650" indent="-343535">
              <a:lnSpc>
                <a:spcPct val="90000"/>
              </a:lnSpc>
              <a:spcBef>
                <a:spcPts val="64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Hầu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hết đều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chất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phá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hoại,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gây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ảnh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hưởng 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nghiêm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trọng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đến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công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tài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chính của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người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nhiễm</a:t>
            </a:r>
            <a:r>
              <a:rPr sz="2400" spc="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Virus.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90400"/>
              </a:lnSpc>
              <a:spcBef>
                <a:spcPts val="55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Phương thức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“bám”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Virus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đối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tượng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đa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dạng,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cuối,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chen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những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vị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trí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bên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trong,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tăng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kích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thước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đối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tượng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nhiễm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nhưng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cũng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khả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bảo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toàn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kích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thước</a:t>
            </a:r>
            <a:r>
              <a:rPr sz="2400" spc="3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này.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48533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1. </a:t>
            </a:r>
            <a:r>
              <a:rPr sz="4400" b="0" spc="25" dirty="0">
                <a:latin typeface="Arial"/>
                <a:cs typeface="Arial"/>
              </a:rPr>
              <a:t>Các </a:t>
            </a:r>
            <a:r>
              <a:rPr sz="4400" b="0" spc="20" dirty="0">
                <a:latin typeface="Arial"/>
                <a:cs typeface="Arial"/>
              </a:rPr>
              <a:t>khái </a:t>
            </a:r>
            <a:r>
              <a:rPr sz="4400" b="0" spc="15" dirty="0">
                <a:latin typeface="Arial"/>
                <a:cs typeface="Arial"/>
              </a:rPr>
              <a:t>niệm</a:t>
            </a:r>
            <a:r>
              <a:rPr sz="4400" b="0" spc="-409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(3)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202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39874"/>
            <a:ext cx="8021320" cy="4455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i="1" spc="25" dirty="0">
                <a:solidFill>
                  <a:srgbClr val="000066"/>
                </a:solidFill>
                <a:latin typeface="Arial"/>
                <a:cs typeface="Arial"/>
              </a:rPr>
              <a:t>d. </a:t>
            </a:r>
            <a:r>
              <a:rPr sz="2750" b="1" i="1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750" b="1" i="1" spc="30" dirty="0">
                <a:solidFill>
                  <a:srgbClr val="000066"/>
                </a:solidFill>
                <a:latin typeface="Arial"/>
                <a:cs typeface="Arial"/>
              </a:rPr>
              <a:t>số khái </a:t>
            </a:r>
            <a:r>
              <a:rPr sz="2750" b="1" i="1" spc="25" dirty="0">
                <a:solidFill>
                  <a:srgbClr val="000066"/>
                </a:solidFill>
                <a:latin typeface="Arial"/>
                <a:cs typeface="Arial"/>
              </a:rPr>
              <a:t>niệm</a:t>
            </a:r>
            <a:r>
              <a:rPr sz="2750" b="1" i="1" spc="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i="1" spc="35" dirty="0">
                <a:solidFill>
                  <a:srgbClr val="000066"/>
                </a:solidFill>
                <a:latin typeface="Arial"/>
                <a:cs typeface="Arial"/>
              </a:rPr>
              <a:t>khác</a:t>
            </a:r>
            <a:endParaRPr sz="2750">
              <a:latin typeface="Arial"/>
              <a:cs typeface="Arial"/>
            </a:endParaRPr>
          </a:p>
          <a:p>
            <a:pPr marL="355600" marR="252729" indent="-343535">
              <a:lnSpc>
                <a:spcPts val="2700"/>
              </a:lnSpc>
              <a:spcBef>
                <a:spcPts val="67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  <a:tab pos="3816985" algn="l"/>
              </a:tabLst>
            </a:pP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Worm</a:t>
            </a:r>
            <a:r>
              <a:rPr sz="2750" i="1" spc="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(sâu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Internet):	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virus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co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khả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năng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tự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lây lan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qua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mạng bằng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750" spc="6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đường: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ts val="2870"/>
              </a:lnSpc>
              <a:spcBef>
                <a:spcPts val="65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E-mail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ts val="2855"/>
              </a:lnSpc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Chatting,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ts val="2865"/>
              </a:lnSpc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Lỗ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hỏng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(HĐH,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dich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sz="2400" spc="4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mạng)</a:t>
            </a:r>
            <a:endParaRPr sz="2400">
              <a:latin typeface="Arial"/>
              <a:cs typeface="Arial"/>
            </a:endParaRPr>
          </a:p>
          <a:p>
            <a:pPr marL="355600" marR="73660" indent="-343535">
              <a:lnSpc>
                <a:spcPct val="81900"/>
              </a:lnSpc>
              <a:spcBef>
                <a:spcPts val="67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Trojan (horse)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(Ngựa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thành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Troa):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Trojan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không 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xem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virus 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vì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nó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khã 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tự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lây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lan.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Cách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xâm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nhập: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ts val="2585"/>
              </a:lnSpc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Kèm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theo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(trò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chơi,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mềm</a:t>
            </a:r>
            <a:r>
              <a:rPr sz="2400" spc="1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crack,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ts val="2590"/>
              </a:lnSpc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mềm miễn</a:t>
            </a:r>
            <a:r>
              <a:rPr sz="2400" spc="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phí...)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ts val="2870"/>
              </a:lnSpc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Ghép</a:t>
            </a:r>
            <a:r>
              <a:rPr sz="2400" spc="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worm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48533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1. </a:t>
            </a:r>
            <a:r>
              <a:rPr sz="4400" b="0" spc="25" dirty="0">
                <a:latin typeface="Arial"/>
                <a:cs typeface="Arial"/>
              </a:rPr>
              <a:t>Các </a:t>
            </a:r>
            <a:r>
              <a:rPr sz="4400" b="0" spc="20" dirty="0">
                <a:latin typeface="Arial"/>
                <a:cs typeface="Arial"/>
              </a:rPr>
              <a:t>khái </a:t>
            </a:r>
            <a:r>
              <a:rPr sz="4400" b="0" spc="15" dirty="0">
                <a:latin typeface="Arial"/>
                <a:cs typeface="Arial"/>
              </a:rPr>
              <a:t>niệm</a:t>
            </a:r>
            <a:r>
              <a:rPr sz="4400" b="0" spc="-409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(4)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203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98500" y="1517649"/>
            <a:ext cx="8109584" cy="47275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530"/>
              </a:spcBef>
              <a:tabLst>
                <a:tab pos="1709420" algn="l"/>
              </a:tabLst>
            </a:pPr>
            <a:r>
              <a:rPr sz="3200" b="1" i="1" spc="10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3200" b="1" i="1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i="1" spc="-20" dirty="0">
                <a:solidFill>
                  <a:srgbClr val="000066"/>
                </a:solidFill>
                <a:latin typeface="Arial"/>
                <a:cs typeface="Arial"/>
              </a:rPr>
              <a:t>số	</a:t>
            </a:r>
            <a:r>
              <a:rPr sz="3200" b="1" i="1" spc="10" dirty="0">
                <a:solidFill>
                  <a:srgbClr val="000066"/>
                </a:solidFill>
                <a:latin typeface="Arial"/>
                <a:cs typeface="Arial"/>
              </a:rPr>
              <a:t>Trojan chuyên</a:t>
            </a:r>
            <a:r>
              <a:rPr sz="3200" b="1" i="1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i="1" dirty="0">
                <a:solidFill>
                  <a:srgbClr val="000066"/>
                </a:solidFill>
                <a:latin typeface="Arial"/>
                <a:cs typeface="Arial"/>
              </a:rPr>
              <a:t>biệt:</a:t>
            </a:r>
            <a:endParaRPr sz="3200">
              <a:latin typeface="Arial"/>
              <a:cs typeface="Arial"/>
            </a:endParaRPr>
          </a:p>
          <a:p>
            <a:pPr marL="12700" marR="33020">
              <a:lnSpc>
                <a:spcPct val="90000"/>
              </a:lnSpc>
              <a:spcBef>
                <a:spcPts val="82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08610" algn="l"/>
              </a:tabLst>
            </a:pPr>
            <a:r>
              <a:rPr sz="3200" b="1" i="1" spc="10" dirty="0">
                <a:solidFill>
                  <a:srgbClr val="000066"/>
                </a:solidFill>
                <a:latin typeface="Arial"/>
                <a:cs typeface="Arial"/>
              </a:rPr>
              <a:t>Backdoor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: Loại Trojan </a:t>
            </a:r>
            <a:r>
              <a:rPr sz="3200" i="1" spc="25" dirty="0">
                <a:solidFill>
                  <a:srgbClr val="000066"/>
                </a:solidFill>
                <a:latin typeface="Arial"/>
                <a:cs typeface="Arial"/>
              </a:rPr>
              <a:t>sau </a:t>
            </a:r>
            <a:r>
              <a:rPr sz="3200" i="1" spc="20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3200" i="1" spc="20" dirty="0">
                <a:solidFill>
                  <a:srgbClr val="000066"/>
                </a:solidFill>
                <a:latin typeface="Arial"/>
                <a:cs typeface="Arial"/>
              </a:rPr>
              <a:t>cài  </a:t>
            </a:r>
            <a:r>
              <a:rPr sz="3200" i="1" spc="2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3200" i="1" spc="-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3200" i="1" spc="30" dirty="0">
                <a:solidFill>
                  <a:srgbClr val="000066"/>
                </a:solidFill>
                <a:latin typeface="Arial"/>
                <a:cs typeface="Arial"/>
              </a:rPr>
              <a:t>sẽ </a:t>
            </a:r>
            <a:r>
              <a:rPr sz="3200" i="1" spc="-15" dirty="0">
                <a:solidFill>
                  <a:srgbClr val="000066"/>
                </a:solidFill>
                <a:latin typeface="Arial"/>
                <a:cs typeface="Arial"/>
              </a:rPr>
              <a:t>mở </a:t>
            </a:r>
            <a:r>
              <a:rPr sz="3200" i="1" spc="25" dirty="0">
                <a:solidFill>
                  <a:srgbClr val="000066"/>
                </a:solidFill>
                <a:latin typeface="Arial"/>
                <a:cs typeface="Arial"/>
              </a:rPr>
              <a:t>các cổng </a:t>
            </a:r>
            <a:r>
              <a:rPr sz="3200" i="1" spc="30" dirty="0">
                <a:solidFill>
                  <a:srgbClr val="000066"/>
                </a:solidFill>
                <a:latin typeface="Arial"/>
                <a:cs typeface="Arial"/>
              </a:rPr>
              <a:t>dịch </a:t>
            </a:r>
            <a:r>
              <a:rPr sz="3200" i="1" spc="20" dirty="0">
                <a:solidFill>
                  <a:srgbClr val="000066"/>
                </a:solidFill>
                <a:latin typeface="Arial"/>
                <a:cs typeface="Arial"/>
              </a:rPr>
              <a:t>vụ, </a:t>
            </a:r>
            <a:r>
              <a:rPr sz="3200" i="1" spc="2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phép  </a:t>
            </a:r>
            <a:r>
              <a:rPr sz="3200" i="1" spc="30" dirty="0">
                <a:solidFill>
                  <a:srgbClr val="000066"/>
                </a:solidFill>
                <a:latin typeface="Arial"/>
                <a:cs typeface="Arial"/>
              </a:rPr>
              <a:t>kẻ</a:t>
            </a:r>
            <a:r>
              <a:rPr sz="3200" i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tấn</a:t>
            </a:r>
            <a:r>
              <a:rPr sz="3200" i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25" dirty="0">
                <a:solidFill>
                  <a:srgbClr val="000066"/>
                </a:solidFill>
                <a:latin typeface="Arial"/>
                <a:cs typeface="Arial"/>
              </a:rPr>
              <a:t>công</a:t>
            </a:r>
            <a:r>
              <a:rPr sz="3200" i="1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(hacker)</a:t>
            </a:r>
            <a:r>
              <a:rPr sz="3200" i="1" spc="-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3200" i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thể</a:t>
            </a:r>
            <a:r>
              <a:rPr sz="3200" i="1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20" dirty="0">
                <a:solidFill>
                  <a:srgbClr val="000066"/>
                </a:solidFill>
                <a:latin typeface="Arial"/>
                <a:cs typeface="Arial"/>
              </a:rPr>
              <a:t>kết</a:t>
            </a:r>
            <a:r>
              <a:rPr sz="3200" i="1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nối</a:t>
            </a:r>
            <a:r>
              <a:rPr sz="3200" i="1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sz="3200" i="1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30" dirty="0">
                <a:solidFill>
                  <a:srgbClr val="000066"/>
                </a:solidFill>
                <a:latin typeface="Arial"/>
                <a:cs typeface="Arial"/>
              </a:rPr>
              <a:t>xa</a:t>
            </a:r>
            <a:r>
              <a:rPr sz="3200" i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đến  </a:t>
            </a:r>
            <a:r>
              <a:rPr sz="3200" i="1" spc="-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tính nạn nhân,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đó nhận </a:t>
            </a:r>
            <a:r>
              <a:rPr sz="3200" i="1" spc="3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thực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hiện  </a:t>
            </a:r>
            <a:r>
              <a:rPr sz="3200" i="1" spc="20" dirty="0">
                <a:solidFill>
                  <a:srgbClr val="000066"/>
                </a:solidFill>
                <a:latin typeface="Arial"/>
                <a:cs typeface="Arial"/>
              </a:rPr>
              <a:t>lệnh </a:t>
            </a:r>
            <a:r>
              <a:rPr sz="3200" i="1" spc="2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3200" i="1" spc="30" dirty="0">
                <a:solidFill>
                  <a:srgbClr val="000066"/>
                </a:solidFill>
                <a:latin typeface="Arial"/>
                <a:cs typeface="Arial"/>
              </a:rPr>
              <a:t>kẻ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tấn</a:t>
            </a:r>
            <a:r>
              <a:rPr sz="3200" i="1" spc="-3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công.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90600"/>
              </a:lnSpc>
              <a:spcBef>
                <a:spcPts val="72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198755" algn="l"/>
                <a:tab pos="4282440" algn="l"/>
                <a:tab pos="6151880" algn="l"/>
              </a:tabLst>
            </a:pPr>
            <a:r>
              <a:rPr sz="3200" b="1" i="1" spc="15" dirty="0">
                <a:solidFill>
                  <a:srgbClr val="000066"/>
                </a:solidFill>
                <a:latin typeface="Arial"/>
                <a:cs typeface="Arial"/>
              </a:rPr>
              <a:t>Spyware </a:t>
            </a:r>
            <a:r>
              <a:rPr sz="3200" i="1" spc="5" dirty="0">
                <a:solidFill>
                  <a:srgbClr val="000066"/>
                </a:solidFill>
                <a:latin typeface="Arial"/>
                <a:cs typeface="Arial"/>
              </a:rPr>
              <a:t>(phần </a:t>
            </a:r>
            <a:r>
              <a:rPr sz="3200" i="1" spc="-5" dirty="0">
                <a:solidFill>
                  <a:srgbClr val="000066"/>
                </a:solidFill>
                <a:latin typeface="Arial"/>
                <a:cs typeface="Arial"/>
              </a:rPr>
              <a:t>mềm</a:t>
            </a:r>
            <a:r>
              <a:rPr sz="3200" i="1" spc="-2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20" dirty="0">
                <a:solidFill>
                  <a:srgbClr val="000066"/>
                </a:solidFill>
                <a:latin typeface="Arial"/>
                <a:cs typeface="Arial"/>
              </a:rPr>
              <a:t>gián</a:t>
            </a:r>
            <a:r>
              <a:rPr sz="3200" i="1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điệp)	</a:t>
            </a:r>
            <a:r>
              <a:rPr sz="3200" i="1" spc="3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i="1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25" dirty="0">
                <a:solidFill>
                  <a:srgbClr val="000066"/>
                </a:solidFill>
                <a:latin typeface="Arial"/>
                <a:cs typeface="Arial"/>
              </a:rPr>
              <a:t>Adware  </a:t>
            </a:r>
            <a:r>
              <a:rPr sz="3200" i="1" spc="5" dirty="0">
                <a:solidFill>
                  <a:srgbClr val="000066"/>
                </a:solidFill>
                <a:latin typeface="Arial"/>
                <a:cs typeface="Arial"/>
              </a:rPr>
              <a:t>(phần </a:t>
            </a:r>
            <a:r>
              <a:rPr sz="3200" i="1" spc="-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quảng </a:t>
            </a:r>
            <a:r>
              <a:rPr sz="3200" i="1" spc="20" dirty="0">
                <a:solidFill>
                  <a:srgbClr val="000066"/>
                </a:solidFill>
                <a:latin typeface="Arial"/>
                <a:cs typeface="Arial"/>
              </a:rPr>
              <a:t>cáo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bất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hợp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pháp): dùng  để ăn </a:t>
            </a:r>
            <a:r>
              <a:rPr sz="3200" i="1" spc="25" dirty="0">
                <a:solidFill>
                  <a:srgbClr val="000066"/>
                </a:solidFill>
                <a:latin typeface="Arial"/>
                <a:cs typeface="Arial"/>
              </a:rPr>
              <a:t>cắp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sz="3200" i="1" spc="-3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tin,</a:t>
            </a:r>
            <a:r>
              <a:rPr sz="3200" i="1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tự	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động quảng </a:t>
            </a:r>
            <a:r>
              <a:rPr sz="3200" i="1" spc="25" dirty="0">
                <a:solidFill>
                  <a:srgbClr val="000066"/>
                </a:solidFill>
                <a:latin typeface="Arial"/>
                <a:cs typeface="Arial"/>
              </a:rPr>
              <a:t>cáo </a:t>
            </a:r>
            <a:r>
              <a:rPr sz="3200" i="1" spc="5" dirty="0">
                <a:solidFill>
                  <a:srgbClr val="000066"/>
                </a:solidFill>
                <a:latin typeface="Arial"/>
                <a:cs typeface="Arial"/>
              </a:rPr>
              <a:t>trên  </a:t>
            </a:r>
            <a:r>
              <a:rPr sz="3200" i="1" spc="-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3200" i="1" spc="15" dirty="0">
                <a:solidFill>
                  <a:srgbClr val="000066"/>
                </a:solidFill>
                <a:latin typeface="Arial"/>
                <a:cs typeface="Arial"/>
              </a:rPr>
              <a:t>nạn</a:t>
            </a:r>
            <a:r>
              <a:rPr sz="3200" i="1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i="1" spc="10" dirty="0">
                <a:solidFill>
                  <a:srgbClr val="000066"/>
                </a:solidFill>
                <a:latin typeface="Arial"/>
                <a:cs typeface="Arial"/>
              </a:rPr>
              <a:t>nhân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10" dirty="0"/>
              <a:t>2. </a:t>
            </a:r>
            <a:r>
              <a:rPr spc="-5" dirty="0"/>
              <a:t>Các </a:t>
            </a:r>
            <a:r>
              <a:rPr spc="-10" dirty="0"/>
              <a:t>dấu </a:t>
            </a:r>
            <a:r>
              <a:rPr dirty="0"/>
              <a:t>hiệu nhiểm </a:t>
            </a:r>
            <a:r>
              <a:rPr spc="5" dirty="0"/>
              <a:t>virus </a:t>
            </a:r>
            <a:r>
              <a:rPr spc="-5" dirty="0"/>
              <a:t>và  </a:t>
            </a:r>
            <a:r>
              <a:rPr spc="-10" dirty="0"/>
              <a:t>các </a:t>
            </a:r>
            <a:r>
              <a:rPr spc="5" dirty="0"/>
              <a:t>lây </a:t>
            </a:r>
            <a:r>
              <a:rPr dirty="0"/>
              <a:t>nhiểm</a:t>
            </a:r>
            <a:r>
              <a:rPr spc="350" dirty="0"/>
              <a:t> </a:t>
            </a:r>
            <a:r>
              <a:rPr spc="-15" dirty="0"/>
              <a:t>khác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204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68767"/>
            <a:ext cx="8096250" cy="3806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nạp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lâu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hơn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bình</a:t>
            </a:r>
            <a:r>
              <a:rPr sz="2000" spc="-3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endParaRPr sz="2000">
              <a:latin typeface="Arial"/>
              <a:cs typeface="Arial"/>
            </a:endParaRPr>
          </a:p>
          <a:p>
            <a:pPr marL="355600" marR="424815" indent="-343535">
              <a:lnSpc>
                <a:spcPct val="78200"/>
              </a:lnSpc>
              <a:spcBef>
                <a:spcPts val="5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Con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dài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truy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cập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2000" spc="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dường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như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quá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mức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đối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vụ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đơn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giản.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báo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lỗi liên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miên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000" spc="-50" dirty="0">
                <a:solidFill>
                  <a:srgbClr val="000066"/>
                </a:solidFill>
                <a:latin typeface="Arial"/>
                <a:cs typeface="Arial"/>
              </a:rPr>
              <a:t>ít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hơn thường</a:t>
            </a:r>
            <a:r>
              <a:rPr sz="2000" spc="-25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lệ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Tập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biến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mất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hoặc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xuất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hiên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cách</a:t>
            </a:r>
            <a:r>
              <a:rPr sz="2000" spc="-3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bí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hiểm.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ts val="1950"/>
              </a:lnSpc>
              <a:spcBef>
                <a:spcPts val="44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Hiển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thị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ảnh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lạ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hoặc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phát</a:t>
            </a:r>
            <a:r>
              <a:rPr sz="2000" spc="-2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tiếng  động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lạ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Dung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lượng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giảm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trông</a:t>
            </a:r>
            <a:r>
              <a:rPr sz="2000" spc="-3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thấy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thể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nhận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diện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2000" spc="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cứng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khởi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Tập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tin thi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hành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thay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đổi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kích</a:t>
            </a:r>
            <a:r>
              <a:rPr sz="2000" spc="-3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thước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ts val="214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Tập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vốn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hành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ngon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trớn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đột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nhiên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trở</a:t>
            </a:r>
            <a:r>
              <a:rPr sz="20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chứng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báo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lỗi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ngoài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140"/>
              </a:lnSpc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dự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kiến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30480">
              <a:lnSpc>
                <a:spcPct val="101400"/>
              </a:lnSpc>
              <a:spcBef>
                <a:spcPts val="65"/>
              </a:spcBef>
            </a:pPr>
            <a:r>
              <a:rPr spc="-10" dirty="0"/>
              <a:t>2. </a:t>
            </a:r>
            <a:r>
              <a:rPr spc="-5" dirty="0"/>
              <a:t>Các </a:t>
            </a:r>
            <a:r>
              <a:rPr spc="-10" dirty="0"/>
              <a:t>dấu </a:t>
            </a:r>
            <a:r>
              <a:rPr dirty="0"/>
              <a:t>hiệu nhiểm </a:t>
            </a:r>
            <a:r>
              <a:rPr spc="5" dirty="0"/>
              <a:t>virus </a:t>
            </a:r>
            <a:r>
              <a:rPr spc="-5" dirty="0"/>
              <a:t>và  </a:t>
            </a:r>
            <a:r>
              <a:rPr spc="-10" dirty="0"/>
              <a:t>các </a:t>
            </a:r>
            <a:r>
              <a:rPr spc="5" dirty="0"/>
              <a:t>lây </a:t>
            </a:r>
            <a:r>
              <a:rPr dirty="0"/>
              <a:t>nhiểm </a:t>
            </a:r>
            <a:r>
              <a:rPr spc="-15" dirty="0"/>
              <a:t>khác</a:t>
            </a:r>
            <a:r>
              <a:rPr spc="500" dirty="0"/>
              <a:t> </a:t>
            </a:r>
            <a:r>
              <a:rPr sz="4050" baseline="24691" dirty="0"/>
              <a:t>(2)</a:t>
            </a:r>
            <a:endParaRPr sz="4050" baseline="24691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205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68767"/>
            <a:ext cx="8121015" cy="393065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55600" marR="5080" indent="-343535">
              <a:lnSpc>
                <a:spcPct val="79800"/>
              </a:lnSpc>
              <a:spcBef>
                <a:spcPts val="61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Đèn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cứng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 bật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sáng khi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hoạt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động  nào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đó.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(tuy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nhiên,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đôi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lúc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điều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hành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thực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hiên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thủ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tục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bảo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trì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đĩa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hoạt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suốt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thời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gian)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Tập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liên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tục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2000" spc="-2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hỏng.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thị thông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báo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lỗi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kỳ</a:t>
            </a:r>
            <a:r>
              <a:rPr sz="2000" spc="-3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lạ.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Hiện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thị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báo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lỗi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DOS/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W</a:t>
            </a:r>
            <a:r>
              <a:rPr sz="2000" spc="-3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indows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về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FAT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hay bảng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phân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chia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ts val="214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đĩa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cứng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tuy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khởi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nhưng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lại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treo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trước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dấu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140"/>
              </a:lnSpc>
            </a:pP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nhắc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DOS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khởi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an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toàn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W</a:t>
            </a:r>
            <a:r>
              <a:rPr sz="2000" spc="-3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indows9x.</a:t>
            </a:r>
            <a:endParaRPr sz="2000">
              <a:latin typeface="Arial"/>
              <a:cs typeface="Arial"/>
            </a:endParaRPr>
          </a:p>
          <a:p>
            <a:pPr marL="355600" marR="507365" indent="-343535" algn="just">
              <a:lnSpc>
                <a:spcPts val="1950"/>
              </a:lnSpc>
              <a:spcBef>
                <a:spcPts val="44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mở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rộng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tập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thuộc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tập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thay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đổi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mà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rõ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nguyên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do.</a:t>
            </a:r>
            <a:endParaRPr sz="20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Hiển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thị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báo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quét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virus</a:t>
            </a:r>
            <a:endParaRPr sz="2000">
              <a:latin typeface="Arial"/>
              <a:cs typeface="Arial"/>
            </a:endParaRPr>
          </a:p>
          <a:p>
            <a:pPr marL="355600" marR="44450" indent="-343535" algn="just">
              <a:lnSpc>
                <a:spcPct val="79800"/>
              </a:lnSpc>
              <a:spcBef>
                <a:spcPts val="49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Đối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trường</a:t>
            </a:r>
            <a:r>
              <a:rPr sz="2000" spc="-1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hợp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nhiểm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Spyware,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Adware,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sz="2000" spc="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r>
              <a:rPr sz="20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chậm 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hơn,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đặc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biệt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sử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dụng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dịch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mạng.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Thỉnh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thoảng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xuất</a:t>
            </a:r>
            <a:r>
              <a:rPr sz="2000" spc="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hiện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cửa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sổ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chứa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trang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web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quảng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cáo...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10" dirty="0"/>
              <a:t>2. Phòng chống </a:t>
            </a:r>
            <a:r>
              <a:rPr spc="5" dirty="0"/>
              <a:t>virus </a:t>
            </a:r>
            <a:r>
              <a:rPr spc="-5" dirty="0"/>
              <a:t>và </a:t>
            </a:r>
            <a:r>
              <a:rPr spc="-10" dirty="0"/>
              <a:t>các </a:t>
            </a:r>
            <a:r>
              <a:rPr spc="5" dirty="0"/>
              <a:t>lây  </a:t>
            </a:r>
            <a:r>
              <a:rPr dirty="0"/>
              <a:t>nhiểm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206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68767"/>
            <a:ext cx="8169275" cy="36252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5"/>
              </a:spcBef>
            </a:pP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a. </a:t>
            </a:r>
            <a:r>
              <a:rPr sz="2000" b="1" i="1" spc="-10" dirty="0">
                <a:solidFill>
                  <a:srgbClr val="000066"/>
                </a:solidFill>
                <a:latin typeface="Arial"/>
                <a:cs typeface="Arial"/>
              </a:rPr>
              <a:t>Phòng ngừa</a:t>
            </a:r>
            <a:endParaRPr sz="20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2000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sử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dụng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1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2000" spc="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chưa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qua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khâu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kiểm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tra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virus.</a:t>
            </a:r>
            <a:endParaRPr sz="2000">
              <a:latin typeface="Arial"/>
              <a:cs typeface="Arial"/>
            </a:endParaRPr>
          </a:p>
          <a:p>
            <a:pPr marL="355600" marR="10160" indent="-343535" algn="just">
              <a:lnSpc>
                <a:spcPct val="78200"/>
              </a:lnSpc>
              <a:spcBef>
                <a:spcPts val="5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sao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chép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trò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chơi,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 bất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hợp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pháp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mạng. </a:t>
            </a:r>
            <a:r>
              <a:rPr sz="2000" spc="5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2000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đọc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văn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bản/bảng</a:t>
            </a:r>
            <a:r>
              <a:rPr sz="2000" spc="-1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sz="2000" spc="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biết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gốc.</a:t>
            </a:r>
            <a:endParaRPr sz="20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Định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kỳ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chống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virus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để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kiểm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tra.</a:t>
            </a:r>
            <a:endParaRPr sz="2000">
              <a:latin typeface="Arial"/>
              <a:cs typeface="Arial"/>
            </a:endParaRPr>
          </a:p>
          <a:p>
            <a:pPr marL="355600" marR="5080" indent="-343535" algn="just">
              <a:lnSpc>
                <a:spcPts val="1950"/>
              </a:lnSpc>
              <a:spcBef>
                <a:spcPts val="44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Sao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quan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trọng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 sang các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 lưu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trữ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để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hạn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chế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thấp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nhất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thiệt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hại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do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virus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gây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ra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(nếu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có)</a:t>
            </a:r>
            <a:endParaRPr sz="2000">
              <a:latin typeface="Arial"/>
              <a:cs typeface="Arial"/>
            </a:endParaRPr>
          </a:p>
          <a:p>
            <a:pPr marL="355600" marR="5080" indent="-343535" algn="just">
              <a:lnSpc>
                <a:spcPct val="79800"/>
              </a:lnSpc>
              <a:spcBef>
                <a:spcPts val="5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chống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virus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trú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cảnh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báo 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khả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thâm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nhập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virus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thống. (Ví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dụ như bộ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chống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virus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2000" spc="-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Norton).</a:t>
            </a:r>
            <a:endParaRPr sz="2000">
              <a:latin typeface="Arial"/>
              <a:cs typeface="Arial"/>
            </a:endParaRPr>
          </a:p>
          <a:p>
            <a:pPr marL="355600" marR="5080" indent="-343535" algn="just">
              <a:lnSpc>
                <a:spcPct val="79800"/>
              </a:lnSpc>
              <a:spcBef>
                <a:spcPts val="484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Đối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xuyên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Internet,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nên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cập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nhật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sữa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lỗi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trang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  <a:hlinkClick r:id="rId2"/>
              </a:rPr>
              <a:t>www.microsoft.com.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Cài</a:t>
            </a:r>
            <a:r>
              <a:rPr sz="2000" spc="-2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chống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spyware/adware</a:t>
            </a:r>
            <a:r>
              <a:rPr sz="2000" spc="-1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lên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30480">
              <a:lnSpc>
                <a:spcPct val="101400"/>
              </a:lnSpc>
              <a:spcBef>
                <a:spcPts val="65"/>
              </a:spcBef>
            </a:pPr>
            <a:r>
              <a:rPr spc="-10" dirty="0"/>
              <a:t>2. Phòng chống </a:t>
            </a:r>
            <a:r>
              <a:rPr spc="5" dirty="0"/>
              <a:t>virus </a:t>
            </a:r>
            <a:r>
              <a:rPr spc="-5" dirty="0"/>
              <a:t>và </a:t>
            </a:r>
            <a:r>
              <a:rPr spc="-10" dirty="0"/>
              <a:t>các </a:t>
            </a:r>
            <a:r>
              <a:rPr spc="5" dirty="0"/>
              <a:t>lây  </a:t>
            </a:r>
            <a:r>
              <a:rPr dirty="0"/>
              <a:t>nhiểm</a:t>
            </a:r>
            <a:r>
              <a:rPr spc="165" dirty="0"/>
              <a:t> </a:t>
            </a:r>
            <a:r>
              <a:rPr sz="4050" baseline="24691" dirty="0"/>
              <a:t>(2)</a:t>
            </a:r>
            <a:endParaRPr sz="4050" baseline="24691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207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625980"/>
            <a:ext cx="26327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b.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Chống</a:t>
            </a:r>
            <a:r>
              <a:rPr sz="275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virus</a:t>
            </a:r>
            <a:endParaRPr sz="27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1850" y="2203450"/>
          <a:ext cx="8096250" cy="417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3105"/>
                <a:gridCol w="3554729"/>
              </a:tblGrid>
              <a:tr h="3962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spc="2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20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40" dirty="0">
                          <a:latin typeface="Arial"/>
                          <a:cs typeface="Arial"/>
                        </a:rPr>
                        <a:t>mềm</a:t>
                      </a:r>
                      <a:r>
                        <a:rPr sz="20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35" dirty="0">
                          <a:latin typeface="Arial"/>
                          <a:cs typeface="Arial"/>
                        </a:rPr>
                        <a:t>chống</a:t>
                      </a:r>
                      <a:r>
                        <a:rPr sz="2000" b="1" spc="-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30" dirty="0">
                          <a:latin typeface="Arial"/>
                          <a:cs typeface="Arial"/>
                        </a:rPr>
                        <a:t>virus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spc="5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20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15" dirty="0">
                          <a:latin typeface="Arial"/>
                          <a:cs typeface="Arial"/>
                        </a:rPr>
                        <a:t>site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marL="101600" marR="871855" indent="95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</a:rPr>
                        <a:t>Norton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AntiVirus </a:t>
                      </a:r>
                      <a:r>
                        <a:rPr sz="2000" spc="20" dirty="0">
                          <a:latin typeface="Arial"/>
                          <a:cs typeface="Arial"/>
                        </a:rPr>
                        <a:t>của</a:t>
                      </a:r>
                      <a:r>
                        <a:rPr sz="2000" spc="-3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5" dirty="0">
                          <a:latin typeface="Arial"/>
                          <a:cs typeface="Arial"/>
                        </a:rPr>
                        <a:t>Symantec  Corporation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  <a:hlinkClick r:id="rId2"/>
                        </a:rPr>
                        <a:t>www.symantec.com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 marL="101600" marR="915035" indent="95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15" dirty="0">
                          <a:latin typeface="Arial"/>
                          <a:cs typeface="Arial"/>
                        </a:rPr>
                        <a:t>Mcafee </a:t>
                      </a:r>
                      <a:r>
                        <a:rPr sz="2000" spc="10" dirty="0">
                          <a:latin typeface="Arial"/>
                          <a:cs typeface="Arial"/>
                        </a:rPr>
                        <a:t>VirusScan</a:t>
                      </a:r>
                      <a:r>
                        <a:rPr sz="2000" spc="-4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2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2000" spc="15" dirty="0">
                          <a:latin typeface="Arial"/>
                          <a:cs typeface="Arial"/>
                        </a:rPr>
                        <a:t>McAfee  Associates,lnc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  <a:hlinkClick r:id="rId3"/>
                        </a:rPr>
                        <a:t>www.mcafee.com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 marL="101600" marR="427355" indent="95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</a:rPr>
                        <a:t>Command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AntiVirus </a:t>
                      </a:r>
                      <a:r>
                        <a:rPr sz="2000" spc="20" dirty="0">
                          <a:latin typeface="Arial"/>
                          <a:cs typeface="Arial"/>
                        </a:rPr>
                        <a:t>của</a:t>
                      </a:r>
                      <a:r>
                        <a:rPr sz="2000" spc="-3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Command  Software</a:t>
                      </a:r>
                      <a:r>
                        <a:rPr sz="2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20" dirty="0">
                          <a:latin typeface="Arial"/>
                          <a:cs typeface="Arial"/>
                        </a:rPr>
                        <a:t>Systems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  <a:hlinkClick r:id="rId4"/>
                        </a:rPr>
                        <a:t>www.commandcom.com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marL="101600" marR="474345" indent="9525">
                        <a:lnSpc>
                          <a:spcPct val="100000"/>
                        </a:lnSpc>
                        <a:spcBef>
                          <a:spcPts val="365"/>
                        </a:spcBef>
                        <a:tabLst>
                          <a:tab pos="825500" algn="l"/>
                          <a:tab pos="3533775" algn="l"/>
                        </a:tabLst>
                      </a:pPr>
                      <a:r>
                        <a:rPr sz="2000" spc="20" dirty="0">
                          <a:latin typeface="Arial"/>
                          <a:cs typeface="Arial"/>
                        </a:rPr>
                        <a:t>Bkav	(Bách</a:t>
                      </a:r>
                      <a:r>
                        <a:rPr sz="20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5" dirty="0">
                          <a:latin typeface="Arial"/>
                          <a:cs typeface="Arial"/>
                        </a:rPr>
                        <a:t>Khoa</a:t>
                      </a:r>
                      <a:r>
                        <a:rPr sz="20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Anti-Virus)	</a:t>
                      </a:r>
                      <a:r>
                        <a:rPr sz="2000" spc="20" dirty="0">
                          <a:latin typeface="Arial"/>
                          <a:cs typeface="Arial"/>
                        </a:rPr>
                        <a:t>của  </a:t>
                      </a:r>
                      <a:r>
                        <a:rPr sz="2000" spc="10" dirty="0">
                          <a:latin typeface="Arial"/>
                          <a:cs typeface="Arial"/>
                        </a:rPr>
                        <a:t>Nguyễn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Tự </a:t>
                      </a:r>
                      <a:r>
                        <a:rPr sz="2000" spc="15" dirty="0">
                          <a:latin typeface="Arial"/>
                          <a:cs typeface="Arial"/>
                        </a:rPr>
                        <a:t>Quảng – ĐHBK</a:t>
                      </a:r>
                      <a:r>
                        <a:rPr sz="2000" spc="-3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Hà Nội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  <a:hlinkClick r:id="rId5"/>
                        </a:rPr>
                        <a:t>www.bkav.com.vn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65200">
                <a:tc>
                  <a:txBody>
                    <a:bodyPr/>
                    <a:lstStyle/>
                    <a:p>
                      <a:pPr marL="101600" marR="408305" indent="95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35" dirty="0">
                          <a:latin typeface="Arial"/>
                          <a:cs typeface="Arial"/>
                        </a:rPr>
                        <a:t>D2</a:t>
                      </a:r>
                      <a:r>
                        <a:rPr sz="2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20" dirty="0">
                          <a:latin typeface="Arial"/>
                          <a:cs typeface="Arial"/>
                        </a:rPr>
                        <a:t>của</a:t>
                      </a:r>
                      <a:r>
                        <a:rPr sz="2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Trương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20" dirty="0">
                          <a:latin typeface="Arial"/>
                          <a:cs typeface="Arial"/>
                        </a:rPr>
                        <a:t>Minh</a:t>
                      </a:r>
                      <a:r>
                        <a:rPr sz="2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Nhật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5" dirty="0">
                          <a:latin typeface="Arial"/>
                          <a:cs typeface="Arial"/>
                        </a:rPr>
                        <a:t>Quang</a:t>
                      </a:r>
                      <a:r>
                        <a:rPr sz="20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5" dirty="0">
                          <a:latin typeface="Arial"/>
                          <a:cs typeface="Arial"/>
                        </a:rPr>
                        <a:t>–  </a:t>
                      </a:r>
                      <a:r>
                        <a:rPr sz="2000" spc="35" dirty="0">
                          <a:latin typeface="Arial"/>
                          <a:cs typeface="Arial"/>
                        </a:rPr>
                        <a:t>ĐH </a:t>
                      </a:r>
                      <a:r>
                        <a:rPr sz="2000" spc="25" dirty="0">
                          <a:latin typeface="Arial"/>
                          <a:cs typeface="Arial"/>
                        </a:rPr>
                        <a:t>Cần</a:t>
                      </a:r>
                      <a:r>
                        <a:rPr sz="2000" spc="-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Thơ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 marR="145415" indent="-343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  <a:hlinkClick r:id="rId6"/>
                        </a:rPr>
                        <a:t>http://www.echip.com.vn/echi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proot/html/d32.html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5" dirty="0"/>
              <a:t>Top 10 </a:t>
            </a:r>
            <a:r>
              <a:rPr spc="-10" dirty="0"/>
              <a:t>phần </a:t>
            </a:r>
            <a:r>
              <a:rPr spc="5" dirty="0"/>
              <a:t>mềm </a:t>
            </a:r>
            <a:r>
              <a:rPr spc="-10" dirty="0"/>
              <a:t>chống  </a:t>
            </a:r>
            <a:r>
              <a:rPr spc="15" dirty="0"/>
              <a:t>spyware </a:t>
            </a:r>
            <a:r>
              <a:rPr spc="-5" dirty="0"/>
              <a:t>và</a:t>
            </a:r>
            <a:r>
              <a:rPr spc="90" dirty="0"/>
              <a:t> </a:t>
            </a:r>
            <a:r>
              <a:rPr spc="20" dirty="0"/>
              <a:t>adware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208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78292"/>
            <a:ext cx="8052434" cy="41446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314960" indent="-343535">
              <a:lnSpc>
                <a:spcPct val="80000"/>
              </a:lnSpc>
              <a:spcBef>
                <a:spcPts val="535"/>
              </a:spcBef>
            </a:pPr>
            <a:r>
              <a:rPr sz="1800" b="1" dirty="0">
                <a:solidFill>
                  <a:srgbClr val="000066"/>
                </a:solidFill>
                <a:latin typeface="Arial"/>
                <a:cs typeface="Arial"/>
              </a:rPr>
              <a:t>Trang </a:t>
            </a:r>
            <a:r>
              <a:rPr sz="1800" b="1" spc="-20" dirty="0">
                <a:solidFill>
                  <a:srgbClr val="000066"/>
                </a:solidFill>
                <a:latin typeface="Arial"/>
                <a:cs typeface="Arial"/>
              </a:rPr>
              <a:t>CNet vừa </a:t>
            </a:r>
            <a:r>
              <a:rPr sz="1800" b="1" spc="-5" dirty="0">
                <a:solidFill>
                  <a:srgbClr val="000066"/>
                </a:solidFill>
                <a:latin typeface="Arial"/>
                <a:cs typeface="Arial"/>
              </a:rPr>
              <a:t>tiến </a:t>
            </a:r>
            <a:r>
              <a:rPr sz="1800" b="1" spc="5" dirty="0">
                <a:solidFill>
                  <a:srgbClr val="000066"/>
                </a:solidFill>
                <a:latin typeface="Arial"/>
                <a:cs typeface="Arial"/>
              </a:rPr>
              <a:t>hành </a:t>
            </a:r>
            <a:r>
              <a:rPr sz="1800" b="1" spc="-20" dirty="0">
                <a:solidFill>
                  <a:srgbClr val="000066"/>
                </a:solidFill>
                <a:latin typeface="Arial"/>
                <a:cs typeface="Arial"/>
              </a:rPr>
              <a:t>xếp </a:t>
            </a:r>
            <a:r>
              <a:rPr sz="1800" b="1" spc="5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1800" b="1" spc="-15" dirty="0">
                <a:solidFill>
                  <a:srgbClr val="000066"/>
                </a:solidFill>
                <a:latin typeface="Arial"/>
                <a:cs typeface="Arial"/>
              </a:rPr>
              <a:t>10 </a:t>
            </a:r>
            <a:r>
              <a:rPr sz="1800" b="1" spc="5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1800" b="1" spc="-20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1800" b="1" spc="10" dirty="0">
                <a:solidFill>
                  <a:srgbClr val="000066"/>
                </a:solidFill>
                <a:latin typeface="Arial"/>
                <a:cs typeface="Arial"/>
              </a:rPr>
              <a:t>chống </a:t>
            </a:r>
            <a:r>
              <a:rPr sz="1800" b="1" spc="-10" dirty="0">
                <a:solidFill>
                  <a:srgbClr val="000066"/>
                </a:solidFill>
                <a:latin typeface="Arial"/>
                <a:cs typeface="Arial"/>
              </a:rPr>
              <a:t>spyware </a:t>
            </a:r>
            <a:r>
              <a:rPr sz="1800" b="1" spc="-15" dirty="0">
                <a:solidFill>
                  <a:srgbClr val="000066"/>
                </a:solidFill>
                <a:latin typeface="Arial"/>
                <a:cs typeface="Arial"/>
              </a:rPr>
              <a:t>và  </a:t>
            </a:r>
            <a:r>
              <a:rPr sz="1800" b="1" spc="-10" dirty="0">
                <a:solidFill>
                  <a:srgbClr val="000066"/>
                </a:solidFill>
                <a:latin typeface="Arial"/>
                <a:cs typeface="Arial"/>
              </a:rPr>
              <a:t>adware đƣợc </a:t>
            </a:r>
            <a:r>
              <a:rPr sz="1800" b="1" spc="-35" dirty="0">
                <a:solidFill>
                  <a:srgbClr val="000066"/>
                </a:solidFill>
                <a:latin typeface="Arial"/>
                <a:cs typeface="Arial"/>
              </a:rPr>
              <a:t>ƣa </a:t>
            </a:r>
            <a:r>
              <a:rPr sz="1800" b="1" spc="5" dirty="0">
                <a:solidFill>
                  <a:srgbClr val="000066"/>
                </a:solidFill>
                <a:latin typeface="Arial"/>
                <a:cs typeface="Arial"/>
              </a:rPr>
              <a:t>thích nhất. </a:t>
            </a:r>
            <a:r>
              <a:rPr sz="1800" b="1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1800" b="1" spc="-5" dirty="0">
                <a:solidFill>
                  <a:srgbClr val="000066"/>
                </a:solidFill>
                <a:latin typeface="Arial"/>
                <a:cs typeface="Arial"/>
              </a:rPr>
              <a:t>tiêu chí dựa </a:t>
            </a:r>
            <a:r>
              <a:rPr sz="1800" b="1" spc="-2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1800" b="1" spc="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1800" b="1" spc="5" dirty="0">
                <a:solidFill>
                  <a:srgbClr val="000066"/>
                </a:solidFill>
                <a:latin typeface="Arial"/>
                <a:cs typeface="Arial"/>
              </a:rPr>
              <a:t>hiệu quả, </a:t>
            </a:r>
            <a:r>
              <a:rPr sz="1800" b="1" spc="15" dirty="0">
                <a:solidFill>
                  <a:srgbClr val="000066"/>
                </a:solidFill>
                <a:latin typeface="Arial"/>
                <a:cs typeface="Arial"/>
              </a:rPr>
              <a:t>gọn  nhẹ </a:t>
            </a:r>
            <a:r>
              <a:rPr sz="1800" b="1" spc="-15" dirty="0">
                <a:solidFill>
                  <a:srgbClr val="000066"/>
                </a:solidFill>
                <a:latin typeface="Arial"/>
                <a:cs typeface="Arial"/>
              </a:rPr>
              <a:t>và số </a:t>
            </a:r>
            <a:r>
              <a:rPr sz="1800" b="1" spc="-5" dirty="0">
                <a:solidFill>
                  <a:srgbClr val="000066"/>
                </a:solidFill>
                <a:latin typeface="Arial"/>
                <a:cs typeface="Arial"/>
              </a:rPr>
              <a:t>lƣợng ngƣời </a:t>
            </a:r>
            <a:r>
              <a:rPr sz="1800" b="1" spc="20" dirty="0">
                <a:solidFill>
                  <a:srgbClr val="000066"/>
                </a:solidFill>
                <a:latin typeface="Arial"/>
                <a:cs typeface="Arial"/>
              </a:rPr>
              <a:t>dùng. </a:t>
            </a:r>
            <a:r>
              <a:rPr sz="1800" b="1" spc="-10" dirty="0">
                <a:solidFill>
                  <a:srgbClr val="000066"/>
                </a:solidFill>
                <a:latin typeface="Arial"/>
                <a:cs typeface="Arial"/>
              </a:rPr>
              <a:t>Điểm </a:t>
            </a:r>
            <a:r>
              <a:rPr sz="1800" b="1" spc="-15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1800" b="1" spc="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1800" b="1" spc="-15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1800" b="1" spc="5" dirty="0">
                <a:solidFill>
                  <a:srgbClr val="000066"/>
                </a:solidFill>
                <a:latin typeface="Arial"/>
                <a:cs typeface="Arial"/>
              </a:rPr>
              <a:t>thang</a:t>
            </a:r>
            <a:r>
              <a:rPr sz="1800" b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00066"/>
                </a:solidFill>
                <a:latin typeface="Arial"/>
                <a:cs typeface="Arial"/>
              </a:rPr>
              <a:t>10.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00"/>
              </a:lnSpc>
            </a:pPr>
            <a:r>
              <a:rPr sz="1800" b="1" spc="-15" dirty="0">
                <a:solidFill>
                  <a:srgbClr val="000066"/>
                </a:solidFill>
                <a:latin typeface="Arial"/>
                <a:cs typeface="Arial"/>
              </a:rPr>
              <a:t>1. </a:t>
            </a:r>
            <a:r>
              <a:rPr sz="1800" b="1" spc="-10" dirty="0">
                <a:solidFill>
                  <a:srgbClr val="000066"/>
                </a:solidFill>
                <a:latin typeface="Arial"/>
                <a:cs typeface="Arial"/>
              </a:rPr>
              <a:t>Lavasoft Ad-aware </a:t>
            </a:r>
            <a:r>
              <a:rPr sz="1800" b="1" dirty="0">
                <a:solidFill>
                  <a:srgbClr val="000066"/>
                </a:solidFill>
                <a:latin typeface="Arial"/>
                <a:cs typeface="Arial"/>
              </a:rPr>
              <a:t>(7,6</a:t>
            </a:r>
            <a:r>
              <a:rPr sz="1800" b="1" spc="1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1800">
              <a:latin typeface="Arial"/>
              <a:cs typeface="Arial"/>
            </a:endParaRPr>
          </a:p>
          <a:p>
            <a:pPr marL="355600" marR="15875" indent="-343535">
              <a:lnSpc>
                <a:spcPct val="80000"/>
              </a:lnSpc>
              <a:spcBef>
                <a:spcPts val="4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nhanh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chóng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phát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gián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điệp,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khá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mạnh 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truy quét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kiểm soát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PC. Giao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diện 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cũng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khoáng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đạt,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dễ  </a:t>
            </a:r>
            <a:r>
              <a:rPr sz="1800" spc="35" dirty="0">
                <a:solidFill>
                  <a:srgbClr val="000066"/>
                </a:solidFill>
                <a:latin typeface="Arial"/>
                <a:cs typeface="Arial"/>
              </a:rPr>
              <a:t>dùng.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Tuy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nhiên,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Lavasoft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Ad-aware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chưa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chức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hỗ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trợ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quét</a:t>
            </a:r>
            <a:r>
              <a:rPr sz="1800" spc="-3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mail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và 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mail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client.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Phiên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bản trực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tuyến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hạn</a:t>
            </a:r>
            <a:r>
              <a:rPr sz="18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chế.</a:t>
            </a:r>
            <a:endParaRPr sz="1800">
              <a:latin typeface="Arial"/>
              <a:cs typeface="Arial"/>
            </a:endParaRPr>
          </a:p>
          <a:p>
            <a:pPr marL="355600" marR="1195070" indent="-343535">
              <a:lnSpc>
                <a:spcPct val="80000"/>
              </a:lnSpc>
              <a:spcBef>
                <a:spcPts val="44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Download: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sz="18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http://www.download.com</a:t>
            </a:r>
            <a:r>
              <a:rPr sz="18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/Ad-Aware-SE-Personal-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sz="1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Edition/3000-8022_4-10399602.html?tag=more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b="1" spc="-15" dirty="0">
                <a:solidFill>
                  <a:srgbClr val="000066"/>
                </a:solidFill>
                <a:latin typeface="Arial"/>
                <a:cs typeface="Arial"/>
              </a:rPr>
              <a:t>2. </a:t>
            </a:r>
            <a:r>
              <a:rPr sz="1800" b="1" spc="-10" dirty="0">
                <a:solidFill>
                  <a:srgbClr val="000066"/>
                </a:solidFill>
                <a:latin typeface="Arial"/>
                <a:cs typeface="Arial"/>
              </a:rPr>
              <a:t>ZoneAlarm </a:t>
            </a:r>
            <a:r>
              <a:rPr sz="1800" b="1" spc="-5" dirty="0">
                <a:solidFill>
                  <a:srgbClr val="000066"/>
                </a:solidFill>
                <a:latin typeface="Arial"/>
                <a:cs typeface="Arial"/>
              </a:rPr>
              <a:t>Anti-Spyware </a:t>
            </a:r>
            <a:r>
              <a:rPr sz="1800" b="1" dirty="0">
                <a:solidFill>
                  <a:srgbClr val="000066"/>
                </a:solidFill>
                <a:latin typeface="Arial"/>
                <a:cs typeface="Arial"/>
              </a:rPr>
              <a:t>(7.4</a:t>
            </a:r>
            <a:r>
              <a:rPr sz="1800" b="1" spc="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1800">
              <a:latin typeface="Arial"/>
              <a:cs typeface="Arial"/>
            </a:endParaRPr>
          </a:p>
          <a:p>
            <a:pPr marL="355600" marR="5080" indent="-343535">
              <a:lnSpc>
                <a:spcPct val="80000"/>
              </a:lnSpc>
              <a:spcBef>
                <a:spcPts val="44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quét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nhanh.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Tuy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nhiên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lượng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spyware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adware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nhận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biết</a:t>
            </a:r>
            <a:r>
              <a:rPr sz="1800" spc="-2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lại  </a:t>
            </a: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ít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hơn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khác.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Giá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thành khá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đắt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hỗ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trợ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kém.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Giao 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diện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hơi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khó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chịu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đối</a:t>
            </a:r>
            <a:r>
              <a:rPr sz="1800" spc="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nhiều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người</a:t>
            </a:r>
            <a:r>
              <a:rPr sz="1800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1800" spc="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người</a:t>
            </a:r>
            <a:r>
              <a:rPr sz="1800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1800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r>
              <a:rPr sz="1800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làm</a:t>
            </a:r>
            <a:r>
              <a:rPr sz="18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phiền</a:t>
            </a:r>
            <a:r>
              <a:rPr sz="18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vì 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lượng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hộp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thoại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giao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tiếp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“hơi</a:t>
            </a:r>
            <a:r>
              <a:rPr sz="1800" spc="-25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nhiều”.</a:t>
            </a:r>
            <a:endParaRPr sz="1800">
              <a:latin typeface="Arial"/>
              <a:cs typeface="Arial"/>
            </a:endParaRPr>
          </a:p>
          <a:p>
            <a:pPr marL="355600" marR="670560" indent="-343535">
              <a:lnSpc>
                <a:spcPct val="80000"/>
              </a:lnSpc>
              <a:spcBef>
                <a:spcPts val="4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Download: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 </a:t>
            </a:r>
            <a:r>
              <a:rPr sz="1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http://www.download.com/ZoneAlarm-Anti-Spyware/3000-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 </a:t>
            </a:r>
            <a:r>
              <a:rPr sz="1800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8022_4-10449915.html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5" dirty="0"/>
              <a:t>Top 10 </a:t>
            </a:r>
            <a:r>
              <a:rPr spc="-10" dirty="0"/>
              <a:t>phần </a:t>
            </a:r>
            <a:r>
              <a:rPr spc="5" dirty="0"/>
              <a:t>mềm </a:t>
            </a:r>
            <a:r>
              <a:rPr spc="-10" dirty="0"/>
              <a:t>chống  </a:t>
            </a:r>
            <a:r>
              <a:rPr spc="15" dirty="0"/>
              <a:t>spyware </a:t>
            </a:r>
            <a:r>
              <a:rPr spc="-5" dirty="0"/>
              <a:t>và</a:t>
            </a:r>
            <a:r>
              <a:rPr spc="90" dirty="0"/>
              <a:t> </a:t>
            </a:r>
            <a:r>
              <a:rPr spc="20" dirty="0"/>
              <a:t>adware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209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797748"/>
            <a:ext cx="8143875" cy="3806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3.</a:t>
            </a:r>
            <a:r>
              <a:rPr sz="2000" b="1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000066"/>
                </a:solidFill>
                <a:latin typeface="Arial"/>
                <a:cs typeface="Arial"/>
              </a:rPr>
              <a:t>Tenebril</a:t>
            </a:r>
            <a:r>
              <a:rPr sz="2000" b="1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000066"/>
                </a:solidFill>
                <a:latin typeface="Arial"/>
                <a:cs typeface="Arial"/>
              </a:rPr>
              <a:t>SpyCatcher</a:t>
            </a:r>
            <a:r>
              <a:rPr sz="2000" b="1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(7.2</a:t>
            </a:r>
            <a:r>
              <a:rPr sz="2000" b="1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79300"/>
              </a:lnSpc>
              <a:spcBef>
                <a:spcPts val="50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hơi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cồng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kềnh, không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chống spyware,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adware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mà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còn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cả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phishing,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giao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diện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dễ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sử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dụng.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Tuy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nhiên,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liên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quan  đến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mối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nguy hiểm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thì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ít.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Những ai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chút </a:t>
            </a:r>
            <a:r>
              <a:rPr sz="2000" spc="-50" dirty="0">
                <a:solidFill>
                  <a:srgbClr val="000066"/>
                </a:solidFill>
                <a:latin typeface="Arial"/>
                <a:cs typeface="Arial"/>
              </a:rPr>
              <a:t>ít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kiến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thức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sẽ 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thích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trình</a:t>
            </a:r>
            <a:r>
              <a:rPr sz="2000" spc="-3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này.</a:t>
            </a:r>
            <a:endParaRPr sz="2000">
              <a:latin typeface="Arial"/>
              <a:cs typeface="Arial"/>
            </a:endParaRPr>
          </a:p>
          <a:p>
            <a:pPr marL="355600" marR="1163320" indent="-343535">
              <a:lnSpc>
                <a:spcPts val="1950"/>
              </a:lnSpc>
              <a:spcBef>
                <a:spcPts val="44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Download</a:t>
            </a:r>
            <a:r>
              <a:rPr sz="2000" spc="-150" dirty="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sz="2000" u="heavy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http://www.download.com/SpyCatcher-Express- 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sz="2000" u="heavy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2006/3000-8022_4-10438910.html?tag=more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4.</a:t>
            </a:r>
            <a:r>
              <a:rPr sz="2000" b="1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000066"/>
                </a:solidFill>
                <a:latin typeface="Arial"/>
                <a:cs typeface="Arial"/>
              </a:rPr>
              <a:t>Webroot</a:t>
            </a:r>
            <a:r>
              <a:rPr sz="2000" b="1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000066"/>
                </a:solidFill>
                <a:latin typeface="Arial"/>
                <a:cs typeface="Arial"/>
              </a:rPr>
              <a:t>Spy</a:t>
            </a:r>
            <a:r>
              <a:rPr sz="2000" b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Sweeper</a:t>
            </a:r>
            <a:r>
              <a:rPr sz="2000" b="1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(7.1</a:t>
            </a:r>
            <a:r>
              <a:rPr sz="2000" b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2000">
              <a:latin typeface="Arial"/>
              <a:cs typeface="Arial"/>
            </a:endParaRPr>
          </a:p>
          <a:p>
            <a:pPr marL="355600" marR="77470" indent="-343535">
              <a:lnSpc>
                <a:spcPct val="803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khá chu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đáo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truy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diệt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spyware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adware,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ngăn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chặn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tất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cả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nguyên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nhân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thể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dẫn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tới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tái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lây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nhiễm,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ngay 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cả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trong schedule.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Tuy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vậy,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này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phiên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bản 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miễn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phí.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ts val="214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Download</a:t>
            </a:r>
            <a:r>
              <a:rPr sz="2000" spc="-95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http://www.download.com/Webroot-Spy-Sweeper/3000-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140"/>
              </a:lnSpc>
            </a:pPr>
            <a:r>
              <a:rPr sz="2000" u="heavy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8022_4-10405877.html?tag=more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807656"/>
            <a:ext cx="760730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10" dirty="0"/>
              <a:t>Các </a:t>
            </a:r>
            <a:r>
              <a:rPr sz="3200" dirty="0"/>
              <a:t>thành </a:t>
            </a:r>
            <a:r>
              <a:rPr sz="3200" spc="5" dirty="0"/>
              <a:t>phần </a:t>
            </a:r>
            <a:r>
              <a:rPr sz="3200" spc="10" dirty="0"/>
              <a:t>cơ </a:t>
            </a:r>
            <a:r>
              <a:rPr sz="3200" spc="5" dirty="0"/>
              <a:t>bản trên</a:t>
            </a:r>
            <a:r>
              <a:rPr sz="3200" spc="-325" dirty="0"/>
              <a:t> </a:t>
            </a:r>
            <a:r>
              <a:rPr sz="3200" spc="20" dirty="0"/>
              <a:t>Mainboard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21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49399"/>
            <a:ext cx="8068945" cy="4236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i="1" spc="-10" dirty="0">
                <a:solidFill>
                  <a:srgbClr val="990000"/>
                </a:solidFill>
                <a:latin typeface="Arial"/>
                <a:cs typeface="Arial"/>
              </a:rPr>
              <a:t>Bus: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ts val="2330"/>
              </a:lnSpc>
              <a:spcBef>
                <a:spcPts val="58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Đường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dẫn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bảng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mạch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chính,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vi </a:t>
            </a:r>
            <a:r>
              <a:rPr sz="2400" spc="-75" dirty="0">
                <a:solidFill>
                  <a:srgbClr val="000066"/>
                </a:solidFill>
                <a:latin typeface="Arial"/>
                <a:cs typeface="Arial"/>
              </a:rPr>
              <a:t>xử 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lý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đến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thẻ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mạch,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khe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mở</a:t>
            </a:r>
            <a:r>
              <a:rPr sz="2400" spc="3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rộng.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865"/>
              </a:lnSpc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Bus được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kế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theo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nhiều</a:t>
            </a:r>
            <a:r>
              <a:rPr sz="2400" spc="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chuẩn:</a:t>
            </a:r>
            <a:endParaRPr sz="2400">
              <a:latin typeface="Arial"/>
              <a:cs typeface="Arial"/>
            </a:endParaRPr>
          </a:p>
          <a:p>
            <a:pPr marL="756285" marR="319405" lvl="1" indent="-286385">
              <a:lnSpc>
                <a:spcPts val="1950"/>
              </a:lnSpc>
              <a:spcBef>
                <a:spcPts val="44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ISA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(Industry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Standard</a:t>
            </a:r>
            <a:r>
              <a:rPr sz="2000" spc="-1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Architecture):</a:t>
            </a:r>
            <a:r>
              <a:rPr sz="20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16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bit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 (80286</a:t>
            </a:r>
            <a:r>
              <a:rPr sz="20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–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Pentium,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trước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đó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8</a:t>
            </a:r>
            <a:r>
              <a:rPr sz="2000" spc="-2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bit).</a:t>
            </a:r>
            <a:endParaRPr sz="2000">
              <a:latin typeface="Arial"/>
              <a:cs typeface="Arial"/>
            </a:endParaRPr>
          </a:p>
          <a:p>
            <a:pPr marL="756285" marR="319405" lvl="1" indent="-286385">
              <a:lnSpc>
                <a:spcPct val="79900"/>
              </a:lnSpc>
              <a:spcBef>
                <a:spcPts val="49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EISA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(Extended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Industry</a:t>
            </a:r>
            <a:r>
              <a:rPr sz="20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Standard</a:t>
            </a:r>
            <a:r>
              <a:rPr sz="2000" spc="-1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Architecture):</a:t>
            </a:r>
            <a:r>
              <a:rPr sz="20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chuẩn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cải  tiến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ISA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tăng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khả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giao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tiếp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Bus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mở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rộng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qua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sự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điều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khiển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CPU,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32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bit.</a:t>
            </a:r>
            <a:endParaRPr sz="2000">
              <a:latin typeface="Arial"/>
              <a:cs typeface="Arial"/>
            </a:endParaRPr>
          </a:p>
          <a:p>
            <a:pPr marL="756285" marR="522605" lvl="1" indent="-286385">
              <a:lnSpc>
                <a:spcPts val="1950"/>
              </a:lnSpc>
              <a:spcBef>
                <a:spcPts val="44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PCI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(Peripheral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Component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Interface-(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Microsoft:</a:t>
            </a:r>
            <a:r>
              <a:rPr sz="2000" i="1" spc="-43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“Peripheral 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Component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Interconnect”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)):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32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64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bit</a:t>
            </a:r>
            <a:r>
              <a:rPr sz="20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VESA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(Video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Electronic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Standards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Association),</a:t>
            </a:r>
            <a:r>
              <a:rPr sz="20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64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bit.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USB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(Universal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Serial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Bus),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10Mbps,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mở</a:t>
            </a:r>
            <a:r>
              <a:rPr sz="2000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rộng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đến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100Mbps.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AGP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(Accelerated</a:t>
            </a:r>
            <a:r>
              <a:rPr sz="20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Graphics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Port):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64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bit.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5" dirty="0"/>
              <a:t>Top 10 </a:t>
            </a:r>
            <a:r>
              <a:rPr spc="-10" dirty="0"/>
              <a:t>phần </a:t>
            </a:r>
            <a:r>
              <a:rPr spc="5" dirty="0"/>
              <a:t>mềm </a:t>
            </a:r>
            <a:r>
              <a:rPr spc="-10" dirty="0"/>
              <a:t>chống  </a:t>
            </a:r>
            <a:r>
              <a:rPr spc="15" dirty="0"/>
              <a:t>spyware </a:t>
            </a:r>
            <a:r>
              <a:rPr spc="-5" dirty="0"/>
              <a:t>và</a:t>
            </a:r>
            <a:r>
              <a:rPr spc="90" dirty="0"/>
              <a:t> </a:t>
            </a:r>
            <a:r>
              <a:rPr spc="20" dirty="0"/>
              <a:t>adware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210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797748"/>
            <a:ext cx="8157209" cy="3568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5.</a:t>
            </a:r>
            <a:r>
              <a:rPr sz="2000" b="1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000066"/>
                </a:solidFill>
                <a:latin typeface="Arial"/>
                <a:cs typeface="Arial"/>
              </a:rPr>
              <a:t>PC</a:t>
            </a: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0066"/>
                </a:solidFill>
                <a:latin typeface="Arial"/>
                <a:cs typeface="Arial"/>
              </a:rPr>
              <a:t>Tools</a:t>
            </a:r>
            <a:r>
              <a:rPr sz="2000" b="1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Spyware</a:t>
            </a:r>
            <a:r>
              <a:rPr sz="2000" b="1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000066"/>
                </a:solidFill>
                <a:latin typeface="Arial"/>
                <a:cs typeface="Arial"/>
              </a:rPr>
              <a:t>Doctor</a:t>
            </a:r>
            <a:r>
              <a:rPr sz="2000" b="1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(7.1</a:t>
            </a:r>
            <a:r>
              <a:rPr sz="2000" b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"Bác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000066"/>
                </a:solidFill>
                <a:latin typeface="Arial"/>
                <a:cs typeface="Arial"/>
              </a:rPr>
              <a:t>sỹ"</a:t>
            </a:r>
            <a:r>
              <a:rPr sz="2000" spc="-1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này đáng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cậy,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quét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nhanh,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bảo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vệ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r>
              <a:rPr sz="20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trực.</a:t>
            </a:r>
            <a:endParaRPr sz="2000">
              <a:latin typeface="Arial"/>
              <a:cs typeface="Arial"/>
            </a:endParaRPr>
          </a:p>
          <a:p>
            <a:pPr marL="355600" marR="117475" indent="-343535">
              <a:lnSpc>
                <a:spcPct val="78200"/>
              </a:lnSpc>
              <a:spcBef>
                <a:spcPts val="5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Download</a:t>
            </a:r>
            <a:r>
              <a:rPr sz="2000" spc="10" dirty="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sz="20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http://www.download.com/Spyware-Doctor/3000-8022_4-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sz="2000" u="heavy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10377263.html?tag=more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6. </a:t>
            </a:r>
            <a:r>
              <a:rPr sz="2000" b="1" spc="-15" dirty="0">
                <a:solidFill>
                  <a:srgbClr val="000066"/>
                </a:solidFill>
                <a:latin typeface="Arial"/>
                <a:cs typeface="Arial"/>
              </a:rPr>
              <a:t>McAfee </a:t>
            </a:r>
            <a:r>
              <a:rPr sz="2000" b="1" spc="15" dirty="0">
                <a:solidFill>
                  <a:srgbClr val="000066"/>
                </a:solidFill>
                <a:latin typeface="Arial"/>
                <a:cs typeface="Arial"/>
              </a:rPr>
              <a:t>AntiSpyware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(6.7</a:t>
            </a:r>
            <a:r>
              <a:rPr sz="2000" b="1" spc="-25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2000">
              <a:latin typeface="Arial"/>
              <a:cs typeface="Arial"/>
            </a:endParaRPr>
          </a:p>
          <a:p>
            <a:pPr marL="355600" marR="13970" indent="-343535">
              <a:lnSpc>
                <a:spcPct val="801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35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thể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nói,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đây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chương</a:t>
            </a:r>
            <a:r>
              <a:rPr sz="20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trình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“cuồng</a:t>
            </a:r>
            <a:r>
              <a:rPr sz="20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nhiệt”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nhất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việc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truy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diệt 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spyware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adware,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hỗ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trợ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luôn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cảnh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báo phishing. Giao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diện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dễ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dụng.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Tuy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nhiên,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những người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000" spc="-50" dirty="0">
                <a:solidFill>
                  <a:srgbClr val="000066"/>
                </a:solidFill>
                <a:latin typeface="Arial"/>
                <a:cs typeface="Arial"/>
              </a:rPr>
              <a:t>ít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kinh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nghiệm dùng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sẽ 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thấy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hơi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khó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chịu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cách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làm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việc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rắc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rối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McAfee</a:t>
            </a:r>
            <a:r>
              <a:rPr sz="20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AntiSpyware. 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xuyên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yêu cầu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bạn nâng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cấp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phí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module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bảo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mật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liên</a:t>
            </a:r>
            <a:r>
              <a:rPr sz="20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quan.</a:t>
            </a:r>
            <a:endParaRPr sz="2000">
              <a:latin typeface="Arial"/>
              <a:cs typeface="Arial"/>
            </a:endParaRPr>
          </a:p>
          <a:p>
            <a:pPr marL="355600" marR="498475" indent="-343535">
              <a:lnSpc>
                <a:spcPts val="1950"/>
              </a:lnSpc>
              <a:spcBef>
                <a:spcPts val="44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Download</a:t>
            </a:r>
            <a:r>
              <a:rPr sz="2000" spc="1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http://www.download.com/McAfee-AntiSpyware/3000-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u="heavy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8022_4-10447535.html?tag=more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5" dirty="0"/>
              <a:t>Top 10 </a:t>
            </a:r>
            <a:r>
              <a:rPr spc="-10" dirty="0"/>
              <a:t>phần </a:t>
            </a:r>
            <a:r>
              <a:rPr spc="5" dirty="0"/>
              <a:t>mềm </a:t>
            </a:r>
            <a:r>
              <a:rPr spc="-10" dirty="0"/>
              <a:t>chống  </a:t>
            </a:r>
            <a:r>
              <a:rPr spc="15" dirty="0"/>
              <a:t>spyware </a:t>
            </a:r>
            <a:r>
              <a:rPr spc="-5" dirty="0"/>
              <a:t>và</a:t>
            </a:r>
            <a:r>
              <a:rPr spc="90" dirty="0"/>
              <a:t> </a:t>
            </a:r>
            <a:r>
              <a:rPr spc="20" dirty="0"/>
              <a:t>adware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211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772556"/>
            <a:ext cx="8110855" cy="37744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7. </a:t>
            </a:r>
            <a:r>
              <a:rPr sz="2400" b="1" spc="-40" dirty="0">
                <a:solidFill>
                  <a:srgbClr val="000066"/>
                </a:solidFill>
                <a:latin typeface="Arial"/>
                <a:cs typeface="Arial"/>
              </a:rPr>
              <a:t>Spybot </a:t>
            </a: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Search </a:t>
            </a:r>
            <a:r>
              <a:rPr sz="2400" b="1" spc="-10" dirty="0">
                <a:solidFill>
                  <a:srgbClr val="000066"/>
                </a:solidFill>
                <a:latin typeface="Arial"/>
                <a:cs typeface="Arial"/>
              </a:rPr>
              <a:t>and </a:t>
            </a: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Destroy </a:t>
            </a:r>
            <a:r>
              <a:rPr sz="2400" b="1" spc="10" dirty="0">
                <a:solidFill>
                  <a:srgbClr val="000066"/>
                </a:solidFill>
                <a:latin typeface="Arial"/>
                <a:cs typeface="Arial"/>
              </a:rPr>
              <a:t>(6,7</a:t>
            </a:r>
            <a:r>
              <a:rPr sz="2400" b="1" spc="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720"/>
              </a:lnSpc>
              <a:spcBef>
                <a:spcPts val="3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mạnh,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nhưng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miễn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phí nên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khá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phổ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biến.</a:t>
            </a:r>
            <a:r>
              <a:rPr sz="2400" spc="4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Giao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20"/>
              </a:lnSpc>
            </a:pP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diện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tương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đối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dễ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chịu.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hỗ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trợ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kỹ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thuật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trực</a:t>
            </a:r>
            <a:r>
              <a:rPr sz="2400" spc="3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tuyến.</a:t>
            </a:r>
            <a:endParaRPr sz="2400">
              <a:latin typeface="Arial"/>
              <a:cs typeface="Arial"/>
            </a:endParaRPr>
          </a:p>
          <a:p>
            <a:pPr marL="355600" marR="665480" indent="-343535">
              <a:lnSpc>
                <a:spcPts val="2630"/>
              </a:lnSpc>
              <a:spcBef>
                <a:spcPts val="56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Download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http://www.download.com/Spybot-Search-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Destroy/3000-8022_4-10401314.html?tag=more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8. </a:t>
            </a:r>
            <a:r>
              <a:rPr sz="2400" b="1" spc="10" dirty="0">
                <a:solidFill>
                  <a:srgbClr val="000066"/>
                </a:solidFill>
                <a:latin typeface="Arial"/>
                <a:cs typeface="Arial"/>
              </a:rPr>
              <a:t>Microsoft </a:t>
            </a: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2400" b="1" spc="-5" dirty="0">
                <a:solidFill>
                  <a:srgbClr val="000066"/>
                </a:solidFill>
                <a:latin typeface="Arial"/>
                <a:cs typeface="Arial"/>
              </a:rPr>
              <a:t>Defender beta </a:t>
            </a: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2 </a:t>
            </a: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(6.5</a:t>
            </a:r>
            <a:r>
              <a:rPr sz="2400" b="1" spc="-2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ts val="2630"/>
              </a:lnSpc>
              <a:spcBef>
                <a:spcPts val="5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chống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spy này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tự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vô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hiệu hóa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số chương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mà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Microsoft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không nhận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biết</a:t>
            </a:r>
            <a:r>
              <a:rPr sz="2400" spc="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được.</a:t>
            </a:r>
            <a:endParaRPr sz="2400">
              <a:latin typeface="Arial"/>
              <a:cs typeface="Arial"/>
            </a:endParaRPr>
          </a:p>
          <a:p>
            <a:pPr marL="355600" marR="93345" indent="-343535">
              <a:lnSpc>
                <a:spcPts val="2630"/>
              </a:lnSpc>
              <a:spcBef>
                <a:spcPts val="52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Download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 </a:t>
            </a:r>
            <a:r>
              <a:rPr sz="24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http://www.download.com/Microsoft-Windows-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Defender/3000-8022_4-10502712.html?tag=more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5" dirty="0"/>
              <a:t>Top 10 </a:t>
            </a:r>
            <a:r>
              <a:rPr spc="-10" dirty="0"/>
              <a:t>phần </a:t>
            </a:r>
            <a:r>
              <a:rPr spc="5" dirty="0"/>
              <a:t>mềm </a:t>
            </a:r>
            <a:r>
              <a:rPr spc="-10" dirty="0"/>
              <a:t>chống  </a:t>
            </a:r>
            <a:r>
              <a:rPr spc="15" dirty="0"/>
              <a:t>spyware </a:t>
            </a:r>
            <a:r>
              <a:rPr spc="-5" dirty="0"/>
              <a:t>và</a:t>
            </a:r>
            <a:r>
              <a:rPr spc="90" dirty="0"/>
              <a:t> </a:t>
            </a:r>
            <a:r>
              <a:rPr spc="20" dirty="0"/>
              <a:t>adware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212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772556"/>
            <a:ext cx="8023225" cy="44329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9. Trend </a:t>
            </a:r>
            <a:r>
              <a:rPr sz="2400" b="1" spc="30" dirty="0">
                <a:solidFill>
                  <a:srgbClr val="000066"/>
                </a:solidFill>
                <a:latin typeface="Arial"/>
                <a:cs typeface="Arial"/>
              </a:rPr>
              <a:t>Micro </a:t>
            </a:r>
            <a:r>
              <a:rPr sz="2400" b="1" dirty="0">
                <a:solidFill>
                  <a:srgbClr val="000066"/>
                </a:solidFill>
                <a:latin typeface="Arial"/>
                <a:cs typeface="Arial"/>
              </a:rPr>
              <a:t>Anti-Spyware </a:t>
            </a:r>
            <a:r>
              <a:rPr sz="2400" b="1" spc="10" dirty="0">
                <a:solidFill>
                  <a:srgbClr val="000066"/>
                </a:solidFill>
                <a:latin typeface="Arial"/>
                <a:cs typeface="Arial"/>
              </a:rPr>
              <a:t>(5.9</a:t>
            </a:r>
            <a:r>
              <a:rPr sz="2400" b="1" spc="-3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90000"/>
              </a:lnSpc>
              <a:spcBef>
                <a:spcPts val="63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tốt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400" spc="-70" dirty="0">
                <a:solidFill>
                  <a:srgbClr val="000066"/>
                </a:solidFill>
                <a:latin typeface="Arial"/>
                <a:cs typeface="Arial"/>
              </a:rPr>
              <a:t>xóa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history,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cookies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adware 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CoolWebSearch.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Bảo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vệ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theo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thời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gian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thực. Khá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“nặng”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chạy.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715"/>
              </a:lnSpc>
              <a:spcBef>
                <a:spcPts val="2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Download</a:t>
            </a:r>
            <a:r>
              <a:rPr sz="2400" spc="165" dirty="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http://www.download.com/Trend-Micro-Anti-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15"/>
              </a:lnSpc>
            </a:pP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Spyware/3000-8022_4-10440658.html?tag=more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10. </a:t>
            </a:r>
            <a:r>
              <a:rPr sz="2400" b="1" spc="-5" dirty="0">
                <a:solidFill>
                  <a:srgbClr val="000066"/>
                </a:solidFill>
                <a:latin typeface="Arial"/>
                <a:cs typeface="Arial"/>
              </a:rPr>
              <a:t>CA </a:t>
            </a: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eTrust </a:t>
            </a:r>
            <a:r>
              <a:rPr sz="2400" b="1" spc="-15" dirty="0">
                <a:solidFill>
                  <a:srgbClr val="000066"/>
                </a:solidFill>
                <a:latin typeface="Arial"/>
                <a:cs typeface="Arial"/>
              </a:rPr>
              <a:t>PestPatrol </a:t>
            </a: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(5.6</a:t>
            </a:r>
            <a:r>
              <a:rPr sz="2400" b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000066"/>
                </a:solidFill>
                <a:latin typeface="Arial"/>
                <a:cs typeface="Arial"/>
              </a:rPr>
              <a:t>điểm)</a:t>
            </a:r>
            <a:endParaRPr sz="2400">
              <a:latin typeface="Arial"/>
              <a:cs typeface="Arial"/>
            </a:endParaRPr>
          </a:p>
          <a:p>
            <a:pPr marL="355600" marR="374015" indent="-343535">
              <a:lnSpc>
                <a:spcPct val="90000"/>
              </a:lnSpc>
              <a:spcBef>
                <a:spcPts val="56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Khá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khanh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quét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thống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tìm 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spyware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adware.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Bản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thử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yêu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cầu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phải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số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thẻ tín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dụng.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So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Lava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thì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chưa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bì</a:t>
            </a:r>
            <a:r>
              <a:rPr sz="2400" spc="2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được.</a:t>
            </a:r>
            <a:endParaRPr sz="2400">
              <a:latin typeface="Arial"/>
              <a:cs typeface="Arial"/>
            </a:endParaRPr>
          </a:p>
          <a:p>
            <a:pPr marL="355600" marR="224790" indent="-343535">
              <a:lnSpc>
                <a:spcPts val="2630"/>
              </a:lnSpc>
              <a:spcBef>
                <a:spcPts val="5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Download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 </a:t>
            </a:r>
            <a:r>
              <a:rPr sz="24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http://www.download.com/eTrust-PestPatrol-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Anti-Spyware/3000-8022_4-10057371.html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30480">
              <a:lnSpc>
                <a:spcPct val="101400"/>
              </a:lnSpc>
              <a:spcBef>
                <a:spcPts val="65"/>
              </a:spcBef>
            </a:pPr>
            <a:r>
              <a:rPr spc="-10" dirty="0"/>
              <a:t>2. Phòng chống </a:t>
            </a:r>
            <a:r>
              <a:rPr spc="5" dirty="0"/>
              <a:t>virus </a:t>
            </a:r>
            <a:r>
              <a:rPr spc="-5" dirty="0"/>
              <a:t>và </a:t>
            </a:r>
            <a:r>
              <a:rPr spc="-10" dirty="0"/>
              <a:t>các </a:t>
            </a:r>
            <a:r>
              <a:rPr spc="5" dirty="0"/>
              <a:t>lây  </a:t>
            </a:r>
            <a:r>
              <a:rPr dirty="0"/>
              <a:t>nhiểm</a:t>
            </a:r>
            <a:r>
              <a:rPr spc="165" dirty="0"/>
              <a:t> </a:t>
            </a:r>
            <a:r>
              <a:rPr sz="4050" baseline="24691" dirty="0"/>
              <a:t>(3)</a:t>
            </a:r>
            <a:endParaRPr sz="4050" baseline="24691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213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34794"/>
            <a:ext cx="8132445" cy="3878579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750" b="1" spc="30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2750" b="1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750" b="1" spc="5" dirty="0">
                <a:solidFill>
                  <a:srgbClr val="000066"/>
                </a:solidFill>
                <a:latin typeface="Arial"/>
                <a:cs typeface="Arial"/>
              </a:rPr>
              <a:t>tiến </a:t>
            </a:r>
            <a:r>
              <a:rPr sz="2750" b="1" spc="35" dirty="0">
                <a:solidFill>
                  <a:srgbClr val="000066"/>
                </a:solidFill>
                <a:latin typeface="Arial"/>
                <a:cs typeface="Arial"/>
              </a:rPr>
              <a:t>hành </a:t>
            </a:r>
            <a:r>
              <a:rPr sz="2750" b="1" spc="15" dirty="0">
                <a:solidFill>
                  <a:srgbClr val="000066"/>
                </a:solidFill>
                <a:latin typeface="Arial"/>
                <a:cs typeface="Arial"/>
              </a:rPr>
              <a:t>nhƣ</a:t>
            </a:r>
            <a:r>
              <a:rPr sz="2750" b="1" spc="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30" dirty="0">
                <a:solidFill>
                  <a:srgbClr val="000066"/>
                </a:solidFill>
                <a:latin typeface="Arial"/>
                <a:cs typeface="Arial"/>
              </a:rPr>
              <a:t>sau:</a:t>
            </a:r>
            <a:endParaRPr sz="2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Tắt máy</a:t>
            </a:r>
            <a:r>
              <a:rPr sz="2750" spc="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endParaRPr sz="2750">
              <a:latin typeface="Arial"/>
              <a:cs typeface="Arial"/>
            </a:endParaRPr>
          </a:p>
          <a:p>
            <a:pPr marL="355600" marR="685800" indent="-343535">
              <a:lnSpc>
                <a:spcPct val="102499"/>
              </a:lnSpc>
              <a:spcBef>
                <a:spcPts val="6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hoặc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CDROM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đã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chuẩn bị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endParaRPr sz="2750">
              <a:latin typeface="Arial"/>
              <a:cs typeface="Arial"/>
            </a:endParaRPr>
          </a:p>
          <a:p>
            <a:pPr marL="355600" marR="5080" indent="-343535">
              <a:lnSpc>
                <a:spcPct val="1024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Thực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diệt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virus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nói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trên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(đã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chép trong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hoặc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CDROM)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tìm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 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diệt.</a:t>
            </a:r>
            <a:endParaRPr sz="2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Sau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cùng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tắt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750" spc="6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C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30480">
              <a:lnSpc>
                <a:spcPct val="101400"/>
              </a:lnSpc>
              <a:spcBef>
                <a:spcPts val="65"/>
              </a:spcBef>
            </a:pPr>
            <a:r>
              <a:rPr spc="-10" dirty="0"/>
              <a:t>2. Phòng chống </a:t>
            </a:r>
            <a:r>
              <a:rPr spc="5" dirty="0"/>
              <a:t>virus </a:t>
            </a:r>
            <a:r>
              <a:rPr spc="-5" dirty="0"/>
              <a:t>và </a:t>
            </a:r>
            <a:r>
              <a:rPr spc="-10" dirty="0"/>
              <a:t>các </a:t>
            </a:r>
            <a:r>
              <a:rPr spc="5" dirty="0"/>
              <a:t>lây  </a:t>
            </a:r>
            <a:r>
              <a:rPr dirty="0"/>
              <a:t>nhiểm</a:t>
            </a:r>
            <a:r>
              <a:rPr spc="165" dirty="0"/>
              <a:t> </a:t>
            </a:r>
            <a:r>
              <a:rPr sz="4050" baseline="24691" dirty="0"/>
              <a:t>(4)</a:t>
            </a:r>
            <a:endParaRPr sz="4050" baseline="24691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214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625980"/>
            <a:ext cx="8111490" cy="40449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71755" indent="-343535">
              <a:lnSpc>
                <a:spcPct val="102400"/>
              </a:lnSpc>
              <a:spcBef>
                <a:spcPts val="5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Đối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HĐH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Windows,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trường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hợp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không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boot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thích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hợp,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chúng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ta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Mode để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quét</a:t>
            </a:r>
            <a:r>
              <a:rPr sz="2750" spc="3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virus.</a:t>
            </a:r>
            <a:endParaRPr sz="2750">
              <a:latin typeface="Arial"/>
              <a:cs typeface="Arial"/>
            </a:endParaRPr>
          </a:p>
          <a:p>
            <a:pPr marL="355600" marR="709295" indent="-343535" algn="just">
              <a:lnSpc>
                <a:spcPct val="101200"/>
              </a:lnSpc>
              <a:spcBef>
                <a:spcPts val="72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Mode, </a:t>
            </a:r>
            <a:r>
              <a:rPr sz="2750" spc="50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hạn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tải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điều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khiển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Startup</a:t>
            </a:r>
            <a:endParaRPr sz="2750">
              <a:latin typeface="Arial"/>
              <a:cs typeface="Arial"/>
            </a:endParaRPr>
          </a:p>
          <a:p>
            <a:pPr marL="355600" marR="5080" indent="-343535">
              <a:lnSpc>
                <a:spcPct val="102400"/>
              </a:lnSpc>
              <a:spcBef>
                <a:spcPts val="6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Mode,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ấn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F8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Windows,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hình Startup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Option 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hiện ra,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chọn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“Safe</a:t>
            </a:r>
            <a:r>
              <a:rPr sz="2750" spc="3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mode”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30480">
              <a:lnSpc>
                <a:spcPct val="101400"/>
              </a:lnSpc>
              <a:spcBef>
                <a:spcPts val="65"/>
              </a:spcBef>
            </a:pPr>
            <a:r>
              <a:rPr spc="-10" dirty="0"/>
              <a:t>2. Phòng chống </a:t>
            </a:r>
            <a:r>
              <a:rPr spc="5" dirty="0"/>
              <a:t>virus </a:t>
            </a:r>
            <a:r>
              <a:rPr spc="-5" dirty="0"/>
              <a:t>và </a:t>
            </a:r>
            <a:r>
              <a:rPr spc="-10" dirty="0"/>
              <a:t>các </a:t>
            </a:r>
            <a:r>
              <a:rPr spc="5" dirty="0"/>
              <a:t>lây  </a:t>
            </a:r>
            <a:r>
              <a:rPr dirty="0"/>
              <a:t>nhiểm</a:t>
            </a:r>
            <a:r>
              <a:rPr spc="165" dirty="0"/>
              <a:t> </a:t>
            </a:r>
            <a:r>
              <a:rPr sz="4050" baseline="24691" dirty="0"/>
              <a:t>(5)</a:t>
            </a:r>
            <a:endParaRPr sz="4050" baseline="24691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215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34794"/>
            <a:ext cx="4994275" cy="157035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750" b="1" spc="30" dirty="0">
                <a:solidFill>
                  <a:srgbClr val="000066"/>
                </a:solidFill>
                <a:latin typeface="Arial"/>
                <a:cs typeface="Arial"/>
              </a:rPr>
              <a:t>Cập nhật </a:t>
            </a:r>
            <a:r>
              <a:rPr sz="2750" b="1" spc="10" dirty="0">
                <a:solidFill>
                  <a:srgbClr val="000066"/>
                </a:solidFill>
                <a:latin typeface="Arial"/>
                <a:cs typeface="Arial"/>
              </a:rPr>
              <a:t>thƣờng </a:t>
            </a:r>
            <a:r>
              <a:rPr sz="2750" b="1" spc="20" dirty="0">
                <a:solidFill>
                  <a:srgbClr val="000066"/>
                </a:solidFill>
                <a:latin typeface="Arial"/>
                <a:cs typeface="Arial"/>
              </a:rPr>
              <a:t>xuyên</a:t>
            </a:r>
            <a:r>
              <a:rPr sz="2750" b="1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25" dirty="0">
                <a:solidFill>
                  <a:srgbClr val="000066"/>
                </a:solidFill>
                <a:latin typeface="Arial"/>
                <a:cs typeface="Arial"/>
              </a:rPr>
              <a:t>AV:</a:t>
            </a:r>
            <a:endParaRPr sz="2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Copy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phiên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bản mới</a:t>
            </a:r>
            <a:r>
              <a:rPr sz="2750" spc="25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nhất.</a:t>
            </a:r>
            <a:endParaRPr sz="2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Dùng chức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Live</a:t>
            </a:r>
            <a:r>
              <a:rPr sz="2750" spc="1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Update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4106" y="6290309"/>
            <a:ext cx="511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ahoma"/>
                <a:cs typeface="Tahoma"/>
              </a:rPr>
              <a:t>217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8110" y="2837561"/>
            <a:ext cx="514731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0" dirty="0">
                <a:solidFill>
                  <a:srgbClr val="3333CC"/>
                </a:solidFill>
                <a:latin typeface="Arial"/>
                <a:cs typeface="Arial"/>
              </a:rPr>
              <a:t>SỰ </a:t>
            </a:r>
            <a:r>
              <a:rPr sz="4800" b="1" dirty="0">
                <a:solidFill>
                  <a:srgbClr val="3333CC"/>
                </a:solidFill>
                <a:latin typeface="Arial"/>
                <a:cs typeface="Arial"/>
              </a:rPr>
              <a:t>CỐ </a:t>
            </a:r>
            <a:r>
              <a:rPr sz="4800" b="1" spc="-10" dirty="0">
                <a:solidFill>
                  <a:srgbClr val="3333CC"/>
                </a:solidFill>
                <a:latin typeface="Arial"/>
                <a:cs typeface="Arial"/>
              </a:rPr>
              <a:t>MÁY</a:t>
            </a:r>
            <a:r>
              <a:rPr sz="4800" b="1" spc="-11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TÍNH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20611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1. </a:t>
            </a:r>
            <a:r>
              <a:rPr sz="4400" spc="20" dirty="0"/>
              <a:t>Khái</a:t>
            </a:r>
            <a:r>
              <a:rPr sz="4400" spc="-180" dirty="0"/>
              <a:t> </a:t>
            </a:r>
            <a:r>
              <a:rPr sz="4400" spc="15" dirty="0"/>
              <a:t>quát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217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146810" y="5612765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6810" y="5956300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975" y="1587499"/>
            <a:ext cx="7964805" cy="458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935" indent="-610235">
              <a:lnSpc>
                <a:spcPts val="2755"/>
              </a:lnSpc>
              <a:spcBef>
                <a:spcPts val="10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Sự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cố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may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đa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dạng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cũng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nhiều</a:t>
            </a:r>
            <a:r>
              <a:rPr sz="2400" spc="3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nguyên</a:t>
            </a:r>
            <a:endParaRPr sz="2400">
              <a:latin typeface="Arial"/>
              <a:cs typeface="Arial"/>
            </a:endParaRPr>
          </a:p>
          <a:p>
            <a:pPr marL="622935">
              <a:lnSpc>
                <a:spcPts val="2755"/>
              </a:lnSpc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nhân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khác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nhau,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ngay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cả khi 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cùng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triệu</a:t>
            </a:r>
            <a:r>
              <a:rPr sz="2400" spc="2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chứng.</a:t>
            </a:r>
            <a:endParaRPr sz="2400">
              <a:latin typeface="Arial"/>
              <a:cs typeface="Arial"/>
            </a:endParaRPr>
          </a:p>
          <a:p>
            <a:pPr marL="622935" marR="5080" indent="-610235">
              <a:lnSpc>
                <a:spcPct val="90200"/>
              </a:lnSpc>
              <a:spcBef>
                <a:spcPts val="55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Nguyên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nhân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sự cố 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do phần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mềm.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lổi 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logic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(bug)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ứng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dụng,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HĐH;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sự 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tranh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chấp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tài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nguyên;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sự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tương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thích của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ứng  dụng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HĐH,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cứng;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virus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phá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hỏng...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chính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virus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đều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nguyên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nhân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dẫn 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đến các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sự</a:t>
            </a:r>
            <a:r>
              <a:rPr sz="2400" spc="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cố.</a:t>
            </a:r>
            <a:endParaRPr sz="2400">
              <a:latin typeface="Arial"/>
              <a:cs typeface="Arial"/>
            </a:endParaRPr>
          </a:p>
          <a:p>
            <a:pPr marL="622935" marR="125095" indent="-610235">
              <a:lnSpc>
                <a:spcPts val="2630"/>
              </a:lnSpc>
              <a:spcBef>
                <a:spcPts val="5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Nguyên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nhân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thứ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hai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do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sự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hỏng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hóc 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về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cứng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gây</a:t>
            </a:r>
            <a:r>
              <a:rPr sz="2400" spc="3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ra.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229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Khắc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phục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sự cố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400" spc="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nhằm:</a:t>
            </a:r>
            <a:endParaRPr sz="2400">
              <a:latin typeface="Arial"/>
              <a:cs typeface="Arial"/>
            </a:endParaRPr>
          </a:p>
          <a:p>
            <a:pPr marL="1004569">
              <a:lnSpc>
                <a:spcPct val="100000"/>
              </a:lnSpc>
              <a:spcBef>
                <a:spcPts val="220"/>
              </a:spcBef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Đưa</a:t>
            </a:r>
            <a:r>
              <a:rPr sz="2000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mấy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trở</a:t>
            </a:r>
            <a:r>
              <a:rPr sz="2000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lại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hoạt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bình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thường.</a:t>
            </a:r>
            <a:endParaRPr sz="2000">
              <a:latin typeface="Arial"/>
              <a:cs typeface="Arial"/>
            </a:endParaRPr>
          </a:p>
          <a:p>
            <a:pPr marL="1004569">
              <a:lnSpc>
                <a:spcPct val="100000"/>
              </a:lnSpc>
              <a:spcBef>
                <a:spcPts val="305"/>
              </a:spcBef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Khôi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phục,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bảo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toàn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dữ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liệu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quan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trọng.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spc="-10" dirty="0"/>
              <a:t>2. </a:t>
            </a:r>
            <a:r>
              <a:rPr spc="-5" dirty="0"/>
              <a:t>Những </a:t>
            </a:r>
            <a:r>
              <a:rPr spc="-15" dirty="0"/>
              <a:t>nguyên </a:t>
            </a:r>
            <a:r>
              <a:rPr spc="5" dirty="0"/>
              <a:t>tắc </a:t>
            </a:r>
            <a:r>
              <a:rPr spc="-10" dirty="0"/>
              <a:t>chung khi  </a:t>
            </a:r>
            <a:r>
              <a:rPr spc="-15" dirty="0"/>
              <a:t>khắc </a:t>
            </a:r>
            <a:r>
              <a:rPr spc="-5" dirty="0"/>
              <a:t>phục sự</a:t>
            </a:r>
            <a:r>
              <a:rPr spc="350" dirty="0"/>
              <a:t> </a:t>
            </a:r>
            <a:r>
              <a:rPr spc="-5" dirty="0"/>
              <a:t>cố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218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68830"/>
            <a:ext cx="8169275" cy="486727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622935" marR="6350" indent="-610235" algn="just">
              <a:lnSpc>
                <a:spcPts val="3450"/>
              </a:lnSpc>
              <a:spcBef>
                <a:spcPts val="57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Tiếp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cận vấn 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đề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3200" spc="-15" dirty="0">
                <a:solidFill>
                  <a:srgbClr val="000066"/>
                </a:solidFill>
                <a:latin typeface="Arial"/>
                <a:cs typeface="Arial"/>
              </a:rPr>
              <a:t>thống,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xem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xét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tình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huống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kỹ</a:t>
            </a:r>
            <a:r>
              <a:rPr sz="3200" spc="-3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lưỡng.</a:t>
            </a:r>
            <a:endParaRPr sz="3200">
              <a:latin typeface="Arial"/>
              <a:cs typeface="Arial"/>
            </a:endParaRPr>
          </a:p>
          <a:p>
            <a:pPr marL="622935" marR="6985" indent="-610235" algn="just">
              <a:lnSpc>
                <a:spcPct val="90000"/>
              </a:lnSpc>
              <a:spcBef>
                <a:spcPts val="77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Cô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vấn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đề,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tháo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lần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lượt từng</a:t>
            </a:r>
            <a:r>
              <a:rPr sz="3200" spc="-3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chương  trình,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phận,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thay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thế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tốt…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cho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đến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cô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định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nguyên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nhân.</a:t>
            </a:r>
            <a:endParaRPr sz="3200">
              <a:latin typeface="Arial"/>
              <a:cs typeface="Arial"/>
            </a:endParaRPr>
          </a:p>
          <a:p>
            <a:pPr marL="622935" marR="5080" indent="-610235" algn="just">
              <a:lnSpc>
                <a:spcPts val="3450"/>
              </a:lnSpc>
              <a:spcBef>
                <a:spcPts val="81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bỏ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qua những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chuyện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tưởng 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chừng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hiển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nhiên,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ví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dụ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3200" spc="-15" dirty="0">
                <a:solidFill>
                  <a:srgbClr val="000066"/>
                </a:solidFill>
                <a:latin typeface="Arial"/>
                <a:cs typeface="Arial"/>
              </a:rPr>
              <a:t>dây,</a:t>
            </a:r>
            <a:r>
              <a:rPr sz="3200" spc="-3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bật  nguồn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chưa</a:t>
            </a:r>
            <a:r>
              <a:rPr sz="3200" spc="-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  <a:p>
            <a:pPr marL="622935" indent="-610235" algn="just">
              <a:lnSpc>
                <a:spcPct val="100000"/>
              </a:lnSpc>
              <a:spcBef>
                <a:spcPts val="39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</a:tabLst>
            </a:pP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thứ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đơn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giản</a:t>
            </a:r>
            <a:r>
              <a:rPr sz="3200" spc="-4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trước.</a:t>
            </a:r>
            <a:endParaRPr sz="3200">
              <a:latin typeface="Arial"/>
              <a:cs typeface="Arial"/>
            </a:endParaRPr>
          </a:p>
          <a:p>
            <a:pPr marL="622935" indent="-610235" algn="just">
              <a:lnSpc>
                <a:spcPct val="100000"/>
              </a:lnSpc>
              <a:spcBef>
                <a:spcPts val="37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Đừng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phụ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thuộc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quá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0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sự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suy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diễn.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30480">
              <a:lnSpc>
                <a:spcPct val="101400"/>
              </a:lnSpc>
              <a:spcBef>
                <a:spcPts val="65"/>
              </a:spcBef>
            </a:pPr>
            <a:r>
              <a:rPr spc="-10" dirty="0"/>
              <a:t>2. </a:t>
            </a:r>
            <a:r>
              <a:rPr spc="-5" dirty="0"/>
              <a:t>Những </a:t>
            </a:r>
            <a:r>
              <a:rPr spc="-15" dirty="0"/>
              <a:t>nguyên </a:t>
            </a:r>
            <a:r>
              <a:rPr spc="5" dirty="0"/>
              <a:t>tắc </a:t>
            </a:r>
            <a:r>
              <a:rPr spc="-10" dirty="0"/>
              <a:t>chung khi  </a:t>
            </a:r>
            <a:r>
              <a:rPr spc="-15" dirty="0"/>
              <a:t>khắc </a:t>
            </a:r>
            <a:r>
              <a:rPr spc="-5" dirty="0"/>
              <a:t>phục sự cố</a:t>
            </a:r>
            <a:r>
              <a:rPr spc="425" dirty="0"/>
              <a:t> </a:t>
            </a:r>
            <a:r>
              <a:rPr sz="4050" baseline="24691" dirty="0"/>
              <a:t>(2)</a:t>
            </a:r>
            <a:endParaRPr sz="4050" baseline="24691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219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68830"/>
            <a:ext cx="8167370" cy="437896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622935" marR="5080" indent="-610235" algn="just">
              <a:lnSpc>
                <a:spcPts val="3450"/>
              </a:lnSpc>
              <a:spcBef>
                <a:spcPts val="57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Nghiên cứu,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sử dụng </a:t>
            </a:r>
            <a:r>
              <a:rPr sz="3200" spc="-15" dirty="0">
                <a:solidFill>
                  <a:srgbClr val="000066"/>
                </a:solidFill>
                <a:latin typeface="Arial"/>
                <a:cs typeface="Arial"/>
              </a:rPr>
              <a:t>tài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liệu,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Internet,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học hỏi từ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người</a:t>
            </a:r>
            <a:r>
              <a:rPr sz="3200" spc="-3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khác.</a:t>
            </a:r>
            <a:endParaRPr sz="3200">
              <a:latin typeface="Arial"/>
              <a:cs typeface="Arial"/>
            </a:endParaRPr>
          </a:p>
          <a:p>
            <a:pPr marL="622935" marR="15240" indent="-610235" algn="just">
              <a:lnSpc>
                <a:spcPts val="2700"/>
              </a:lnSpc>
              <a:spcBef>
                <a:spcPts val="61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Đặt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ra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mức ưu tiên,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ví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dụ: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ưu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tiên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bảo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toàn </a:t>
            </a:r>
            <a:r>
              <a:rPr sz="2750" spc="45" dirty="0">
                <a:solidFill>
                  <a:srgbClr val="000066"/>
                </a:solidFill>
                <a:latin typeface="Arial"/>
                <a:cs typeface="Arial"/>
              </a:rPr>
              <a:t>dữ 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ưu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tiên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đưa </a:t>
            </a:r>
            <a:r>
              <a:rPr sz="2750" spc="5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hoạt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động.</a:t>
            </a:r>
            <a:endParaRPr sz="2750">
              <a:latin typeface="Arial"/>
              <a:cs typeface="Arial"/>
            </a:endParaRPr>
          </a:p>
          <a:p>
            <a:pPr marL="622935" indent="-610235" algn="just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Bình tỉnh,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hấp</a:t>
            </a:r>
            <a:r>
              <a:rPr sz="2750" spc="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tấp.</a:t>
            </a:r>
            <a:endParaRPr sz="2750">
              <a:latin typeface="Arial"/>
              <a:cs typeface="Arial"/>
            </a:endParaRPr>
          </a:p>
          <a:p>
            <a:pPr marL="622935" marR="31115" indent="-610235" algn="just">
              <a:lnSpc>
                <a:spcPts val="2700"/>
              </a:lnSpc>
              <a:spcBef>
                <a:spcPts val="67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kế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hoạch,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đánh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dấu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và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ghi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chép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kinh</a:t>
            </a:r>
            <a:r>
              <a:rPr sz="2750" spc="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nghiệm.</a:t>
            </a:r>
            <a:endParaRPr sz="2750">
              <a:latin typeface="Arial"/>
              <a:cs typeface="Arial"/>
            </a:endParaRPr>
          </a:p>
          <a:p>
            <a:pPr marL="622935" marR="21590" indent="-610235" algn="just">
              <a:lnSpc>
                <a:spcPct val="81900"/>
              </a:lnSpc>
              <a:spcBef>
                <a:spcPts val="6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Hỏi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ý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kiến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người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trước </a:t>
            </a:r>
            <a:r>
              <a:rPr sz="2750" spc="55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2750" spc="45" dirty="0">
                <a:solidFill>
                  <a:srgbClr val="000066"/>
                </a:solidFill>
                <a:latin typeface="Arial"/>
                <a:cs typeface="Arial"/>
              </a:rPr>
              <a:t>dụng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biện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pháp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mạnh,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ví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dụ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dạng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cứng,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cài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lại</a:t>
            </a:r>
            <a:r>
              <a:rPr sz="2750" spc="2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HĐH...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807656"/>
            <a:ext cx="760730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10" dirty="0"/>
              <a:t>Các </a:t>
            </a:r>
            <a:r>
              <a:rPr sz="3200" dirty="0"/>
              <a:t>thành </a:t>
            </a:r>
            <a:r>
              <a:rPr sz="3200" spc="5" dirty="0"/>
              <a:t>phần </a:t>
            </a:r>
            <a:r>
              <a:rPr sz="3200" spc="10" dirty="0"/>
              <a:t>cơ </a:t>
            </a:r>
            <a:r>
              <a:rPr sz="3200" spc="5" dirty="0"/>
              <a:t>bản trên</a:t>
            </a:r>
            <a:r>
              <a:rPr sz="3200" spc="-325" dirty="0"/>
              <a:t> </a:t>
            </a:r>
            <a:r>
              <a:rPr sz="3200" spc="20" dirty="0"/>
              <a:t>Mainboard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22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25980"/>
            <a:ext cx="8070850" cy="37014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372110" indent="-343535" algn="just">
              <a:lnSpc>
                <a:spcPct val="102400"/>
              </a:lnSpc>
              <a:spcBef>
                <a:spcPts val="50"/>
              </a:spcBef>
            </a:pPr>
            <a:r>
              <a:rPr sz="2750" spc="30" dirty="0">
                <a:solidFill>
                  <a:srgbClr val="990000"/>
                </a:solidFill>
                <a:latin typeface="Arial"/>
                <a:cs typeface="Arial"/>
              </a:rPr>
              <a:t>Khe </a:t>
            </a:r>
            <a:r>
              <a:rPr sz="2750" spc="10" dirty="0">
                <a:solidFill>
                  <a:srgbClr val="990000"/>
                </a:solidFill>
                <a:latin typeface="Arial"/>
                <a:cs typeface="Arial"/>
              </a:rPr>
              <a:t>cắm </a:t>
            </a:r>
            <a:r>
              <a:rPr sz="2750" spc="25" dirty="0">
                <a:solidFill>
                  <a:srgbClr val="990000"/>
                </a:solidFill>
                <a:latin typeface="Arial"/>
                <a:cs typeface="Arial"/>
              </a:rPr>
              <a:t>bộ </a:t>
            </a:r>
            <a:r>
              <a:rPr sz="2750" spc="-15" dirty="0">
                <a:solidFill>
                  <a:srgbClr val="990000"/>
                </a:solidFill>
                <a:latin typeface="Arial"/>
                <a:cs typeface="Arial"/>
              </a:rPr>
              <a:t>điều </a:t>
            </a:r>
            <a:r>
              <a:rPr sz="2750" spc="20" dirty="0">
                <a:solidFill>
                  <a:srgbClr val="990000"/>
                </a:solidFill>
                <a:latin typeface="Arial"/>
                <a:cs typeface="Arial"/>
              </a:rPr>
              <a:t>hợp: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 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điều 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hợp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màn hình,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mạng,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âm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thanh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v.v...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kế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theo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chuẩn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như 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ISA,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EISA,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PCI,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VESA,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AGP</a:t>
            </a:r>
            <a:r>
              <a:rPr sz="2750" spc="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...</a:t>
            </a:r>
            <a:endParaRPr sz="2750">
              <a:latin typeface="Arial"/>
              <a:cs typeface="Arial"/>
            </a:endParaRPr>
          </a:p>
          <a:p>
            <a:pPr marL="355600" marR="5080" indent="-343535">
              <a:lnSpc>
                <a:spcPct val="102400"/>
              </a:lnSpc>
              <a:spcBef>
                <a:spcPts val="600"/>
              </a:spcBef>
              <a:tabLst>
                <a:tab pos="4036695" algn="l"/>
              </a:tabLst>
            </a:pPr>
            <a:r>
              <a:rPr sz="2750" spc="30" dirty="0">
                <a:solidFill>
                  <a:srgbClr val="990000"/>
                </a:solidFill>
                <a:latin typeface="Arial"/>
                <a:cs typeface="Arial"/>
              </a:rPr>
              <a:t>Khe </a:t>
            </a:r>
            <a:r>
              <a:rPr sz="2750" spc="10" dirty="0">
                <a:solidFill>
                  <a:srgbClr val="990000"/>
                </a:solidFill>
                <a:latin typeface="Arial"/>
                <a:cs typeface="Arial"/>
              </a:rPr>
              <a:t>cắm</a:t>
            </a:r>
            <a:r>
              <a:rPr sz="2750" spc="9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750" spc="-15" dirty="0">
                <a:solidFill>
                  <a:srgbClr val="990000"/>
                </a:solidFill>
                <a:latin typeface="Arial"/>
                <a:cs typeface="Arial"/>
              </a:rPr>
              <a:t>IDE</a:t>
            </a:r>
            <a:r>
              <a:rPr sz="2750" spc="11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(Integrated	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Drive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Electronics):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hai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khe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 cáp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cứng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750" spc="2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CDROM.</a:t>
            </a:r>
            <a:endParaRPr sz="2750">
              <a:latin typeface="Arial"/>
              <a:cs typeface="Arial"/>
            </a:endParaRPr>
          </a:p>
          <a:p>
            <a:pPr marL="12700" marR="612140">
              <a:lnSpc>
                <a:spcPct val="122900"/>
              </a:lnSpc>
              <a:spcBef>
                <a:spcPts val="5"/>
              </a:spcBef>
            </a:pPr>
            <a:r>
              <a:rPr sz="2750" spc="30" dirty="0">
                <a:solidFill>
                  <a:srgbClr val="990000"/>
                </a:solidFill>
                <a:latin typeface="Arial"/>
                <a:cs typeface="Arial"/>
              </a:rPr>
              <a:t>Khe </a:t>
            </a:r>
            <a:r>
              <a:rPr sz="2750" spc="10" dirty="0">
                <a:solidFill>
                  <a:srgbClr val="990000"/>
                </a:solidFill>
                <a:latin typeface="Arial"/>
                <a:cs typeface="Arial"/>
              </a:rPr>
              <a:t>cắm </a:t>
            </a:r>
            <a:r>
              <a:rPr sz="2750" dirty="0">
                <a:solidFill>
                  <a:srgbClr val="990000"/>
                </a:solidFill>
                <a:latin typeface="Arial"/>
                <a:cs typeface="Arial"/>
              </a:rPr>
              <a:t>Floppy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 cáp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mềm.  </a:t>
            </a:r>
            <a:r>
              <a:rPr sz="2750" spc="30" dirty="0">
                <a:solidFill>
                  <a:srgbClr val="990000"/>
                </a:solidFill>
                <a:latin typeface="Arial"/>
                <a:cs typeface="Arial"/>
              </a:rPr>
              <a:t>Cổng nối </a:t>
            </a:r>
            <a:r>
              <a:rPr sz="2750" spc="10" dirty="0">
                <a:solidFill>
                  <a:srgbClr val="990000"/>
                </a:solidFill>
                <a:latin typeface="Arial"/>
                <a:cs typeface="Arial"/>
              </a:rPr>
              <a:t>bàn </a:t>
            </a:r>
            <a:r>
              <a:rPr sz="2750" spc="5" dirty="0">
                <a:solidFill>
                  <a:srgbClr val="990000"/>
                </a:solidFill>
                <a:latin typeface="Arial"/>
                <a:cs typeface="Arial"/>
              </a:rPr>
              <a:t>phím, </a:t>
            </a:r>
            <a:r>
              <a:rPr sz="2750" spc="35" dirty="0">
                <a:solidFill>
                  <a:srgbClr val="990000"/>
                </a:solidFill>
                <a:latin typeface="Arial"/>
                <a:cs typeface="Arial"/>
              </a:rPr>
              <a:t>chuột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(DIN,</a:t>
            </a:r>
            <a:r>
              <a:rPr sz="2750" spc="1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PS/2).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167" y="694943"/>
            <a:ext cx="762698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2. </a:t>
            </a:r>
            <a:r>
              <a:rPr dirty="0"/>
              <a:t>Chế độ khởi </a:t>
            </a:r>
            <a:r>
              <a:rPr spc="-5" dirty="0"/>
              <a:t>động </a:t>
            </a:r>
            <a:r>
              <a:rPr dirty="0"/>
              <a:t>Safe</a:t>
            </a:r>
            <a:r>
              <a:rPr spc="530" dirty="0"/>
              <a:t> </a:t>
            </a:r>
            <a:r>
              <a:rPr dirty="0"/>
              <a:t>mode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220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39874"/>
            <a:ext cx="8065134" cy="446532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22935" marR="55880" indent="-610235">
              <a:lnSpc>
                <a:spcPct val="81900"/>
              </a:lnSpc>
              <a:spcBef>
                <a:spcPts val="7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  <a:tab pos="453834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độ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bình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(Normal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mode),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chúng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ta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thể  thử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ở</a:t>
            </a:r>
            <a:r>
              <a:rPr sz="2750" spc="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chế</a:t>
            </a:r>
            <a:r>
              <a:rPr sz="275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độ	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mode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sửa</a:t>
            </a:r>
            <a:r>
              <a:rPr sz="2750" spc="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lỗi.</a:t>
            </a:r>
            <a:endParaRPr sz="2750">
              <a:latin typeface="Arial"/>
              <a:cs typeface="Arial"/>
            </a:endParaRPr>
          </a:p>
          <a:p>
            <a:pPr marL="622935" marR="5080" indent="-610235">
              <a:lnSpc>
                <a:spcPct val="81400"/>
              </a:lnSpc>
              <a:spcBef>
                <a:spcPts val="69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mode, </a:t>
            </a:r>
            <a:r>
              <a:rPr sz="2750" spc="50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thiết 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mặc định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(màn hình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VGA,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Microsoft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mouse 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driver,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kết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mạng,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tải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chương 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điều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khiển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tối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thiếu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cần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-55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Windows.</a:t>
            </a:r>
            <a:endParaRPr sz="2750">
              <a:latin typeface="Arial"/>
              <a:cs typeface="Arial"/>
            </a:endParaRPr>
          </a:p>
          <a:p>
            <a:pPr marL="622935" marR="112395" indent="-610235">
              <a:lnSpc>
                <a:spcPts val="2710"/>
              </a:lnSpc>
              <a:spcBef>
                <a:spcPts val="66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Ví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dụ: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sau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khi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cài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mềm</a:t>
            </a:r>
            <a:r>
              <a:rPr sz="2750" spc="1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mới:</a:t>
            </a:r>
            <a:endParaRPr sz="2750">
              <a:latin typeface="Arial"/>
              <a:cs typeface="Arial"/>
            </a:endParaRPr>
          </a:p>
          <a:p>
            <a:pPr marL="622935" marR="269875">
              <a:lnSpc>
                <a:spcPct val="79700"/>
              </a:lnSpc>
              <a:spcBef>
                <a:spcPts val="750"/>
              </a:spcBef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-&gt;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mode để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thay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đổi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tham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dở bỏ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đã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cài</a:t>
            </a:r>
            <a:r>
              <a:rPr sz="2750" spc="4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đặt.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167" y="694943"/>
            <a:ext cx="762698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2. </a:t>
            </a:r>
            <a:r>
              <a:rPr dirty="0"/>
              <a:t>Chế độ khởi </a:t>
            </a:r>
            <a:r>
              <a:rPr spc="-5" dirty="0"/>
              <a:t>động </a:t>
            </a:r>
            <a:r>
              <a:rPr dirty="0"/>
              <a:t>Safe</a:t>
            </a:r>
            <a:r>
              <a:rPr spc="530" dirty="0"/>
              <a:t> </a:t>
            </a:r>
            <a:r>
              <a:rPr dirty="0"/>
              <a:t>mode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221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68767"/>
            <a:ext cx="37750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i="1" spc="3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000" b="1" i="1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2000" b="1" i="1" spc="3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000" b="1" i="1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000" b="1" i="1" spc="5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2000" b="1" i="1" spc="-3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66"/>
                </a:solidFill>
                <a:latin typeface="Arial"/>
                <a:cs typeface="Arial"/>
              </a:rPr>
              <a:t>khác: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975" y="2551429"/>
            <a:ext cx="139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975" y="3352228"/>
            <a:ext cx="139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975" y="4153916"/>
            <a:ext cx="139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975" y="4954587"/>
            <a:ext cx="139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975" y="1873948"/>
            <a:ext cx="8145145" cy="3801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22935" indent="-610235">
              <a:lnSpc>
                <a:spcPts val="2390"/>
              </a:lnSpc>
              <a:spcBef>
                <a:spcPts val="1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Mode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with</a:t>
            </a:r>
            <a:r>
              <a:rPr sz="2000" spc="-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Networking</a:t>
            </a:r>
            <a:endParaRPr sz="2000">
              <a:latin typeface="Arial"/>
              <a:cs typeface="Arial"/>
            </a:endParaRPr>
          </a:p>
          <a:p>
            <a:pPr marL="984885">
              <a:lnSpc>
                <a:spcPts val="2135"/>
              </a:lnSpc>
            </a:pP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mode,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kết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nối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endParaRPr sz="1800">
              <a:latin typeface="Arial"/>
              <a:cs typeface="Arial"/>
            </a:endParaRPr>
          </a:p>
          <a:p>
            <a:pPr marL="622935">
              <a:lnSpc>
                <a:spcPts val="2385"/>
              </a:lnSpc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Mode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with Command</a:t>
            </a:r>
            <a:r>
              <a:rPr sz="2000" spc="-3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Prompt</a:t>
            </a:r>
            <a:endParaRPr sz="2000">
              <a:latin typeface="Arial"/>
              <a:cs typeface="Arial"/>
            </a:endParaRPr>
          </a:p>
          <a:p>
            <a:pPr marL="984885" marR="468630">
              <a:lnSpc>
                <a:spcPct val="80000"/>
              </a:lnSpc>
              <a:spcBef>
                <a:spcPts val="484"/>
              </a:spcBef>
            </a:pP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safe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mode,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sau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khi khởi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động xong,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xuất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cửa sổ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lệnh 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DOS.</a:t>
            </a:r>
            <a:endParaRPr sz="1800">
              <a:latin typeface="Arial"/>
              <a:cs typeface="Arial"/>
            </a:endParaRPr>
          </a:p>
          <a:p>
            <a:pPr marL="622935">
              <a:lnSpc>
                <a:spcPts val="2370"/>
              </a:lnSpc>
            </a:pP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Enable Boot</a:t>
            </a:r>
            <a:r>
              <a:rPr sz="2000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Logging</a:t>
            </a:r>
            <a:endParaRPr sz="2000">
              <a:latin typeface="Arial"/>
              <a:cs typeface="Arial"/>
            </a:endParaRPr>
          </a:p>
          <a:p>
            <a:pPr marL="984885" marR="5080">
              <a:lnSpc>
                <a:spcPct val="80000"/>
              </a:lnSpc>
              <a:spcBef>
                <a:spcPts val="484"/>
              </a:spcBef>
            </a:pP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1800" spc="30" dirty="0">
                <a:solidFill>
                  <a:srgbClr val="000066"/>
                </a:solidFill>
                <a:latin typeface="Arial"/>
                <a:cs typeface="Arial"/>
              </a:rPr>
              <a:t>ghi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những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điều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khiển tải được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1800" spc="-2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không 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file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(Windows 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2000:</a:t>
            </a:r>
            <a:r>
              <a:rPr sz="1800" spc="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%windir%ntbtlog.txt)</a:t>
            </a:r>
            <a:endParaRPr sz="1800">
              <a:latin typeface="Arial"/>
              <a:cs typeface="Arial"/>
            </a:endParaRPr>
          </a:p>
          <a:p>
            <a:pPr marL="622935">
              <a:lnSpc>
                <a:spcPts val="2355"/>
              </a:lnSpc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Last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Known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Good</a:t>
            </a:r>
            <a:r>
              <a:rPr sz="2000" spc="-2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Configuration</a:t>
            </a:r>
            <a:endParaRPr sz="2000">
              <a:latin typeface="Arial"/>
              <a:cs typeface="Arial"/>
            </a:endParaRPr>
          </a:p>
          <a:p>
            <a:pPr marL="984885" marR="353060">
              <a:lnSpc>
                <a:spcPct val="80000"/>
              </a:lnSpc>
              <a:spcBef>
                <a:spcPts val="420"/>
              </a:spcBef>
            </a:pP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động windows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1800" spc="35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registry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windows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lưu</a:t>
            </a:r>
            <a:r>
              <a:rPr sz="1800" spc="-3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ở 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lần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shutdown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cuối</a:t>
            </a:r>
            <a:r>
              <a:rPr sz="18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cùng.</a:t>
            </a:r>
            <a:endParaRPr sz="1800">
              <a:latin typeface="Arial"/>
              <a:cs typeface="Arial"/>
            </a:endParaRPr>
          </a:p>
          <a:p>
            <a:pPr marL="622935">
              <a:lnSpc>
                <a:spcPts val="2390"/>
              </a:lnSpc>
              <a:spcBef>
                <a:spcPts val="45"/>
              </a:spcBef>
            </a:pPr>
            <a:r>
              <a:rPr sz="2000" i="1" spc="20" dirty="0">
                <a:solidFill>
                  <a:srgbClr val="000066"/>
                </a:solidFill>
                <a:latin typeface="Arial"/>
                <a:cs typeface="Arial"/>
              </a:rPr>
              <a:t>Chọn chế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độ khởi</a:t>
            </a:r>
            <a:r>
              <a:rPr sz="2000" i="1" spc="-3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động:</a:t>
            </a:r>
            <a:endParaRPr sz="2000">
              <a:latin typeface="Arial"/>
              <a:cs typeface="Arial"/>
            </a:endParaRPr>
          </a:p>
          <a:p>
            <a:pPr marL="984885" marR="200025">
              <a:lnSpc>
                <a:spcPct val="80000"/>
              </a:lnSpc>
              <a:spcBef>
                <a:spcPts val="420"/>
              </a:spcBef>
            </a:pP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1800" spc="30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động,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sau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POST,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ấn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F8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hình Startup  Options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xuất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hiện,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dịch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chuyển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khối sáng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chọn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khởi</a:t>
            </a:r>
            <a:r>
              <a:rPr sz="1800" spc="-3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động.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45389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3. Stop</a:t>
            </a:r>
            <a:r>
              <a:rPr sz="4400" spc="-165" dirty="0"/>
              <a:t> </a:t>
            </a:r>
            <a:r>
              <a:rPr sz="4400" spc="15" dirty="0"/>
              <a:t>message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222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87499"/>
            <a:ext cx="8129905" cy="41789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marR="78105" indent="-343535">
              <a:lnSpc>
                <a:spcPct val="90000"/>
              </a:lnSpc>
              <a:spcBef>
                <a:spcPts val="39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  <a:tab pos="4075429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lỗi vượt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ngoài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tầm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soát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Windows, Windows 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dừng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hoạt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400" spc="3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báo</a:t>
            </a:r>
            <a:r>
              <a:rPr sz="2400" spc="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lỗi	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fatal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error </a:t>
            </a:r>
            <a:r>
              <a:rPr sz="2400" spc="35" dirty="0">
                <a:solidFill>
                  <a:srgbClr val="000066"/>
                </a:solidFill>
                <a:latin typeface="Arial"/>
                <a:cs typeface="Arial"/>
              </a:rPr>
              <a:t>(Win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9x/ME)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stop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error </a:t>
            </a:r>
            <a:r>
              <a:rPr sz="2400" spc="35" dirty="0">
                <a:solidFill>
                  <a:srgbClr val="000066"/>
                </a:solidFill>
                <a:latin typeface="Arial"/>
                <a:cs typeface="Arial"/>
              </a:rPr>
              <a:t>(Win</a:t>
            </a:r>
            <a:r>
              <a:rPr sz="24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2000/XP/NT...).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Stop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messages </a:t>
            </a:r>
            <a:r>
              <a:rPr sz="2400" spc="-50" dirty="0">
                <a:solidFill>
                  <a:srgbClr val="000066"/>
                </a:solidFill>
                <a:latin typeface="Arial"/>
                <a:cs typeface="Arial"/>
              </a:rPr>
              <a:t>xuất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text, gồm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3</a:t>
            </a:r>
            <a:r>
              <a:rPr sz="2400" spc="-2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phần: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ts val="2290"/>
              </a:lnSpc>
              <a:spcBef>
                <a:spcPts val="229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  <a:tab pos="7239634" algn="l"/>
              </a:tabLst>
            </a:pP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sz="2000" i="1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tin</a:t>
            </a:r>
            <a:r>
              <a:rPr sz="2000" i="1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30" dirty="0">
                <a:solidFill>
                  <a:srgbClr val="000066"/>
                </a:solidFill>
                <a:latin typeface="Arial"/>
                <a:cs typeface="Arial"/>
              </a:rPr>
              <a:t>về</a:t>
            </a:r>
            <a:r>
              <a:rPr sz="2000" i="1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lỗi:</a:t>
            </a:r>
            <a:r>
              <a:rPr sz="2000" i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điệp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chứa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mã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lỗi</a:t>
            </a:r>
            <a:r>
              <a:rPr sz="2000" spc="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(stop</a:t>
            </a:r>
            <a:r>
              <a:rPr sz="20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error):	</a:t>
            </a:r>
            <a:r>
              <a:rPr sz="2000" b="1" spc="45" dirty="0">
                <a:solidFill>
                  <a:srgbClr val="000066"/>
                </a:solidFill>
                <a:latin typeface="Arial"/>
                <a:cs typeface="Arial"/>
              </a:rPr>
              <a:t>***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175"/>
              </a:lnSpc>
            </a:pPr>
            <a:r>
              <a:rPr sz="2000" b="1" spc="45" dirty="0">
                <a:solidFill>
                  <a:srgbClr val="000066"/>
                </a:solidFill>
                <a:latin typeface="Arial"/>
                <a:cs typeface="Arial"/>
              </a:rPr>
              <a:t>STOP</a:t>
            </a:r>
            <a:r>
              <a:rPr sz="2000" b="1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000066"/>
                </a:solidFill>
                <a:latin typeface="Arial"/>
                <a:cs typeface="Arial"/>
              </a:rPr>
              <a:t>&lt;mã</a:t>
            </a:r>
            <a:r>
              <a:rPr sz="2000" b="1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000066"/>
                </a:solidFill>
                <a:latin typeface="Arial"/>
                <a:cs typeface="Arial"/>
              </a:rPr>
              <a:t>lỗi&gt;</a:t>
            </a:r>
            <a:r>
              <a:rPr sz="2000" b="1" spc="-1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[(tham</a:t>
            </a:r>
            <a:r>
              <a:rPr sz="2000" b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2000" b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1,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tham</a:t>
            </a:r>
            <a:r>
              <a:rPr sz="2000" b="1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2000" b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2,</a:t>
            </a:r>
            <a:r>
              <a:rPr sz="2000" b="1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tham</a:t>
            </a:r>
            <a:r>
              <a:rPr sz="2000" b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2000" b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3,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tham</a:t>
            </a:r>
            <a:r>
              <a:rPr sz="2000" b="1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2000" b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0066"/>
                </a:solidFill>
                <a:latin typeface="Arial"/>
                <a:cs typeface="Arial"/>
              </a:rPr>
              <a:t>4)]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290"/>
              </a:lnSpc>
            </a:pPr>
            <a:r>
              <a:rPr sz="2000" b="1" spc="15" dirty="0">
                <a:solidFill>
                  <a:srgbClr val="000066"/>
                </a:solidFill>
                <a:latin typeface="Arial"/>
                <a:cs typeface="Arial"/>
              </a:rPr>
              <a:t>&lt;tên </a:t>
            </a:r>
            <a:r>
              <a:rPr sz="2000" b="1" spc="35" dirty="0">
                <a:solidFill>
                  <a:srgbClr val="000066"/>
                </a:solidFill>
                <a:latin typeface="Arial"/>
                <a:cs typeface="Arial"/>
              </a:rPr>
              <a:t>lỗi&gt;</a:t>
            </a:r>
            <a:r>
              <a:rPr sz="2000" b="1" spc="-25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000066"/>
                </a:solidFill>
                <a:latin typeface="Arial"/>
                <a:cs typeface="Arial"/>
              </a:rPr>
              <a:t>***</a:t>
            </a:r>
            <a:endParaRPr sz="2000">
              <a:latin typeface="Arial"/>
              <a:cs typeface="Arial"/>
            </a:endParaRPr>
          </a:p>
          <a:p>
            <a:pPr marL="756285" marR="138430" indent="-76835">
              <a:lnSpc>
                <a:spcPct val="89200"/>
              </a:lnSpc>
              <a:spcBef>
                <a:spcPts val="484"/>
              </a:spcBef>
              <a:tabLst>
                <a:tab pos="1910080" algn="l"/>
              </a:tabLst>
            </a:pP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Ví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dụ:	</a:t>
            </a:r>
            <a:r>
              <a:rPr sz="2000" b="1" spc="30" dirty="0">
                <a:solidFill>
                  <a:srgbClr val="000066"/>
                </a:solidFill>
                <a:latin typeface="Arial"/>
                <a:cs typeface="Arial"/>
              </a:rPr>
              <a:t>***</a:t>
            </a:r>
            <a:r>
              <a:rPr sz="2000" b="1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000066"/>
                </a:solidFill>
                <a:latin typeface="Arial"/>
                <a:cs typeface="Arial"/>
              </a:rPr>
              <a:t>STOP:</a:t>
            </a:r>
            <a:r>
              <a:rPr sz="2000" b="1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000066"/>
                </a:solidFill>
                <a:latin typeface="Arial"/>
                <a:cs typeface="Arial"/>
              </a:rPr>
              <a:t>0x0000001E</a:t>
            </a:r>
            <a:r>
              <a:rPr sz="2000" b="1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000066"/>
                </a:solidFill>
                <a:latin typeface="Arial"/>
                <a:cs typeface="Arial"/>
              </a:rPr>
              <a:t>(0xC0000005,</a:t>
            </a:r>
            <a:r>
              <a:rPr sz="2000" b="1" spc="-1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0xFDE38AF9,  </a:t>
            </a:r>
            <a:r>
              <a:rPr sz="2000" b="1" spc="10" dirty="0">
                <a:solidFill>
                  <a:srgbClr val="000066"/>
                </a:solidFill>
                <a:latin typeface="Arial"/>
                <a:cs typeface="Arial"/>
              </a:rPr>
              <a:t>0x00000001, </a:t>
            </a:r>
            <a:r>
              <a:rPr sz="2000" b="1" spc="20" dirty="0">
                <a:solidFill>
                  <a:srgbClr val="000066"/>
                </a:solidFill>
                <a:latin typeface="Arial"/>
                <a:cs typeface="Arial"/>
              </a:rPr>
              <a:t>0x7E8B0EB4)  </a:t>
            </a:r>
            <a:r>
              <a:rPr sz="2000" b="1" spc="10" dirty="0">
                <a:solidFill>
                  <a:srgbClr val="000066"/>
                </a:solidFill>
                <a:latin typeface="Arial"/>
                <a:cs typeface="Arial"/>
              </a:rPr>
              <a:t>KMODE_EXCEPTION_NOT_HANDLED</a:t>
            </a:r>
            <a:r>
              <a:rPr sz="2000" b="1" spc="-2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000066"/>
                </a:solidFill>
                <a:latin typeface="Arial"/>
                <a:cs typeface="Arial"/>
              </a:rPr>
              <a:t>***</a:t>
            </a:r>
            <a:endParaRPr sz="2000">
              <a:latin typeface="Arial"/>
              <a:cs typeface="Arial"/>
            </a:endParaRPr>
          </a:p>
          <a:p>
            <a:pPr marL="756285" marR="245110" lvl="1" indent="-286385">
              <a:lnSpc>
                <a:spcPts val="2100"/>
              </a:lnSpc>
              <a:spcBef>
                <a:spcPts val="62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Gợi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ý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2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000" i="1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người</a:t>
            </a:r>
            <a:r>
              <a:rPr sz="2000" i="1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30" dirty="0">
                <a:solidFill>
                  <a:srgbClr val="000066"/>
                </a:solidFill>
                <a:latin typeface="Arial"/>
                <a:cs typeface="Arial"/>
              </a:rPr>
              <a:t>sử</a:t>
            </a:r>
            <a:r>
              <a:rPr sz="2000" i="1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dụng:</a:t>
            </a:r>
            <a:r>
              <a:rPr sz="2000" i="1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Chứa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gợi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ý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khắc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phục,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ở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đây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chỉ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nêu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ra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cách</a:t>
            </a:r>
            <a:r>
              <a:rPr sz="20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khắc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phục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chung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Thông tin </a:t>
            </a:r>
            <a:r>
              <a:rPr sz="2000" i="1" spc="20" dirty="0">
                <a:solidFill>
                  <a:srgbClr val="000066"/>
                </a:solidFill>
                <a:latin typeface="Arial"/>
                <a:cs typeface="Arial"/>
              </a:rPr>
              <a:t>cổng</a:t>
            </a:r>
            <a:r>
              <a:rPr sz="2000" i="1" spc="-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debug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511111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3. Stop </a:t>
            </a:r>
            <a:r>
              <a:rPr sz="4400" spc="15" dirty="0"/>
              <a:t>message</a:t>
            </a:r>
            <a:r>
              <a:rPr sz="4400" spc="-220" dirty="0"/>
              <a:t> </a:t>
            </a:r>
            <a:r>
              <a:rPr sz="4350" spc="22" baseline="25862" dirty="0"/>
              <a:t>(2)</a:t>
            </a:r>
            <a:endParaRPr sz="4350" baseline="2586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447800"/>
            <a:ext cx="8610600" cy="46450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223</a:t>
            </a:fld>
            <a:endParaRPr spc="15" dirty="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10349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4. </a:t>
            </a:r>
            <a:r>
              <a:rPr sz="4400" spc="15" dirty="0"/>
              <a:t>BIOS </a:t>
            </a:r>
            <a:r>
              <a:rPr sz="4400" spc="25" dirty="0"/>
              <a:t>Beep</a:t>
            </a:r>
            <a:r>
              <a:rPr sz="4400" spc="-285" dirty="0"/>
              <a:t> </a:t>
            </a:r>
            <a:r>
              <a:rPr sz="4400" spc="20" dirty="0"/>
              <a:t>Code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224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7708265" cy="257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699"/>
              </a:lnSpc>
              <a:spcBef>
                <a:spcPts val="1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62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khởi động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3200" spc="-6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BIOS, tuỳ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trạng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thái</a:t>
            </a:r>
            <a:r>
              <a:rPr sz="32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32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mà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BIOS</a:t>
            </a:r>
            <a:r>
              <a:rPr sz="32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phát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ra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tiếng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bíp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khac</a:t>
            </a:r>
            <a:r>
              <a:rPr sz="3200" spc="-6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nhau</a:t>
            </a:r>
            <a:endParaRPr sz="3200">
              <a:latin typeface="Arial"/>
              <a:cs typeface="Arial"/>
            </a:endParaRPr>
          </a:p>
          <a:p>
            <a:pPr marL="355600" marR="219710" indent="-343535" algn="just">
              <a:lnSpc>
                <a:spcPct val="101699"/>
              </a:lnSpc>
              <a:spcBef>
                <a:spcPts val="68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6235" algn="l"/>
              </a:tabLst>
            </a:pP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dụng bảng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Beep</a:t>
            </a:r>
            <a:r>
              <a:rPr sz="3200" spc="-6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Code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xác  định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lỗi phần</a:t>
            </a:r>
            <a:r>
              <a:rPr sz="3200" spc="-3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cứng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10349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4. </a:t>
            </a:r>
            <a:r>
              <a:rPr sz="4400" spc="15" dirty="0"/>
              <a:t>BIOS </a:t>
            </a:r>
            <a:r>
              <a:rPr sz="4400" spc="25" dirty="0"/>
              <a:t>Beep</a:t>
            </a:r>
            <a:r>
              <a:rPr sz="4400" spc="-285" dirty="0"/>
              <a:t> </a:t>
            </a:r>
            <a:r>
              <a:rPr sz="4400" spc="20" dirty="0"/>
              <a:t>Code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381000"/>
            <a:ext cx="8382000" cy="5867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225</a:t>
            </a:fld>
            <a:endParaRPr spc="15" dirty="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304800"/>
            <a:ext cx="8382000" cy="5867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226</a:t>
            </a:fld>
            <a:endParaRPr spc="15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28600"/>
            <a:ext cx="8534400" cy="6172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227</a:t>
            </a:fld>
            <a:endParaRPr spc="15" dirty="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304800"/>
            <a:ext cx="8610600" cy="5867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228</a:t>
            </a:fld>
            <a:endParaRPr spc="15"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28536"/>
            <a:ext cx="8534400" cy="61833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229</a:t>
            </a:fld>
            <a:endParaRPr spc="1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807656"/>
            <a:ext cx="760730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10" dirty="0"/>
              <a:t>Các </a:t>
            </a:r>
            <a:r>
              <a:rPr sz="3200" dirty="0"/>
              <a:t>thành </a:t>
            </a:r>
            <a:r>
              <a:rPr sz="3200" spc="5" dirty="0"/>
              <a:t>phần </a:t>
            </a:r>
            <a:r>
              <a:rPr sz="3200" spc="10" dirty="0"/>
              <a:t>cơ </a:t>
            </a:r>
            <a:r>
              <a:rPr sz="3200" spc="5" dirty="0"/>
              <a:t>bản trên</a:t>
            </a:r>
            <a:r>
              <a:rPr sz="3200" spc="-325" dirty="0"/>
              <a:t> </a:t>
            </a:r>
            <a:r>
              <a:rPr sz="3200" spc="20" dirty="0"/>
              <a:t>Mainboard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23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87880"/>
            <a:ext cx="8059420" cy="446468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marR="5080" indent="-343535">
              <a:lnSpc>
                <a:spcPct val="91800"/>
              </a:lnSpc>
              <a:spcBef>
                <a:spcPts val="40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50850" algn="l"/>
                <a:tab pos="451484" algn="l"/>
              </a:tabLst>
            </a:pPr>
            <a:r>
              <a:rPr dirty="0"/>
              <a:t>	</a:t>
            </a:r>
            <a:r>
              <a:rPr sz="2750" spc="5" dirty="0">
                <a:solidFill>
                  <a:srgbClr val="990000"/>
                </a:solidFill>
                <a:latin typeface="Arial"/>
                <a:cs typeface="Arial"/>
              </a:rPr>
              <a:t>Các </a:t>
            </a:r>
            <a:r>
              <a:rPr sz="2750" spc="30" dirty="0">
                <a:solidFill>
                  <a:srgbClr val="990000"/>
                </a:solidFill>
                <a:latin typeface="Arial"/>
                <a:cs typeface="Arial"/>
              </a:rPr>
              <a:t>ROM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chứa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hỗ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trợ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thiết bị. Tiêu biểu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ROM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BIOS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chứa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điều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khiển,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 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2750" spc="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máy.</a:t>
            </a:r>
            <a:endParaRPr sz="2750">
              <a:latin typeface="Arial"/>
              <a:cs typeface="Arial"/>
            </a:endParaRPr>
          </a:p>
          <a:p>
            <a:pPr marL="355600" marR="328295" indent="-343535">
              <a:lnSpc>
                <a:spcPct val="91800"/>
              </a:lnSpc>
              <a:spcBef>
                <a:spcPts val="65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990000"/>
                </a:solidFill>
                <a:latin typeface="Arial"/>
                <a:cs typeface="Arial"/>
              </a:rPr>
              <a:t>Các chip </a:t>
            </a:r>
            <a:r>
              <a:rPr sz="2750" spc="25" dirty="0">
                <a:solidFill>
                  <a:srgbClr val="990000"/>
                </a:solidFill>
                <a:latin typeface="Arial"/>
                <a:cs typeface="Arial"/>
              </a:rPr>
              <a:t>DMA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(Direct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Memory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Access): Ðây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chip truy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cập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trực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tiếp,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giúp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bị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truy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cập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qua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sự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điều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khiển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của 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CPU.</a:t>
            </a:r>
            <a:endParaRPr sz="2750">
              <a:latin typeface="Arial"/>
              <a:cs typeface="Arial"/>
            </a:endParaRPr>
          </a:p>
          <a:p>
            <a:pPr marL="355600" marR="234950" indent="-343535">
              <a:lnSpc>
                <a:spcPct val="92200"/>
              </a:lnSpc>
              <a:spcBef>
                <a:spcPts val="63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-15" dirty="0">
                <a:solidFill>
                  <a:srgbClr val="990000"/>
                </a:solidFill>
                <a:latin typeface="Arial"/>
                <a:cs typeface="Arial"/>
              </a:rPr>
              <a:t>Pin </a:t>
            </a:r>
            <a:r>
              <a:rPr sz="2750" spc="-45" dirty="0">
                <a:solidFill>
                  <a:srgbClr val="990000"/>
                </a:solidFill>
                <a:latin typeface="Arial"/>
                <a:cs typeface="Arial"/>
              </a:rPr>
              <a:t>và </a:t>
            </a:r>
            <a:r>
              <a:rPr sz="2750" spc="30" dirty="0">
                <a:solidFill>
                  <a:srgbClr val="990000"/>
                </a:solidFill>
                <a:latin typeface="Arial"/>
                <a:cs typeface="Arial"/>
              </a:rPr>
              <a:t>CMOS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trữ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cấu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gồm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cả RTC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(Real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Time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Clock -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đồng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hồ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thời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gian</a:t>
            </a:r>
            <a:r>
              <a:rPr sz="2750" spc="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thực).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28536"/>
            <a:ext cx="8610600" cy="59928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230</a:t>
            </a:fld>
            <a:endParaRPr spc="15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02323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Chuyện</a:t>
            </a:r>
            <a:r>
              <a:rPr sz="4400" spc="-180" dirty="0"/>
              <a:t> </a:t>
            </a:r>
            <a:r>
              <a:rPr sz="4400" spc="-35" dirty="0"/>
              <a:t>vui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231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625980"/>
            <a:ext cx="8058784" cy="36156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5080" indent="-343535">
              <a:lnSpc>
                <a:spcPct val="102400"/>
              </a:lnSpc>
              <a:spcBef>
                <a:spcPts val="5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Câu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chuyện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sau đây </a:t>
            </a:r>
            <a:r>
              <a:rPr sz="2750" i="1" spc="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ghi </a:t>
            </a: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nguyên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xi </a:t>
            </a:r>
            <a:r>
              <a:rPr sz="2750" i="1" dirty="0">
                <a:solidFill>
                  <a:srgbClr val="000066"/>
                </a:solidFill>
                <a:latin typeface="Arial"/>
                <a:cs typeface="Arial"/>
              </a:rPr>
              <a:t>từ 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phòng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hỗ </a:t>
            </a:r>
            <a:r>
              <a:rPr sz="2750" i="1" spc="-5" dirty="0">
                <a:solidFill>
                  <a:srgbClr val="000066"/>
                </a:solidFill>
                <a:latin typeface="Arial"/>
                <a:cs typeface="Arial"/>
              </a:rPr>
              <a:t>trợ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khách hàng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hãng</a:t>
            </a:r>
            <a:r>
              <a:rPr sz="2750" i="1" spc="-1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i="1" spc="15" dirty="0">
                <a:solidFill>
                  <a:srgbClr val="000066"/>
                </a:solidFill>
                <a:latin typeface="Arial"/>
                <a:cs typeface="Arial"/>
              </a:rPr>
              <a:t>WordPerfect. 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Nhân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vật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chính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đã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đuổi </a:t>
            </a: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nhưng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đang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kiện 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hãng </a:t>
            </a: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theo điều </a:t>
            </a:r>
            <a:r>
              <a:rPr sz="2750" i="1" spc="40" dirty="0">
                <a:solidFill>
                  <a:srgbClr val="000066"/>
                </a:solidFill>
                <a:latin typeface="Arial"/>
                <a:cs typeface="Arial"/>
              </a:rPr>
              <a:t>khoản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"Chấm </a:t>
            </a: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dứt </a:t>
            </a:r>
            <a:r>
              <a:rPr sz="2750" i="1" spc="15" dirty="0">
                <a:solidFill>
                  <a:srgbClr val="000066"/>
                </a:solidFill>
                <a:latin typeface="Arial"/>
                <a:cs typeface="Arial"/>
              </a:rPr>
              <a:t>hợp </a:t>
            </a:r>
            <a:r>
              <a:rPr sz="2750" i="1" spc="35" dirty="0">
                <a:solidFill>
                  <a:srgbClr val="000066"/>
                </a:solidFill>
                <a:latin typeface="Arial"/>
                <a:cs typeface="Arial"/>
              </a:rPr>
              <a:t>đồng  không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i="1" dirty="0">
                <a:solidFill>
                  <a:srgbClr val="000066"/>
                </a:solidFill>
                <a:latin typeface="Arial"/>
                <a:cs typeface="Arial"/>
              </a:rPr>
              <a:t>lý</a:t>
            </a:r>
            <a:r>
              <a:rPr sz="2750" i="1" spc="-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do".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333CC"/>
              </a:buClr>
              <a:buFont typeface="Wingdings"/>
              <a:buChar char=""/>
            </a:pPr>
            <a:endParaRPr sz="41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- Đây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phòng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chăm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sóc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khách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hàng</a:t>
            </a:r>
            <a:r>
              <a:rPr sz="2750" spc="3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hãng</a:t>
            </a:r>
            <a:endParaRPr sz="275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80"/>
              </a:spcBef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WordPerfect!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Tôi có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giúp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gì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ngài?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568830"/>
            <a:ext cx="8090534" cy="44284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184785" indent="-343535">
              <a:lnSpc>
                <a:spcPct val="90900"/>
              </a:lnSpc>
              <a:spcBef>
                <a:spcPts val="48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Vâng,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tôi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gặp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rắc rối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mềm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WordPerfect.</a:t>
            </a:r>
            <a:r>
              <a:rPr sz="3200" spc="-2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Tôi</a:t>
            </a:r>
            <a:r>
              <a:rPr sz="32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đang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gõ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thì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đột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nhiên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tất 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cả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chữ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nghĩa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biến</a:t>
            </a:r>
            <a:r>
              <a:rPr sz="3200" spc="-4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mất.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333CC"/>
              </a:buClr>
              <a:buFont typeface="Wingdings"/>
              <a:buChar char=""/>
            </a:pPr>
            <a:endParaRPr sz="4300">
              <a:latin typeface="Arial"/>
              <a:cs typeface="Arial"/>
            </a:endParaRPr>
          </a:p>
          <a:p>
            <a:pPr marL="355600" marR="5080" indent="-343535">
              <a:lnSpc>
                <a:spcPts val="3460"/>
              </a:lnSpc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Biến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mất?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Thế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ông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bây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giờ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nom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ra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sao?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333CC"/>
              </a:buClr>
              <a:buFont typeface="Wingdings"/>
              <a:buChar char=""/>
            </a:pPr>
            <a:endParaRPr sz="4350">
              <a:latin typeface="Arial"/>
              <a:cs typeface="Arial"/>
            </a:endParaRPr>
          </a:p>
          <a:p>
            <a:pPr marL="355600" marR="624205" indent="-343535">
              <a:lnSpc>
                <a:spcPts val="3460"/>
              </a:lnSpc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Chẳng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gì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cả!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Trống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trơn!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Nó</a:t>
            </a:r>
            <a:r>
              <a:rPr sz="3200" spc="-5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  hiển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thị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bất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cứ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chữ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nào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tôi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gõ.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232</a:t>
            </a:fld>
            <a:endParaRPr spc="15" dirty="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616455"/>
            <a:ext cx="7736205" cy="44284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55600" marR="936625" indent="-343535">
              <a:lnSpc>
                <a:spcPct val="101699"/>
              </a:lnSpc>
              <a:spcBef>
                <a:spcPts val="6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Ông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vẫn</a:t>
            </a:r>
            <a:r>
              <a:rPr sz="3200" spc="-6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còn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WordPerfect hay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thoát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ra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ngoài</a:t>
            </a:r>
            <a:r>
              <a:rPr sz="3200" spc="-5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rồi?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sao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biết được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cơ</a:t>
            </a:r>
            <a:r>
              <a:rPr sz="3200" spc="-5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chứ!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ts val="3829"/>
              </a:lnSpc>
              <a:spcBef>
                <a:spcPts val="88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Ông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nhìn thấy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dấu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nhắc C: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3200" spc="-5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màn  hình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333CC"/>
              </a:buClr>
              <a:buFont typeface="Wingdings"/>
              <a:buChar char=""/>
            </a:pPr>
            <a:endParaRPr sz="4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Dấu nhắc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C: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cái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gì</a:t>
            </a:r>
            <a:r>
              <a:rPr sz="3200" spc="-4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vậy?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233</a:t>
            </a:fld>
            <a:endParaRPr spc="15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568830"/>
            <a:ext cx="7956550" cy="442849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55600" marR="244475" indent="-343535">
              <a:lnSpc>
                <a:spcPts val="3450"/>
              </a:lnSpc>
              <a:spcBef>
                <a:spcPts val="57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Thôi, bỏ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qua!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Ông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di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chuyển</a:t>
            </a:r>
            <a:r>
              <a:rPr sz="3200" spc="-6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con 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trỏ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quanh màn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sz="3200" spc="-3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333CC"/>
              </a:buClr>
              <a:buFont typeface="Wingdings"/>
              <a:buChar char=""/>
            </a:pPr>
            <a:endParaRPr sz="4300">
              <a:latin typeface="Arial"/>
              <a:cs typeface="Arial"/>
            </a:endParaRPr>
          </a:p>
          <a:p>
            <a:pPr marL="355600" marR="5080" indent="-343535">
              <a:lnSpc>
                <a:spcPct val="90000"/>
              </a:lnSpc>
              <a:spcBef>
                <a:spcPts val="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con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trỏ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nào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hết.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Tôi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chẳng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bảo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cậu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rồi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gì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đấy,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nhận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bất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cứ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lệnh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nào</a:t>
            </a:r>
            <a:r>
              <a:rPr sz="32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cả.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333CC"/>
              </a:buClr>
              <a:buFont typeface="Wingdings"/>
              <a:buChar char=""/>
            </a:pPr>
            <a:endParaRPr sz="4400">
              <a:latin typeface="Arial"/>
              <a:cs typeface="Arial"/>
            </a:endParaRPr>
          </a:p>
          <a:p>
            <a:pPr marL="355600" marR="243840" indent="-343535">
              <a:lnSpc>
                <a:spcPts val="3460"/>
              </a:lnSpc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Thế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monitor</a:t>
            </a:r>
            <a:r>
              <a:rPr sz="3200" spc="-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ông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đèn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báo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nguồn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không?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234</a:t>
            </a:fld>
            <a:endParaRPr spc="15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616455"/>
            <a:ext cx="7841615" cy="4333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Monitor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gì</a:t>
            </a:r>
            <a:r>
              <a:rPr sz="3200" spc="-2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cơ?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marR="5080" indent="-343535">
              <a:lnSpc>
                <a:spcPct val="100400"/>
              </a:lnSpc>
              <a:spcBef>
                <a:spcPts val="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Hừm!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Nó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một thiết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hình, 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trông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giống cái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 thu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hình.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Nó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cái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đèn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nhỏ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để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báo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đang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ở</a:t>
            </a:r>
            <a:r>
              <a:rPr sz="32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chế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 hoạt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động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Tôi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32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biết!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235</a:t>
            </a:fld>
            <a:endParaRPr spc="15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616455"/>
            <a:ext cx="8136255" cy="433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699"/>
              </a:lnSpc>
              <a:spcBef>
                <a:spcPts val="1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Thế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thì,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nhìn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32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đằng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sau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monitor</a:t>
            </a:r>
            <a:r>
              <a:rPr sz="3200" spc="-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tìm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dây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cấp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nguồn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nó.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Ông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nhìn thấy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chưa?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Thấy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rồi!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marR="203835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Tốt!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Hãy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lần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sợi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dây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đến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phích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cắm.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Nó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nằm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3200" spc="-20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đấy?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236</a:t>
            </a:fld>
            <a:endParaRPr spc="15" dirty="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539874"/>
            <a:ext cx="7486650" cy="4217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Có!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333CC"/>
              </a:buClr>
              <a:buFont typeface="Wingdings"/>
              <a:buChar char=""/>
            </a:pPr>
            <a:endParaRPr sz="3500">
              <a:latin typeface="Arial"/>
              <a:cs typeface="Arial"/>
            </a:endParaRPr>
          </a:p>
          <a:p>
            <a:pPr marL="355600" marR="5080" indent="-343535">
              <a:lnSpc>
                <a:spcPts val="271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Ngài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ý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cho,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sau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monitor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tới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2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sợi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cáp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chứ không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phải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chỉ có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đâu</a:t>
            </a:r>
            <a:r>
              <a:rPr sz="275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nhé!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CC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Không!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gì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có!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333CC"/>
              </a:buClr>
              <a:buFont typeface="Wingdings"/>
              <a:buChar char=""/>
            </a:pPr>
            <a:endParaRPr sz="3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Nhất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phải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chứ.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Ngài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xem lại</a:t>
            </a:r>
            <a:r>
              <a:rPr sz="2750" spc="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coi.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333CC"/>
              </a:buClr>
              <a:buFont typeface="Wingdings"/>
              <a:buChar char=""/>
            </a:pPr>
            <a:endParaRPr sz="3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À,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tôi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thấy</a:t>
            </a:r>
            <a:r>
              <a:rPr sz="2750" spc="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rồi!</a:t>
            </a:r>
            <a:endParaRPr sz="27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237</a:t>
            </a:fld>
            <a:endParaRPr spc="15" dirty="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616455"/>
            <a:ext cx="8136890" cy="433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6379" indent="-343535">
              <a:lnSpc>
                <a:spcPct val="100699"/>
              </a:lnSpc>
              <a:spcBef>
                <a:spcPts val="1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cáp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cáp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đã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kiểm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rồi.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Ngài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hãy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lần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cáp còn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xem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nó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cắm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chặt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CPU</a:t>
            </a:r>
            <a:r>
              <a:rPr sz="3200" spc="-4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Tôi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tới</a:t>
            </a:r>
            <a:r>
              <a:rPr sz="3200" spc="-3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được.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Thế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thì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ngài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quan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sát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kỹ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xem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giắc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đã  ổn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chưa.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238</a:t>
            </a:fld>
            <a:endParaRPr spc="15" dirty="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625980"/>
            <a:ext cx="8053705" cy="4378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nhìn thấy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gì</a:t>
            </a:r>
            <a:r>
              <a:rPr sz="2750" spc="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cả.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333CC"/>
              </a:buClr>
              <a:buFont typeface="Wingdings"/>
              <a:buChar char=""/>
            </a:pPr>
            <a:endParaRPr sz="4100">
              <a:latin typeface="Arial"/>
              <a:cs typeface="Arial"/>
            </a:endParaRPr>
          </a:p>
          <a:p>
            <a:pPr marL="355600" marR="641985" indent="-343535">
              <a:lnSpc>
                <a:spcPct val="102499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Thử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quỳ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xuống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cúi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người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hết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cỡ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về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phía  trước</a:t>
            </a:r>
            <a:r>
              <a:rPr sz="2750" spc="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xem!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Font typeface="Wingdings"/>
              <a:buChar char=""/>
            </a:pPr>
            <a:endParaRPr sz="4050">
              <a:latin typeface="Arial"/>
              <a:cs typeface="Arial"/>
            </a:endParaRPr>
          </a:p>
          <a:p>
            <a:pPr marL="355600" marR="5080" indent="-343535">
              <a:lnSpc>
                <a:spcPct val="102299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phải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tại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góc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nhìn.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Tôi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nhìn thấy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gì  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vì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đây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tối</a:t>
            </a:r>
            <a:r>
              <a:rPr sz="2750" spc="3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quá.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333CC"/>
              </a:buClr>
              <a:buFont typeface="Wingdings"/>
              <a:buChar char=""/>
            </a:pPr>
            <a:endParaRPr sz="41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Tối?</a:t>
            </a:r>
            <a:endParaRPr sz="27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239</a:t>
            </a:fld>
            <a:endParaRPr spc="1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807656"/>
            <a:ext cx="8029575" cy="32816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1" spc="10" dirty="0">
                <a:solidFill>
                  <a:srgbClr val="3333CC"/>
                </a:solidFill>
                <a:latin typeface="Arial"/>
                <a:cs typeface="Arial"/>
              </a:rPr>
              <a:t>Các </a:t>
            </a:r>
            <a:r>
              <a:rPr sz="3200" b="1" dirty="0">
                <a:solidFill>
                  <a:srgbClr val="3333CC"/>
                </a:solidFill>
                <a:latin typeface="Arial"/>
                <a:cs typeface="Arial"/>
              </a:rPr>
              <a:t>thành </a:t>
            </a:r>
            <a:r>
              <a:rPr sz="3200" b="1" spc="5" dirty="0">
                <a:solidFill>
                  <a:srgbClr val="3333CC"/>
                </a:solidFill>
                <a:latin typeface="Arial"/>
                <a:cs typeface="Arial"/>
              </a:rPr>
              <a:t>phần </a:t>
            </a:r>
            <a:r>
              <a:rPr sz="3200" b="1" spc="10" dirty="0">
                <a:solidFill>
                  <a:srgbClr val="3333CC"/>
                </a:solidFill>
                <a:latin typeface="Arial"/>
                <a:cs typeface="Arial"/>
              </a:rPr>
              <a:t>cơ </a:t>
            </a:r>
            <a:r>
              <a:rPr sz="3200" b="1" spc="5" dirty="0">
                <a:solidFill>
                  <a:srgbClr val="3333CC"/>
                </a:solidFill>
                <a:latin typeface="Arial"/>
                <a:cs typeface="Arial"/>
              </a:rPr>
              <a:t>bản trên</a:t>
            </a:r>
            <a:r>
              <a:rPr sz="3200" b="1" spc="-3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b="1" spc="20" dirty="0">
                <a:solidFill>
                  <a:srgbClr val="3333CC"/>
                </a:solidFill>
                <a:latin typeface="Arial"/>
                <a:cs typeface="Arial"/>
              </a:rPr>
              <a:t>Mainboard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200"/>
              </a:lnSpc>
              <a:spcBef>
                <a:spcPts val="252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990000"/>
                </a:solidFill>
                <a:latin typeface="Arial"/>
                <a:cs typeface="Arial"/>
              </a:rPr>
              <a:t>Các Jumper, DIP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tham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bị,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điện,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chế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truy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cập,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đèn  báo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v.v...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mainboard mới,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Jump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này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bằng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mềm.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24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616455"/>
            <a:ext cx="8014334" cy="384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699"/>
              </a:lnSpc>
              <a:spcBef>
                <a:spcPts val="1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Phải!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Đèn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văn</a:t>
            </a:r>
            <a:r>
              <a:rPr sz="32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phòng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tắt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hết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rồi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nguồn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sáng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duy nhất bây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giờ là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ánh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sáng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bên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ngoài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chiếu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qua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cửa</a:t>
            </a:r>
            <a:r>
              <a:rPr sz="3200" spc="-4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sổ.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Thế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thì bật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đèn</a:t>
            </a:r>
            <a:r>
              <a:rPr sz="3200" spc="-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lên!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3200" spc="-1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được!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240</a:t>
            </a:fld>
            <a:endParaRPr spc="15" dirty="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616455"/>
            <a:ext cx="8050530" cy="4333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Tại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sao</a:t>
            </a:r>
            <a:r>
              <a:rPr sz="32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Mất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rồi!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333CC"/>
              </a:buClr>
              <a:buFont typeface="Wingdings"/>
              <a:buChar char=""/>
            </a:pPr>
            <a:endParaRPr sz="4650">
              <a:latin typeface="Arial"/>
              <a:cs typeface="Arial"/>
            </a:endParaRPr>
          </a:p>
          <a:p>
            <a:pPr marL="355600" marR="5080" indent="-343535">
              <a:lnSpc>
                <a:spcPct val="100400"/>
              </a:lnSpc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Mất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điện?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À,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thế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mọi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chuyện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giải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quyết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xong.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Ông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còn giữ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hộp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xốp,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bản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hướng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dẫn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thứ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đóng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gói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chiếc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không?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241</a:t>
            </a:fld>
            <a:endParaRPr spc="15" dirty="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625980"/>
            <a:ext cx="7670165" cy="4378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Còn!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gì</a:t>
            </a:r>
            <a:r>
              <a:rPr sz="2750" spc="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000066"/>
                </a:solidFill>
                <a:latin typeface="Arial"/>
                <a:cs typeface="Arial"/>
              </a:rPr>
              <a:t>vậy?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CC"/>
              </a:buClr>
              <a:buFont typeface="Wingdings"/>
              <a:buChar char=""/>
            </a:pPr>
            <a:endParaRPr sz="4100">
              <a:latin typeface="Arial"/>
              <a:cs typeface="Arial"/>
            </a:endParaRPr>
          </a:p>
          <a:p>
            <a:pPr marL="355600" marR="5080" indent="-343535">
              <a:lnSpc>
                <a:spcPct val="101299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Ông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hãy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rút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giắc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đóng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gói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chiếc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lại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đúng như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lúc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mua nó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rồi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mang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tới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nơi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đã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bán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750" spc="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ông.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333CC"/>
              </a:buClr>
              <a:buFont typeface="Wingdings"/>
              <a:buChar char=""/>
            </a:pPr>
            <a:endParaRPr sz="41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Tệ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thế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sao?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333CC"/>
              </a:buClr>
              <a:buFont typeface="Wingdings"/>
              <a:buChar char=""/>
            </a:pPr>
            <a:endParaRPr sz="41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Vâng,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tôi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e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như</a:t>
            </a:r>
            <a:r>
              <a:rPr sz="2750" spc="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000066"/>
                </a:solidFill>
                <a:latin typeface="Arial"/>
                <a:cs typeface="Arial"/>
              </a:rPr>
              <a:t>vậy.</a:t>
            </a:r>
            <a:endParaRPr sz="27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242</a:t>
            </a:fld>
            <a:endParaRPr spc="15" dirty="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1616455"/>
            <a:ext cx="7937500" cy="2186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rồi,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thế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tôi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sẽ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nói</a:t>
            </a:r>
            <a:r>
              <a:rPr sz="32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gì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cửa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hàng?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333CC"/>
              </a:buClr>
              <a:buFont typeface="Wingdings"/>
              <a:buChar char=""/>
            </a:pPr>
            <a:endParaRPr sz="4600">
              <a:latin typeface="Arial"/>
              <a:cs typeface="Arial"/>
            </a:endParaRPr>
          </a:p>
          <a:p>
            <a:pPr marL="355600" marR="228600" indent="-343535">
              <a:lnSpc>
                <a:spcPct val="101699"/>
              </a:lnSpc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- Hãy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bảo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họ rằng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ông ngu ngốc</a:t>
            </a:r>
            <a:r>
              <a:rPr sz="3200" spc="-6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tới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mức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 xài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nổi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3200" spc="-4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tính.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243</a:t>
            </a:fld>
            <a:endParaRPr spc="1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15785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20" dirty="0">
                <a:latin typeface="Arial"/>
                <a:cs typeface="Arial"/>
              </a:rPr>
              <a:t>3</a:t>
            </a:r>
            <a:r>
              <a:rPr sz="4400" b="0" spc="-30" dirty="0">
                <a:latin typeface="Arial"/>
                <a:cs typeface="Arial"/>
              </a:rPr>
              <a:t>.</a:t>
            </a:r>
            <a:r>
              <a:rPr sz="4400" b="0" spc="15" dirty="0">
                <a:latin typeface="Arial"/>
                <a:cs typeface="Arial"/>
              </a:rPr>
              <a:t>Main</a:t>
            </a:r>
            <a:r>
              <a:rPr sz="4400" b="0" spc="35" dirty="0">
                <a:latin typeface="Arial"/>
                <a:cs typeface="Arial"/>
              </a:rPr>
              <a:t>b</a:t>
            </a:r>
            <a:r>
              <a:rPr sz="4400" b="0" spc="20" dirty="0">
                <a:latin typeface="Arial"/>
                <a:cs typeface="Arial"/>
              </a:rPr>
              <a:t>oa</a:t>
            </a:r>
            <a:r>
              <a:rPr sz="4400" b="0" spc="25" dirty="0">
                <a:latin typeface="Arial"/>
                <a:cs typeface="Arial"/>
              </a:rPr>
              <a:t>r</a:t>
            </a:r>
            <a:r>
              <a:rPr sz="4400" b="0" spc="15" dirty="0">
                <a:latin typeface="Arial"/>
                <a:cs typeface="Arial"/>
              </a:rPr>
              <a:t>d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25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8172450" cy="3840479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5"/>
              </a:spcBef>
            </a:pP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Đặc </a:t>
            </a:r>
            <a:r>
              <a:rPr sz="3200" b="1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đáng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chú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ý</a:t>
            </a:r>
            <a:r>
              <a:rPr sz="3200" b="1" spc="-2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endParaRPr sz="3200">
              <a:latin typeface="Arial"/>
              <a:cs typeface="Arial"/>
            </a:endParaRPr>
          </a:p>
          <a:p>
            <a:pPr marL="622935" marR="5080" indent="-610235" algn="just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Khả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hổ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trợ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CPU,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RAM,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mở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rộng…</a:t>
            </a:r>
            <a:endParaRPr sz="3200">
              <a:latin typeface="Arial"/>
              <a:cs typeface="Arial"/>
            </a:endParaRPr>
          </a:p>
          <a:p>
            <a:pPr marL="622935" marR="9525" indent="-610235" algn="just">
              <a:lnSpc>
                <a:spcPct val="100000"/>
              </a:lnSpc>
              <a:spcBef>
                <a:spcPts val="81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bus,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đặc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biệt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System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Bus (còn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Front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size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bus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–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FSB, memory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bus…),</a:t>
            </a:r>
            <a:r>
              <a:rPr sz="32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bus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dữ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liệu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giữa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CPU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RAM.</a:t>
            </a:r>
            <a:endParaRPr sz="3200">
              <a:latin typeface="Arial"/>
              <a:cs typeface="Arial"/>
            </a:endParaRPr>
          </a:p>
          <a:p>
            <a:pPr marL="622935" indent="-610235" algn="just">
              <a:lnSpc>
                <a:spcPct val="100000"/>
              </a:lnSpc>
              <a:spcBef>
                <a:spcPts val="72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Các thành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3200" spc="-3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94943"/>
            <a:ext cx="745490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-10" dirty="0">
                <a:latin typeface="Arial"/>
                <a:cs typeface="Arial"/>
              </a:rPr>
              <a:t>4. </a:t>
            </a:r>
            <a:r>
              <a:rPr b="0" dirty="0">
                <a:latin typeface="Arial"/>
                <a:cs typeface="Arial"/>
              </a:rPr>
              <a:t>CPU </a:t>
            </a:r>
            <a:r>
              <a:rPr b="0" spc="-10" dirty="0">
                <a:latin typeface="Arial"/>
                <a:cs typeface="Arial"/>
              </a:rPr>
              <a:t>(Central </a:t>
            </a:r>
            <a:r>
              <a:rPr b="0" spc="-5" dirty="0">
                <a:latin typeface="Arial"/>
                <a:cs typeface="Arial"/>
              </a:rPr>
              <a:t>Processing</a:t>
            </a:r>
            <a:r>
              <a:rPr b="0" spc="670" dirty="0">
                <a:latin typeface="Arial"/>
                <a:cs typeface="Arial"/>
              </a:rPr>
              <a:t> </a:t>
            </a:r>
            <a:r>
              <a:rPr b="0" spc="-25" dirty="0">
                <a:latin typeface="Arial"/>
                <a:cs typeface="Arial"/>
              </a:rPr>
              <a:t>Unit)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26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981075" marR="417830" indent="-610235">
              <a:lnSpc>
                <a:spcPct val="91500"/>
              </a:lnSpc>
              <a:spcBef>
                <a:spcPts val="409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980440" algn="l"/>
                <a:tab pos="981075" algn="l"/>
              </a:tabLst>
            </a:pPr>
            <a:r>
              <a:rPr spc="30" dirty="0"/>
              <a:t>CPU </a:t>
            </a:r>
            <a:r>
              <a:rPr spc="-45" dirty="0"/>
              <a:t>liên </a:t>
            </a:r>
            <a:r>
              <a:rPr spc="25" dirty="0"/>
              <a:t>hệ </a:t>
            </a:r>
            <a:r>
              <a:rPr spc="-35" dirty="0"/>
              <a:t>với </a:t>
            </a:r>
            <a:r>
              <a:rPr spc="10" dirty="0"/>
              <a:t>các </a:t>
            </a:r>
            <a:r>
              <a:rPr spc="-15" dirty="0"/>
              <a:t>thiết </a:t>
            </a:r>
            <a:r>
              <a:rPr spc="20" dirty="0"/>
              <a:t>bị </a:t>
            </a:r>
            <a:r>
              <a:rPr spc="15" dirty="0"/>
              <a:t>khác </a:t>
            </a:r>
            <a:r>
              <a:rPr spc="30" dirty="0"/>
              <a:t>qua  </a:t>
            </a:r>
            <a:r>
              <a:rPr dirty="0"/>
              <a:t>mainboard </a:t>
            </a:r>
            <a:r>
              <a:rPr spc="-45" dirty="0"/>
              <a:t>và </a:t>
            </a:r>
            <a:r>
              <a:rPr spc="30" dirty="0"/>
              <a:t>hệ </a:t>
            </a:r>
            <a:r>
              <a:rPr spc="25" dirty="0"/>
              <a:t>thống </a:t>
            </a:r>
            <a:r>
              <a:rPr spc="10" dirty="0"/>
              <a:t>cáp </a:t>
            </a:r>
            <a:r>
              <a:rPr spc="35" dirty="0"/>
              <a:t>của </a:t>
            </a:r>
            <a:r>
              <a:rPr spc="-15" dirty="0"/>
              <a:t>thiết bị. </a:t>
            </a:r>
            <a:r>
              <a:rPr spc="30" dirty="0"/>
              <a:t>CPU  </a:t>
            </a:r>
            <a:r>
              <a:rPr spc="-15" dirty="0"/>
              <a:t>giao </a:t>
            </a:r>
            <a:r>
              <a:rPr spc="-30" dirty="0"/>
              <a:t>tiếp </a:t>
            </a:r>
            <a:r>
              <a:rPr dirty="0"/>
              <a:t>trực </a:t>
            </a:r>
            <a:r>
              <a:rPr spc="-30" dirty="0"/>
              <a:t>tiếp </a:t>
            </a:r>
            <a:r>
              <a:rPr spc="-35" dirty="0"/>
              <a:t>với </a:t>
            </a:r>
            <a:r>
              <a:rPr spc="30" dirty="0"/>
              <a:t>bộ </a:t>
            </a:r>
            <a:r>
              <a:rPr spc="35" dirty="0"/>
              <a:t>nhớ </a:t>
            </a:r>
            <a:r>
              <a:rPr spc="30" dirty="0"/>
              <a:t>RAM </a:t>
            </a:r>
            <a:r>
              <a:rPr spc="-45" dirty="0"/>
              <a:t>và </a:t>
            </a:r>
            <a:r>
              <a:rPr spc="25" dirty="0"/>
              <a:t>ROM,  </a:t>
            </a:r>
            <a:r>
              <a:rPr spc="30" dirty="0"/>
              <a:t>còn </a:t>
            </a:r>
            <a:r>
              <a:rPr spc="10" dirty="0"/>
              <a:t>các </a:t>
            </a:r>
            <a:r>
              <a:rPr spc="-15" dirty="0"/>
              <a:t>thiết </a:t>
            </a:r>
            <a:r>
              <a:rPr spc="20" dirty="0"/>
              <a:t>bị </a:t>
            </a:r>
            <a:r>
              <a:rPr spc="15" dirty="0"/>
              <a:t>khác </a:t>
            </a:r>
            <a:r>
              <a:rPr spc="20" dirty="0"/>
              <a:t>được </a:t>
            </a:r>
            <a:r>
              <a:rPr spc="-45" dirty="0"/>
              <a:t>liên </a:t>
            </a:r>
            <a:r>
              <a:rPr spc="25" dirty="0"/>
              <a:t>hệ thông </a:t>
            </a:r>
            <a:r>
              <a:rPr spc="30" dirty="0"/>
              <a:t>qua  </a:t>
            </a:r>
            <a:r>
              <a:rPr spc="25" dirty="0"/>
              <a:t>một </a:t>
            </a:r>
            <a:r>
              <a:rPr dirty="0"/>
              <a:t>vùng </a:t>
            </a:r>
            <a:r>
              <a:rPr spc="35" dirty="0"/>
              <a:t>nhớ </a:t>
            </a:r>
            <a:r>
              <a:rPr spc="-10" dirty="0"/>
              <a:t>(địa </a:t>
            </a:r>
            <a:r>
              <a:rPr spc="30" dirty="0"/>
              <a:t>chỉ </a:t>
            </a:r>
            <a:r>
              <a:rPr spc="-40" dirty="0"/>
              <a:t>vào </a:t>
            </a:r>
            <a:r>
              <a:rPr spc="-15" dirty="0"/>
              <a:t>ra) </a:t>
            </a:r>
            <a:r>
              <a:rPr spc="-45" dirty="0"/>
              <a:t>và </a:t>
            </a:r>
            <a:r>
              <a:rPr spc="25" dirty="0"/>
              <a:t>một </a:t>
            </a:r>
            <a:r>
              <a:rPr spc="15" dirty="0"/>
              <a:t>ngắt  </a:t>
            </a:r>
            <a:r>
              <a:rPr spc="20" dirty="0"/>
              <a:t>thường </a:t>
            </a:r>
            <a:r>
              <a:rPr spc="30" dirty="0"/>
              <a:t>gọi </a:t>
            </a:r>
            <a:r>
              <a:rPr spc="40" dirty="0"/>
              <a:t>chung </a:t>
            </a:r>
            <a:r>
              <a:rPr spc="-35" dirty="0"/>
              <a:t>là</a:t>
            </a:r>
            <a:r>
              <a:rPr spc="65" dirty="0"/>
              <a:t> </a:t>
            </a:r>
            <a:r>
              <a:rPr spc="35" dirty="0"/>
              <a:t>cổng.</a:t>
            </a:r>
          </a:p>
          <a:p>
            <a:pPr marL="981075" marR="5080" indent="-610235">
              <a:lnSpc>
                <a:spcPct val="91600"/>
              </a:lnSpc>
              <a:spcBef>
                <a:spcPts val="7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980440" algn="l"/>
                <a:tab pos="981075" algn="l"/>
              </a:tabLst>
            </a:pPr>
            <a:r>
              <a:rPr spc="25" dirty="0"/>
              <a:t>Khi một </a:t>
            </a:r>
            <a:r>
              <a:rPr spc="-15" dirty="0"/>
              <a:t>thiết </a:t>
            </a:r>
            <a:r>
              <a:rPr spc="20" dirty="0"/>
              <a:t>bị </a:t>
            </a:r>
            <a:r>
              <a:rPr spc="10" dirty="0"/>
              <a:t>cần </a:t>
            </a:r>
            <a:r>
              <a:rPr spc="-15" dirty="0"/>
              <a:t>giao </a:t>
            </a:r>
            <a:r>
              <a:rPr spc="-30" dirty="0"/>
              <a:t>tiếp </a:t>
            </a:r>
            <a:r>
              <a:rPr spc="-35" dirty="0"/>
              <a:t>với </a:t>
            </a:r>
            <a:r>
              <a:rPr spc="30" dirty="0"/>
              <a:t>CPU </a:t>
            </a:r>
            <a:r>
              <a:rPr spc="25" dirty="0"/>
              <a:t>nó </a:t>
            </a:r>
            <a:r>
              <a:rPr spc="-5" dirty="0"/>
              <a:t>sẽ </a:t>
            </a:r>
            <a:r>
              <a:rPr spc="25" dirty="0"/>
              <a:t>gửi  </a:t>
            </a:r>
            <a:r>
              <a:rPr spc="-40" dirty="0"/>
              <a:t>yêu </a:t>
            </a:r>
            <a:r>
              <a:rPr spc="10" dirty="0"/>
              <a:t>cầu </a:t>
            </a:r>
            <a:r>
              <a:rPr spc="15" dirty="0"/>
              <a:t>ngắt </a:t>
            </a:r>
            <a:r>
              <a:rPr spc="-5" dirty="0"/>
              <a:t>(Interrupt </a:t>
            </a:r>
            <a:r>
              <a:rPr spc="5" dirty="0"/>
              <a:t>Request </a:t>
            </a:r>
            <a:r>
              <a:rPr spc="10" dirty="0"/>
              <a:t>- </a:t>
            </a:r>
            <a:r>
              <a:rPr spc="-5" dirty="0"/>
              <a:t>IRQ) </a:t>
            </a:r>
            <a:r>
              <a:rPr spc="-45" dirty="0"/>
              <a:t>và </a:t>
            </a:r>
            <a:r>
              <a:rPr spc="30" dirty="0"/>
              <a:t>CPU  </a:t>
            </a:r>
            <a:r>
              <a:rPr spc="-5" dirty="0"/>
              <a:t>sẽ </a:t>
            </a:r>
            <a:r>
              <a:rPr spc="30" dirty="0"/>
              <a:t>gọi </a:t>
            </a:r>
            <a:r>
              <a:rPr spc="25" dirty="0"/>
              <a:t>chương </a:t>
            </a:r>
            <a:r>
              <a:rPr spc="-15" dirty="0"/>
              <a:t>trình </a:t>
            </a:r>
            <a:r>
              <a:rPr spc="-40" dirty="0"/>
              <a:t>xử </a:t>
            </a:r>
            <a:r>
              <a:rPr spc="-35" dirty="0"/>
              <a:t>lý </a:t>
            </a:r>
            <a:r>
              <a:rPr spc="15" dirty="0"/>
              <a:t>ngắt </a:t>
            </a:r>
            <a:r>
              <a:rPr spc="10" dirty="0"/>
              <a:t>tương </a:t>
            </a:r>
            <a:r>
              <a:rPr spc="25" dirty="0"/>
              <a:t>ứng </a:t>
            </a:r>
            <a:r>
              <a:rPr spc="-45" dirty="0"/>
              <a:t>và  </a:t>
            </a:r>
            <a:r>
              <a:rPr spc="-15" dirty="0"/>
              <a:t>giao </a:t>
            </a:r>
            <a:r>
              <a:rPr spc="-30" dirty="0"/>
              <a:t>tiếp </a:t>
            </a:r>
            <a:r>
              <a:rPr spc="-35" dirty="0"/>
              <a:t>với </a:t>
            </a:r>
            <a:r>
              <a:rPr spc="-15" dirty="0"/>
              <a:t>thiết </a:t>
            </a:r>
            <a:r>
              <a:rPr spc="25" dirty="0"/>
              <a:t>bị thông </a:t>
            </a:r>
            <a:r>
              <a:rPr spc="35" dirty="0"/>
              <a:t>qua </a:t>
            </a:r>
            <a:r>
              <a:rPr dirty="0"/>
              <a:t>vùng </a:t>
            </a:r>
            <a:r>
              <a:rPr spc="-10" dirty="0"/>
              <a:t>địa </a:t>
            </a:r>
            <a:r>
              <a:rPr spc="30" dirty="0"/>
              <a:t>chỉ quy  </a:t>
            </a:r>
            <a:r>
              <a:rPr dirty="0"/>
              <a:t>định</a:t>
            </a:r>
            <a:r>
              <a:rPr spc="80" dirty="0"/>
              <a:t> </a:t>
            </a:r>
            <a:r>
              <a:rPr spc="5" dirty="0"/>
              <a:t>trước.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248920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4. CPU</a:t>
            </a:r>
            <a:r>
              <a:rPr sz="4400" b="0" spc="-200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(2)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27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6062345" cy="3554729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b="1" i="1" spc="15" dirty="0">
                <a:solidFill>
                  <a:srgbClr val="000066"/>
                </a:solidFill>
                <a:latin typeface="Arial"/>
                <a:cs typeface="Arial"/>
              </a:rPr>
              <a:t>Ðể </a:t>
            </a:r>
            <a:r>
              <a:rPr sz="3200" b="1" i="1" spc="5" dirty="0">
                <a:solidFill>
                  <a:srgbClr val="000066"/>
                </a:solidFill>
                <a:latin typeface="Arial"/>
                <a:cs typeface="Arial"/>
              </a:rPr>
              <a:t>đánh giá </a:t>
            </a:r>
            <a:r>
              <a:rPr sz="3200" b="1" i="1" spc="1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b="1" i="1" spc="-2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i="1" spc="20" dirty="0">
                <a:solidFill>
                  <a:srgbClr val="000066"/>
                </a:solidFill>
                <a:latin typeface="Arial"/>
                <a:cs typeface="Arial"/>
              </a:rPr>
              <a:t>CPU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3200" spc="-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(Hz)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74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Độ lớn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3200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Cache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Tập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lệnh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(chức năng đặc</a:t>
            </a:r>
            <a:r>
              <a:rPr sz="3200" spc="-5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biệt)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74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Khã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năng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đa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xử</a:t>
            </a:r>
            <a:r>
              <a:rPr sz="3200" spc="-3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lý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819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Chức năng đặc</a:t>
            </a:r>
            <a:r>
              <a:rPr sz="3200" spc="-3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biệt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248920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4. CPU</a:t>
            </a:r>
            <a:r>
              <a:rPr sz="4400" b="0" spc="-200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(3)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28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6810" y="2036445"/>
            <a:ext cx="13208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6810" y="2341498"/>
            <a:ext cx="13208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6810" y="2646362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810" y="2952115"/>
            <a:ext cx="13208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6810" y="3619436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810" y="3924934"/>
            <a:ext cx="13208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6810" y="4229798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6810" y="4535106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6810" y="4840604"/>
            <a:ext cx="13208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6810" y="5508307"/>
            <a:ext cx="13208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6810" y="5813107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975" y="1549399"/>
            <a:ext cx="7702550" cy="448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935" indent="-610235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Intel</a:t>
            </a:r>
            <a:endParaRPr sz="2400">
              <a:latin typeface="Arial"/>
              <a:cs typeface="Arial"/>
            </a:endParaRPr>
          </a:p>
          <a:p>
            <a:pPr marL="1004569" marR="5080">
              <a:lnSpc>
                <a:spcPct val="100000"/>
              </a:lnSpc>
              <a:spcBef>
                <a:spcPts val="75"/>
              </a:spcBef>
            </a:pP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8080,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8086,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8088,</a:t>
            </a:r>
            <a:r>
              <a:rPr sz="20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80286,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80386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,80484SX,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80486DX</a:t>
            </a:r>
            <a:r>
              <a:rPr sz="2000" spc="-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v.v... 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Pentium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I: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(PR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75-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PR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166,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PR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166MMX-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PR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233</a:t>
            </a:r>
            <a:r>
              <a:rPr sz="20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MMX)</a:t>
            </a:r>
            <a:endParaRPr sz="2000">
              <a:latin typeface="Arial"/>
              <a:cs typeface="Arial"/>
            </a:endParaRPr>
          </a:p>
          <a:p>
            <a:pPr marL="1004569" marR="2517140">
              <a:lnSpc>
                <a:spcPct val="100000"/>
              </a:lnSpc>
              <a:spcBef>
                <a:spcPts val="5"/>
              </a:spcBef>
            </a:pP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Pentium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II: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(266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450),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Celeron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v.v... 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Pentium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III,</a:t>
            </a:r>
            <a:r>
              <a:rPr sz="2000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IV...</a:t>
            </a:r>
            <a:endParaRPr sz="2000">
              <a:latin typeface="Arial"/>
              <a:cs typeface="Arial"/>
            </a:endParaRPr>
          </a:p>
          <a:p>
            <a:pPr marL="622935" indent="-610235">
              <a:lnSpc>
                <a:spcPts val="2865"/>
              </a:lnSpc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AMD</a:t>
            </a:r>
            <a:endParaRPr sz="2400">
              <a:latin typeface="Arial"/>
              <a:cs typeface="Arial"/>
            </a:endParaRPr>
          </a:p>
          <a:p>
            <a:pPr marL="1004569" marR="4353560">
              <a:lnSpc>
                <a:spcPct val="100000"/>
              </a:lnSpc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K5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(PR75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PR166) 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K6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(PR166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-PR</a:t>
            </a:r>
            <a:r>
              <a:rPr sz="20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233) 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K7</a:t>
            </a:r>
            <a:endParaRPr sz="2000">
              <a:latin typeface="Arial"/>
              <a:cs typeface="Arial"/>
            </a:endParaRPr>
          </a:p>
          <a:p>
            <a:pPr marL="1004569">
              <a:lnSpc>
                <a:spcPct val="100000"/>
              </a:lnSpc>
              <a:spcBef>
                <a:spcPts val="10"/>
              </a:spcBef>
            </a:pP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AMD</a:t>
            </a:r>
            <a:r>
              <a:rPr sz="20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Duron</a:t>
            </a:r>
            <a:endParaRPr sz="2000">
              <a:latin typeface="Arial"/>
              <a:cs typeface="Arial"/>
            </a:endParaRPr>
          </a:p>
          <a:p>
            <a:pPr marL="1004569">
              <a:lnSpc>
                <a:spcPts val="2390"/>
              </a:lnSpc>
            </a:pP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Thunderbird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XP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622935" indent="-610235">
              <a:lnSpc>
                <a:spcPts val="2870"/>
              </a:lnSpc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Cyrix/IBM</a:t>
            </a:r>
            <a:endParaRPr sz="2400">
              <a:latin typeface="Arial"/>
              <a:cs typeface="Arial"/>
            </a:endParaRPr>
          </a:p>
          <a:p>
            <a:pPr marL="1004569" marR="680720">
              <a:lnSpc>
                <a:spcPct val="100000"/>
              </a:lnSpc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M1: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PR120, PR133, PR150, PR166, PR200,</a:t>
            </a:r>
            <a:r>
              <a:rPr sz="2000" spc="-3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PR200L 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M2: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PR166, PR200,</a:t>
            </a:r>
            <a:r>
              <a:rPr sz="2000" spc="-2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PR233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248920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4. CPU</a:t>
            </a:r>
            <a:r>
              <a:rPr sz="4400" b="0" spc="-200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(4)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8163559" cy="44208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22935" indent="-61023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3200" b="1" spc="2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3200" b="1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Ratio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44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Để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điều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khiển</a:t>
            </a:r>
            <a:r>
              <a:rPr sz="3200" spc="-20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đồng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hồ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gõ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nhịp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đồng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bộ</a:t>
            </a:r>
            <a:endParaRPr sz="3200">
              <a:latin typeface="Arial"/>
              <a:cs typeface="Arial"/>
            </a:endParaRPr>
          </a:p>
          <a:p>
            <a:pPr marL="622935" marR="5080" indent="-610235">
              <a:lnSpc>
                <a:spcPts val="3460"/>
              </a:lnSpc>
              <a:spcBef>
                <a:spcPts val="8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đồng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giữa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3200" spc="-15" dirty="0">
                <a:solidFill>
                  <a:srgbClr val="000066"/>
                </a:solidFill>
                <a:latin typeface="Arial"/>
                <a:cs typeface="Arial"/>
              </a:rPr>
              <a:t>tốc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độ bus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dữ</a:t>
            </a:r>
            <a:r>
              <a:rPr sz="3200" spc="-1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liệu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31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Ví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dụ:</a:t>
            </a:r>
            <a:endParaRPr sz="3200">
              <a:latin typeface="Arial"/>
              <a:cs typeface="Arial"/>
            </a:endParaRPr>
          </a:p>
          <a:p>
            <a:pPr marL="1004569" lvl="1" indent="-534035">
              <a:lnSpc>
                <a:spcPct val="100000"/>
              </a:lnSpc>
              <a:spcBef>
                <a:spcPts val="44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1003935" algn="l"/>
                <a:tab pos="1004569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200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MHz,</a:t>
            </a:r>
            <a:endParaRPr sz="2750">
              <a:latin typeface="Arial"/>
              <a:cs typeface="Arial"/>
            </a:endParaRPr>
          </a:p>
          <a:p>
            <a:pPr marL="1004569" lvl="1" indent="-534035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1003935" algn="l"/>
                <a:tab pos="1004569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FSB 66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MHz</a:t>
            </a:r>
            <a:endParaRPr sz="2750">
              <a:latin typeface="Arial"/>
              <a:cs typeface="Arial"/>
            </a:endParaRPr>
          </a:p>
          <a:p>
            <a:pPr marL="1004569" marR="5109845" indent="-534035">
              <a:lnSpc>
                <a:spcPts val="3080"/>
              </a:lnSpc>
              <a:spcBef>
                <a:spcPts val="665"/>
              </a:spcBef>
              <a:tabLst>
                <a:tab pos="1003935" algn="l"/>
              </a:tabLst>
            </a:pPr>
            <a:r>
              <a:rPr sz="155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r>
              <a:rPr sz="1550" spc="2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=&gt;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Ratio=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3  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vì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66x3</a:t>
            </a:r>
            <a:r>
              <a:rPr sz="2750" spc="2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Symbol"/>
                <a:cs typeface="Symbol"/>
              </a:rPr>
              <a:t>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200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3648075"/>
            <a:ext cx="4724400" cy="26098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29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549005" y="6442621"/>
            <a:ext cx="175260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solidFill>
                  <a:srgbClr val="1C1C1C"/>
                </a:solidFill>
                <a:latin typeface="Tahoma"/>
                <a:cs typeface="Tahoma"/>
              </a:rPr>
              <a:t>3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28419" y="3248342"/>
            <a:ext cx="666877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35" dirty="0">
                <a:solidFill>
                  <a:srgbClr val="3333CC"/>
                </a:solidFill>
                <a:latin typeface="Arial"/>
                <a:cs typeface="Arial"/>
              </a:rPr>
              <a:t>CẤU </a:t>
            </a:r>
            <a:r>
              <a:rPr sz="4800" b="1" spc="-10" dirty="0">
                <a:solidFill>
                  <a:srgbClr val="3333CC"/>
                </a:solidFill>
                <a:latin typeface="Arial"/>
                <a:cs typeface="Arial"/>
              </a:rPr>
              <a:t>TẠO </a:t>
            </a:r>
            <a:r>
              <a:rPr sz="4800" b="1" spc="-15" dirty="0">
                <a:solidFill>
                  <a:srgbClr val="3333CC"/>
                </a:solidFill>
                <a:latin typeface="Arial"/>
                <a:cs typeface="Arial"/>
              </a:rPr>
              <a:t>MÁY </a:t>
            </a: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VI</a:t>
            </a:r>
            <a:r>
              <a:rPr sz="4800" b="1" spc="5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TÍNH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540" y="2455799"/>
            <a:ext cx="13119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32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I: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248920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4. CPU</a:t>
            </a:r>
            <a:r>
              <a:rPr sz="4400" b="0" spc="-200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(4)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25980"/>
            <a:ext cx="8089265" cy="40449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22935" marR="5080" indent="-610235">
              <a:lnSpc>
                <a:spcPct val="102000"/>
              </a:lnSpc>
              <a:spcBef>
                <a:spcPts val="6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Công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nghệ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siêu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phân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luồng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(Hyper-Threading  Technology):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Công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nghệ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Intel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chip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P4,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phép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xử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lý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song song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thread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2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logic,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tăng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xử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lý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CPU.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Theo 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Intel,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công nghệ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siêu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phân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luồng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phép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cải 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tiến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15%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2750" spc="-4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30%.</a:t>
            </a:r>
            <a:endParaRPr sz="275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76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Chíp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đa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lõi</a:t>
            </a:r>
            <a:r>
              <a:rPr sz="2750" spc="1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(Multi-Core)</a:t>
            </a:r>
            <a:endParaRPr sz="2750">
              <a:latin typeface="Arial"/>
              <a:cs typeface="Arial"/>
            </a:endParaRPr>
          </a:p>
          <a:p>
            <a:pPr marL="622935" marR="3773170" indent="-610235">
              <a:lnSpc>
                <a:spcPct val="102400"/>
              </a:lnSpc>
              <a:spcBef>
                <a:spcPts val="6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sự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kết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hợp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nhiều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bộ  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vi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xử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lý vào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một.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4085012"/>
            <a:ext cx="2205101" cy="25062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30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30123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5. </a:t>
            </a:r>
            <a:r>
              <a:rPr sz="4400" b="0" dirty="0">
                <a:latin typeface="Arial"/>
                <a:cs typeface="Arial"/>
              </a:rPr>
              <a:t>Bộ </a:t>
            </a:r>
            <a:r>
              <a:rPr sz="4400" b="0" spc="20" dirty="0">
                <a:latin typeface="Arial"/>
                <a:cs typeface="Arial"/>
              </a:rPr>
              <a:t>nhớ </a:t>
            </a:r>
            <a:r>
              <a:rPr sz="4400" b="0" spc="10" dirty="0">
                <a:latin typeface="Arial"/>
                <a:cs typeface="Arial"/>
              </a:rPr>
              <a:t>trong </a:t>
            </a:r>
            <a:r>
              <a:rPr sz="4400" b="0" spc="20" dirty="0">
                <a:latin typeface="Arial"/>
                <a:cs typeface="Arial"/>
              </a:rPr>
              <a:t>(RAM,</a:t>
            </a:r>
            <a:r>
              <a:rPr sz="4400" b="0" spc="-409" dirty="0">
                <a:latin typeface="Arial"/>
                <a:cs typeface="Arial"/>
              </a:rPr>
              <a:t> </a:t>
            </a:r>
            <a:r>
              <a:rPr sz="4400" b="0" spc="25" dirty="0">
                <a:latin typeface="Arial"/>
                <a:cs typeface="Arial"/>
              </a:rPr>
              <a:t>ROM)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31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8000365" cy="43840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3200" b="1" i="1" spc="5" dirty="0">
                <a:solidFill>
                  <a:srgbClr val="000066"/>
                </a:solidFill>
                <a:latin typeface="Arial"/>
                <a:cs typeface="Arial"/>
              </a:rPr>
              <a:t>ROM </a:t>
            </a:r>
            <a:r>
              <a:rPr sz="3200" b="1" i="1" spc="10" dirty="0">
                <a:solidFill>
                  <a:srgbClr val="000066"/>
                </a:solidFill>
                <a:latin typeface="Arial"/>
                <a:cs typeface="Arial"/>
              </a:rPr>
              <a:t>(Read </a:t>
            </a:r>
            <a:r>
              <a:rPr sz="3200" b="1" i="1" dirty="0">
                <a:solidFill>
                  <a:srgbClr val="000066"/>
                </a:solidFill>
                <a:latin typeface="Arial"/>
                <a:cs typeface="Arial"/>
              </a:rPr>
              <a:t>Only</a:t>
            </a:r>
            <a:r>
              <a:rPr sz="3200" b="1" i="1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i="1" spc="20" dirty="0">
                <a:solidFill>
                  <a:srgbClr val="000066"/>
                </a:solidFill>
                <a:latin typeface="Arial"/>
                <a:cs typeface="Arial"/>
              </a:rPr>
              <a:t>Memory):</a:t>
            </a:r>
            <a:endParaRPr sz="3200">
              <a:latin typeface="Arial"/>
              <a:cs typeface="Arial"/>
            </a:endParaRPr>
          </a:p>
          <a:p>
            <a:pPr marL="622935" marR="5080" indent="-610235">
              <a:lnSpc>
                <a:spcPts val="3460"/>
              </a:lnSpc>
              <a:spcBef>
                <a:spcPts val="87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Ðây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bộ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nhớ</a:t>
            </a:r>
            <a:r>
              <a:rPr sz="3200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mà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CPU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chỉ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quyền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đọc 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thực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chứ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quyền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thay  đổi nội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dung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vùng</a:t>
            </a:r>
            <a:r>
              <a:rPr sz="3200" spc="-4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nhớ.</a:t>
            </a:r>
            <a:endParaRPr sz="3200">
              <a:latin typeface="Arial"/>
              <a:cs typeface="Arial"/>
            </a:endParaRPr>
          </a:p>
          <a:p>
            <a:pPr marL="622935" marR="514350" indent="-610235">
              <a:lnSpc>
                <a:spcPct val="90000"/>
              </a:lnSpc>
              <a:spcBef>
                <a:spcPts val="68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để ghi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các  chương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quan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trọng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như chương 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khởi động,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chương</a:t>
            </a:r>
            <a:r>
              <a:rPr sz="3200" spc="-6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tra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3200" spc="-1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v.v...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44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Tiêu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biểu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r>
              <a:rPr sz="3200" spc="-6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ROM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BIOS.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457708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5. </a:t>
            </a:r>
            <a:r>
              <a:rPr sz="4400" b="0" dirty="0">
                <a:latin typeface="Arial"/>
                <a:cs typeface="Arial"/>
              </a:rPr>
              <a:t>Bộ </a:t>
            </a:r>
            <a:r>
              <a:rPr sz="4400" b="0" spc="20" dirty="0">
                <a:latin typeface="Arial"/>
                <a:cs typeface="Arial"/>
              </a:rPr>
              <a:t>nhớ </a:t>
            </a:r>
            <a:r>
              <a:rPr sz="4400" b="0" spc="10" dirty="0">
                <a:latin typeface="Arial"/>
                <a:cs typeface="Arial"/>
              </a:rPr>
              <a:t>trong</a:t>
            </a:r>
            <a:r>
              <a:rPr sz="4400" b="0" spc="-210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(2)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32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8042909" cy="277241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b="1" i="1" spc="20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3200" b="1" i="1" dirty="0">
                <a:solidFill>
                  <a:srgbClr val="000066"/>
                </a:solidFill>
                <a:latin typeface="Arial"/>
                <a:cs typeface="Arial"/>
              </a:rPr>
              <a:t>(Random </a:t>
            </a:r>
            <a:r>
              <a:rPr sz="3200" b="1" i="1" spc="5" dirty="0">
                <a:solidFill>
                  <a:srgbClr val="000066"/>
                </a:solidFill>
                <a:latin typeface="Arial"/>
                <a:cs typeface="Arial"/>
              </a:rPr>
              <a:t>Access</a:t>
            </a:r>
            <a:r>
              <a:rPr sz="3200" b="1" i="1" spc="-2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i="1" spc="20" dirty="0">
                <a:solidFill>
                  <a:srgbClr val="000066"/>
                </a:solidFill>
                <a:latin typeface="Arial"/>
                <a:cs typeface="Arial"/>
              </a:rPr>
              <a:t>Memory):</a:t>
            </a:r>
            <a:endParaRPr sz="3200">
              <a:latin typeface="Arial"/>
              <a:cs typeface="Arial"/>
            </a:endParaRPr>
          </a:p>
          <a:p>
            <a:pPr marL="622935" marR="454025" indent="-6102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Ðây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bộ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nhớ</a:t>
            </a:r>
            <a:r>
              <a:rPr sz="3200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chính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mà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CPU</a:t>
            </a:r>
            <a:r>
              <a:rPr sz="32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giao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tiếp 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quá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xử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lý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dữ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liệu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mình</a:t>
            </a:r>
            <a:endParaRPr sz="3200">
              <a:latin typeface="Arial"/>
              <a:cs typeface="Arial"/>
            </a:endParaRPr>
          </a:p>
          <a:p>
            <a:pPr marL="622935" marR="5080" indent="-610235">
              <a:lnSpc>
                <a:spcPct val="100000"/>
              </a:lnSpc>
              <a:spcBef>
                <a:spcPts val="81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Lưu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chương</a:t>
            </a:r>
            <a:r>
              <a:rPr sz="32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trình,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dữ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liệu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quá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trình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tính hoạt</a:t>
            </a:r>
            <a:r>
              <a:rPr sz="3200" spc="-2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457708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5. </a:t>
            </a:r>
            <a:r>
              <a:rPr sz="4400" b="0" dirty="0">
                <a:latin typeface="Arial"/>
                <a:cs typeface="Arial"/>
              </a:rPr>
              <a:t>Bộ </a:t>
            </a:r>
            <a:r>
              <a:rPr sz="4400" b="0" spc="20" dirty="0">
                <a:latin typeface="Arial"/>
                <a:cs typeface="Arial"/>
              </a:rPr>
              <a:t>nhớ </a:t>
            </a:r>
            <a:r>
              <a:rPr sz="4400" b="0" spc="10" dirty="0">
                <a:latin typeface="Arial"/>
                <a:cs typeface="Arial"/>
              </a:rPr>
              <a:t>trong</a:t>
            </a:r>
            <a:r>
              <a:rPr sz="4400" b="0" spc="-210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(2)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33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6160135" cy="1790064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sz="32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815"/>
              </a:spcBef>
              <a:buClr>
                <a:srgbClr val="3333CC"/>
              </a:buClr>
              <a:buSzPct val="60937"/>
              <a:buChar char="-"/>
              <a:tabLst>
                <a:tab pos="622300" algn="l"/>
                <a:tab pos="6229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(Hz),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băng thông</a:t>
            </a:r>
            <a:r>
              <a:rPr sz="3200" spc="-3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(bit/s)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745"/>
              </a:spcBef>
              <a:buClr>
                <a:srgbClr val="3333CC"/>
              </a:buClr>
              <a:buSzPct val="60937"/>
              <a:buChar char="-"/>
              <a:tabLst>
                <a:tab pos="622300" algn="l"/>
                <a:tab pos="6229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Dung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sz="3200" spc="-1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(Byte)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457708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5. </a:t>
            </a:r>
            <a:r>
              <a:rPr sz="4400" b="0" dirty="0">
                <a:latin typeface="Arial"/>
                <a:cs typeface="Arial"/>
              </a:rPr>
              <a:t>Bộ </a:t>
            </a:r>
            <a:r>
              <a:rPr sz="4400" b="0" spc="20" dirty="0">
                <a:latin typeface="Arial"/>
                <a:cs typeface="Arial"/>
              </a:rPr>
              <a:t>nhớ </a:t>
            </a:r>
            <a:r>
              <a:rPr sz="4400" b="0" spc="10" dirty="0">
                <a:latin typeface="Arial"/>
                <a:cs typeface="Arial"/>
              </a:rPr>
              <a:t>trong</a:t>
            </a:r>
            <a:r>
              <a:rPr sz="4400" b="0" spc="-210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(3)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34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87817"/>
            <a:ext cx="31946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i="1" spc="25" dirty="0">
                <a:solidFill>
                  <a:srgbClr val="000066"/>
                </a:solidFill>
                <a:latin typeface="Arial"/>
                <a:cs typeface="Arial"/>
              </a:rPr>
              <a:t>Về</a:t>
            </a:r>
            <a:r>
              <a:rPr sz="1400" b="1" i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400" b="1" i="1" spc="55" dirty="0">
                <a:solidFill>
                  <a:srgbClr val="000066"/>
                </a:solidFill>
                <a:latin typeface="Arial"/>
                <a:cs typeface="Arial"/>
              </a:rPr>
              <a:t>mặ</a:t>
            </a:r>
            <a:r>
              <a:rPr sz="1400" b="1" i="1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400" b="1" i="1" spc="30" dirty="0">
                <a:solidFill>
                  <a:srgbClr val="000066"/>
                </a:solidFill>
                <a:latin typeface="Arial"/>
                <a:cs typeface="Arial"/>
              </a:rPr>
              <a:t>kỹ</a:t>
            </a:r>
            <a:r>
              <a:rPr sz="1400" b="1" i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400" b="1" i="1" spc="15" dirty="0">
                <a:solidFill>
                  <a:srgbClr val="000066"/>
                </a:solidFill>
                <a:latin typeface="Arial"/>
                <a:cs typeface="Arial"/>
              </a:rPr>
              <a:t>thuật,</a:t>
            </a:r>
            <a:r>
              <a:rPr sz="1400" b="1" i="1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400" b="1" i="1" spc="30" dirty="0">
                <a:solidFill>
                  <a:srgbClr val="000066"/>
                </a:solidFill>
                <a:latin typeface="Arial"/>
                <a:cs typeface="Arial"/>
              </a:rPr>
              <a:t>RAM</a:t>
            </a:r>
            <a:r>
              <a:rPr sz="1400" b="1" i="1" spc="-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400" b="1" i="1" spc="35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1400" b="1" i="1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400" b="1" i="1" spc="35" dirty="0">
                <a:solidFill>
                  <a:srgbClr val="000066"/>
                </a:solidFill>
                <a:latin typeface="Arial"/>
                <a:cs typeface="Arial"/>
              </a:rPr>
              <a:t>phân</a:t>
            </a:r>
            <a:r>
              <a:rPr sz="1400" b="1" i="1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400" b="1" i="1" spc="25" dirty="0">
                <a:solidFill>
                  <a:srgbClr val="000066"/>
                </a:solidFill>
                <a:latin typeface="Arial"/>
                <a:cs typeface="Arial"/>
              </a:rPr>
              <a:t>loại: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975" y="2388806"/>
            <a:ext cx="1257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975" y="1797748"/>
            <a:ext cx="8156575" cy="36328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22935" marR="5715" indent="-610235">
              <a:lnSpc>
                <a:spcPct val="80000"/>
              </a:lnSpc>
              <a:spcBef>
                <a:spcPts val="53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SRAM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(Static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Random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Access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Memory):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Còn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tĩnh,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loại 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này</a:t>
            </a:r>
            <a:r>
              <a:rPr sz="18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cao</a:t>
            </a:r>
            <a:r>
              <a:rPr sz="1800" spc="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nhưng</a:t>
            </a:r>
            <a:r>
              <a:rPr sz="1800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giá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thành</a:t>
            </a:r>
            <a:r>
              <a:rPr sz="18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cao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nên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1800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làm</a:t>
            </a:r>
            <a:r>
              <a:rPr sz="18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bộ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000066"/>
                </a:solidFill>
                <a:latin typeface="Arial"/>
                <a:cs typeface="Arial"/>
              </a:rPr>
              <a:t>nhớ</a:t>
            </a:r>
            <a:r>
              <a:rPr sz="18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  <a:p>
            <a:pPr marL="622935" marR="195580">
              <a:lnSpc>
                <a:spcPct val="80000"/>
              </a:lnSpc>
              <a:spcBef>
                <a:spcPts val="445"/>
              </a:spcBef>
            </a:pP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DRAM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(Dynamic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Random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Access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Memory):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Còn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động,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RAM 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giá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thành</a:t>
            </a:r>
            <a:r>
              <a:rPr sz="1800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thấp,</a:t>
            </a:r>
            <a:r>
              <a:rPr sz="18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sử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000066"/>
                </a:solidFill>
                <a:latin typeface="Arial"/>
                <a:cs typeface="Arial"/>
              </a:rPr>
              <a:t>dụng</a:t>
            </a:r>
            <a:r>
              <a:rPr sz="1800" spc="-1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làm</a:t>
            </a:r>
            <a:r>
              <a:rPr sz="18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bộ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000066"/>
                </a:solidFill>
                <a:latin typeface="Arial"/>
                <a:cs typeface="Arial"/>
              </a:rPr>
              <a:t>nhớ</a:t>
            </a:r>
            <a:r>
              <a:rPr sz="18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chính.</a:t>
            </a:r>
            <a:endParaRPr sz="1800">
              <a:latin typeface="Arial"/>
              <a:cs typeface="Arial"/>
            </a:endParaRPr>
          </a:p>
          <a:p>
            <a:pPr marL="62293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loại</a:t>
            </a:r>
            <a:r>
              <a:rPr sz="18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DRAM:</a:t>
            </a:r>
            <a:endParaRPr sz="1800">
              <a:latin typeface="Arial"/>
              <a:cs typeface="Arial"/>
            </a:endParaRPr>
          </a:p>
          <a:p>
            <a:pPr marL="756285" marR="26034" lvl="1" indent="-286385">
              <a:lnSpc>
                <a:spcPct val="82800"/>
              </a:lnSpc>
              <a:spcBef>
                <a:spcPts val="360"/>
              </a:spcBef>
              <a:buClr>
                <a:srgbClr val="FF0000"/>
              </a:buClr>
              <a:buSzPct val="58064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SDRAM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(Synchronous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Dynamic Random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Access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Memory):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động đồng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là 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1550" spc="-25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rộng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rãi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gần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đây.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SDRAM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phát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triển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qua 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nhiều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thế</a:t>
            </a:r>
            <a:r>
              <a:rPr sz="1550" spc="22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hệ:</a:t>
            </a:r>
            <a:endParaRPr sz="1550">
              <a:latin typeface="Arial"/>
              <a:cs typeface="Arial"/>
            </a:endParaRPr>
          </a:p>
          <a:p>
            <a:pPr marL="756285" marR="383540" lvl="1" indent="-286385">
              <a:lnSpc>
                <a:spcPts val="1500"/>
              </a:lnSpc>
              <a:spcBef>
                <a:spcPts val="445"/>
              </a:spcBef>
              <a:buClr>
                <a:srgbClr val="FF0000"/>
              </a:buClr>
              <a:buSzPct val="58064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SDR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SDRAM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(Single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Data Rate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SDRAM).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168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chân,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1550" spc="-25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155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vi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Pentium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3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trở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về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trước.</a:t>
            </a:r>
            <a:endParaRPr sz="1550">
              <a:latin typeface="Arial"/>
              <a:cs typeface="Arial"/>
            </a:endParaRPr>
          </a:p>
          <a:p>
            <a:pPr marL="756285" marR="66675" lvl="1" indent="-286385">
              <a:lnSpc>
                <a:spcPct val="82800"/>
              </a:lnSpc>
              <a:spcBef>
                <a:spcPts val="425"/>
              </a:spcBef>
              <a:buClr>
                <a:srgbClr val="FF0000"/>
              </a:buClr>
              <a:buSzPct val="58064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DDR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SDRAM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(Double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Data Rate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SDRAM),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giới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chuyên </a:t>
            </a:r>
            <a:r>
              <a:rPr sz="1550" spc="-15" dirty="0">
                <a:solidFill>
                  <a:srgbClr val="000066"/>
                </a:solidFill>
                <a:latin typeface="Arial"/>
                <a:cs typeface="Arial"/>
              </a:rPr>
              <a:t>môn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tắt 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"DDR".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184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chân.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DDR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SDRAM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cải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tiến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SDR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độ 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truyền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tải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gấp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đôi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SDR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nhờ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vào việc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truyền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tải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hai lần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chu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kỳ bộ</a:t>
            </a:r>
            <a:r>
              <a:rPr sz="1550" spc="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nhớ.</a:t>
            </a:r>
            <a:endParaRPr sz="1550">
              <a:latin typeface="Arial"/>
              <a:cs typeface="Arial"/>
            </a:endParaRPr>
          </a:p>
          <a:p>
            <a:pPr marL="756285" marR="5080" lvl="1" indent="-286385">
              <a:lnSpc>
                <a:spcPct val="82800"/>
              </a:lnSpc>
              <a:spcBef>
                <a:spcPts val="340"/>
              </a:spcBef>
              <a:buClr>
                <a:srgbClr val="FF0000"/>
              </a:buClr>
              <a:buSzPct val="58064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DDR2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SDRAM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(Double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Data Rate 2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SDRAM), </a:t>
            </a:r>
            <a:r>
              <a:rPr sz="1550" spc="-15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tắt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"DDR2". 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thế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thứ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hai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của DDR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với 240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chân, </a:t>
            </a:r>
            <a:r>
              <a:rPr sz="1550" spc="-5" dirty="0">
                <a:solidFill>
                  <a:srgbClr val="000066"/>
                </a:solidFill>
                <a:latin typeface="Arial"/>
                <a:cs typeface="Arial"/>
              </a:rPr>
              <a:t>lợi thế lớn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nhất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1550" spc="-10" dirty="0">
                <a:solidFill>
                  <a:srgbClr val="000066"/>
                </a:solidFill>
                <a:latin typeface="Arial"/>
                <a:cs typeface="Arial"/>
              </a:rPr>
              <a:t>nó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so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DDR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có 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1550" spc="-20" dirty="0">
                <a:solidFill>
                  <a:srgbClr val="000066"/>
                </a:solidFill>
                <a:latin typeface="Arial"/>
                <a:cs typeface="Arial"/>
              </a:rPr>
              <a:t>bus </a:t>
            </a:r>
            <a:r>
              <a:rPr sz="1550" spc="30" dirty="0">
                <a:solidFill>
                  <a:srgbClr val="000066"/>
                </a:solidFill>
                <a:latin typeface="Arial"/>
                <a:cs typeface="Arial"/>
              </a:rPr>
              <a:t>cao </a:t>
            </a:r>
            <a:r>
              <a:rPr sz="1550" spc="5" dirty="0">
                <a:solidFill>
                  <a:srgbClr val="000066"/>
                </a:solidFill>
                <a:latin typeface="Arial"/>
                <a:cs typeface="Arial"/>
              </a:rPr>
              <a:t>gấp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đôi </a:t>
            </a:r>
            <a:r>
              <a:rPr sz="1550" spc="20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1550" spc="2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1550" spc="10" dirty="0">
                <a:solidFill>
                  <a:srgbClr val="000066"/>
                </a:solidFill>
                <a:latin typeface="Arial"/>
                <a:cs typeface="Arial"/>
              </a:rPr>
              <a:t>đồng</a:t>
            </a:r>
            <a:r>
              <a:rPr sz="155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0066"/>
                </a:solidFill>
                <a:latin typeface="Arial"/>
                <a:cs typeface="Arial"/>
              </a:rPr>
              <a:t>hồ.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975" y="5412740"/>
            <a:ext cx="7887970" cy="758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13435" indent="-343535">
              <a:lnSpc>
                <a:spcPts val="1855"/>
              </a:lnSpc>
              <a:spcBef>
                <a:spcPts val="125"/>
              </a:spcBef>
              <a:buClr>
                <a:srgbClr val="FF0000"/>
              </a:buClr>
              <a:buSzPct val="58064"/>
              <a:buFont typeface="Wingdings"/>
              <a:buChar char=""/>
              <a:tabLst>
                <a:tab pos="813435" algn="l"/>
                <a:tab pos="814069" algn="l"/>
              </a:tabLst>
            </a:pPr>
            <a:r>
              <a:rPr sz="1550" spc="15" dirty="0">
                <a:solidFill>
                  <a:srgbClr val="000066"/>
                </a:solidFill>
                <a:latin typeface="Arial"/>
                <a:cs typeface="Arial"/>
              </a:rPr>
              <a:t>...</a:t>
            </a:r>
            <a:endParaRPr sz="1550">
              <a:latin typeface="Arial"/>
              <a:cs typeface="Arial"/>
            </a:endParaRPr>
          </a:p>
          <a:p>
            <a:pPr marL="622935" marR="5080" indent="-610235">
              <a:lnSpc>
                <a:spcPct val="80000"/>
              </a:lnSpc>
              <a:spcBef>
                <a:spcPts val="43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RDRAM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(Rambus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Dynamic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RAM),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tắt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"Rambus". </a:t>
            </a: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Rambus 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đạt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400-800MHz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25386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5" dirty="0"/>
              <a:t>Sơ </a:t>
            </a:r>
            <a:r>
              <a:rPr sz="4400" spc="15" dirty="0"/>
              <a:t>đồ phân</a:t>
            </a:r>
            <a:r>
              <a:rPr sz="4400" spc="-145" dirty="0"/>
              <a:t> </a:t>
            </a:r>
            <a:r>
              <a:rPr sz="4400" dirty="0"/>
              <a:t>loại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600200" y="2590800"/>
            <a:ext cx="1219200" cy="457200"/>
          </a:xfrm>
          <a:prstGeom prst="rect">
            <a:avLst/>
          </a:prstGeom>
          <a:solidFill>
            <a:srgbClr val="00E3A8"/>
          </a:solidFill>
          <a:ln w="9534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390"/>
              </a:spcBef>
            </a:pPr>
            <a:r>
              <a:rPr sz="2400" spc="-5" dirty="0">
                <a:latin typeface="Tahoma"/>
                <a:cs typeface="Tahoma"/>
              </a:rPr>
              <a:t>SRAM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4400" y="2667000"/>
            <a:ext cx="1295400" cy="457200"/>
          </a:xfrm>
          <a:prstGeom prst="rect">
            <a:avLst/>
          </a:prstGeom>
          <a:solidFill>
            <a:srgbClr val="00E3A8"/>
          </a:solidFill>
          <a:ln w="9534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Tahoma"/>
                <a:cs typeface="Tahoma"/>
              </a:rPr>
              <a:t>DRAM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0" y="3505200"/>
            <a:ext cx="1295400" cy="457200"/>
          </a:xfrm>
          <a:prstGeom prst="rect">
            <a:avLst/>
          </a:prstGeom>
          <a:solidFill>
            <a:srgbClr val="00E3A8"/>
          </a:solidFill>
          <a:ln w="9534">
            <a:solidFill>
              <a:srgbClr val="00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400"/>
              </a:spcBef>
            </a:pPr>
            <a:r>
              <a:rPr sz="2400" spc="5" dirty="0">
                <a:latin typeface="Tahoma"/>
                <a:cs typeface="Tahoma"/>
              </a:rPr>
              <a:t>SDRAM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0" y="4419600"/>
            <a:ext cx="1295400" cy="457200"/>
          </a:xfrm>
          <a:prstGeom prst="rect">
            <a:avLst/>
          </a:prstGeom>
          <a:solidFill>
            <a:srgbClr val="00E3A8"/>
          </a:solidFill>
          <a:ln w="9534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409"/>
              </a:spcBef>
            </a:pPr>
            <a:r>
              <a:rPr sz="2400" spc="15" dirty="0">
                <a:latin typeface="Tahoma"/>
                <a:cs typeface="Tahoma"/>
              </a:rPr>
              <a:t>DDR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00" y="5410200"/>
            <a:ext cx="1295400" cy="457200"/>
          </a:xfrm>
          <a:prstGeom prst="rect">
            <a:avLst/>
          </a:prstGeom>
          <a:solidFill>
            <a:srgbClr val="00E3A8"/>
          </a:solidFill>
          <a:ln w="9534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20"/>
              </a:spcBef>
            </a:pPr>
            <a:r>
              <a:rPr sz="2400" spc="10" dirty="0">
                <a:latin typeface="Tahoma"/>
                <a:cs typeface="Tahoma"/>
              </a:rPr>
              <a:t>DDR2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800" y="1676400"/>
            <a:ext cx="1295400" cy="457200"/>
          </a:xfrm>
          <a:prstGeom prst="rect">
            <a:avLst/>
          </a:prstGeom>
          <a:solidFill>
            <a:srgbClr val="00E3A8"/>
          </a:solidFill>
          <a:ln w="953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380"/>
              </a:spcBef>
            </a:pPr>
            <a:r>
              <a:rPr sz="2400" spc="-5" dirty="0">
                <a:solidFill>
                  <a:srgbClr val="FF9900"/>
                </a:solidFill>
                <a:latin typeface="Tahoma"/>
                <a:cs typeface="Tahoma"/>
              </a:rPr>
              <a:t>RAM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1695" y="2120264"/>
            <a:ext cx="4652010" cy="2299335"/>
          </a:xfrm>
          <a:custGeom>
            <a:avLst/>
            <a:gdLst/>
            <a:ahLst/>
            <a:cxnLst/>
            <a:rect l="l" t="t" r="r" b="b"/>
            <a:pathLst>
              <a:path w="4652009" h="2299335">
                <a:moveTo>
                  <a:pt x="1449705" y="13335"/>
                </a:moveTo>
                <a:lnTo>
                  <a:pt x="1365631" y="0"/>
                </a:lnTo>
                <a:lnTo>
                  <a:pt x="1375143" y="30238"/>
                </a:lnTo>
                <a:lnTo>
                  <a:pt x="0" y="464439"/>
                </a:lnTo>
                <a:lnTo>
                  <a:pt x="3810" y="476631"/>
                </a:lnTo>
                <a:lnTo>
                  <a:pt x="1378940" y="42303"/>
                </a:lnTo>
                <a:lnTo>
                  <a:pt x="1388491" y="72644"/>
                </a:lnTo>
                <a:lnTo>
                  <a:pt x="1436192" y="26416"/>
                </a:lnTo>
                <a:lnTo>
                  <a:pt x="1449705" y="13335"/>
                </a:lnTo>
                <a:close/>
              </a:path>
              <a:path w="4652009" h="2299335">
                <a:moveTo>
                  <a:pt x="3128010" y="540639"/>
                </a:moveTo>
                <a:lnTo>
                  <a:pt x="1524266" y="30391"/>
                </a:lnTo>
                <a:lnTo>
                  <a:pt x="1525498" y="26543"/>
                </a:lnTo>
                <a:lnTo>
                  <a:pt x="1533906" y="127"/>
                </a:lnTo>
                <a:lnTo>
                  <a:pt x="1449705" y="13335"/>
                </a:lnTo>
                <a:lnTo>
                  <a:pt x="1510792" y="72771"/>
                </a:lnTo>
                <a:lnTo>
                  <a:pt x="1520418" y="42494"/>
                </a:lnTo>
                <a:lnTo>
                  <a:pt x="3124200" y="552831"/>
                </a:lnTo>
                <a:lnTo>
                  <a:pt x="3128010" y="540639"/>
                </a:lnTo>
                <a:close/>
              </a:path>
              <a:path w="4652009" h="2299335">
                <a:moveTo>
                  <a:pt x="3278505" y="1003935"/>
                </a:moveTo>
                <a:lnTo>
                  <a:pt x="3195320" y="985393"/>
                </a:lnTo>
                <a:lnTo>
                  <a:pt x="3203054" y="1016292"/>
                </a:lnTo>
                <a:lnTo>
                  <a:pt x="1752981" y="1378712"/>
                </a:lnTo>
                <a:lnTo>
                  <a:pt x="1756029" y="1391031"/>
                </a:lnTo>
                <a:lnTo>
                  <a:pt x="3206127" y="1028598"/>
                </a:lnTo>
                <a:lnTo>
                  <a:pt x="3213862" y="1059434"/>
                </a:lnTo>
                <a:lnTo>
                  <a:pt x="3267697" y="1013206"/>
                </a:lnTo>
                <a:lnTo>
                  <a:pt x="3278505" y="1003935"/>
                </a:lnTo>
                <a:close/>
              </a:path>
              <a:path w="4652009" h="2299335">
                <a:moveTo>
                  <a:pt x="4612005" y="1918335"/>
                </a:moveTo>
                <a:lnTo>
                  <a:pt x="4605655" y="1905635"/>
                </a:lnTo>
                <a:lnTo>
                  <a:pt x="4573905" y="1842135"/>
                </a:lnTo>
                <a:lnTo>
                  <a:pt x="4535805" y="1918335"/>
                </a:lnTo>
                <a:lnTo>
                  <a:pt x="4567555" y="1918335"/>
                </a:lnTo>
                <a:lnTo>
                  <a:pt x="4567555" y="2299335"/>
                </a:lnTo>
                <a:lnTo>
                  <a:pt x="4580255" y="2299335"/>
                </a:lnTo>
                <a:lnTo>
                  <a:pt x="4580255" y="1918335"/>
                </a:lnTo>
                <a:lnTo>
                  <a:pt x="4612005" y="1918335"/>
                </a:lnTo>
                <a:close/>
              </a:path>
              <a:path w="4652009" h="2299335">
                <a:moveTo>
                  <a:pt x="4651756" y="1378839"/>
                </a:moveTo>
                <a:lnTo>
                  <a:pt x="3353600" y="1018260"/>
                </a:lnTo>
                <a:lnTo>
                  <a:pt x="3354540" y="1014857"/>
                </a:lnTo>
                <a:lnTo>
                  <a:pt x="3362071" y="987679"/>
                </a:lnTo>
                <a:lnTo>
                  <a:pt x="3278505" y="1003935"/>
                </a:lnTo>
                <a:lnTo>
                  <a:pt x="3341751" y="1061085"/>
                </a:lnTo>
                <a:lnTo>
                  <a:pt x="3350222" y="1030465"/>
                </a:lnTo>
                <a:lnTo>
                  <a:pt x="4648454" y="1391031"/>
                </a:lnTo>
                <a:lnTo>
                  <a:pt x="4651756" y="1378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52800" y="3505200"/>
            <a:ext cx="1295400" cy="457200"/>
          </a:xfrm>
          <a:prstGeom prst="rect">
            <a:avLst/>
          </a:prstGeom>
          <a:solidFill>
            <a:srgbClr val="00E3A8"/>
          </a:solidFill>
          <a:ln w="9534">
            <a:solidFill>
              <a:srgbClr val="00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00"/>
              </a:spcBef>
            </a:pPr>
            <a:r>
              <a:rPr sz="2400" dirty="0">
                <a:latin typeface="Tahoma"/>
                <a:cs typeface="Tahoma"/>
              </a:rPr>
              <a:t>RAMBUS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42920" y="2204720"/>
            <a:ext cx="5496560" cy="4277360"/>
            <a:chOff x="3042920" y="2204720"/>
            <a:chExt cx="5496560" cy="4277360"/>
          </a:xfrm>
        </p:grpSpPr>
        <p:sp>
          <p:nvSpPr>
            <p:cNvPr id="12" name="object 12"/>
            <p:cNvSpPr/>
            <p:nvPr/>
          </p:nvSpPr>
          <p:spPr>
            <a:xfrm>
              <a:off x="6667500" y="4876800"/>
              <a:ext cx="76200" cy="533400"/>
            </a:xfrm>
            <a:custGeom>
              <a:avLst/>
              <a:gdLst/>
              <a:ahLst/>
              <a:cxnLst/>
              <a:rect l="l" t="t" r="r" b="b"/>
              <a:pathLst>
                <a:path w="76200" h="53340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533400"/>
                  </a:lnTo>
                  <a:lnTo>
                    <a:pt x="44450" y="533400"/>
                  </a:lnTo>
                  <a:lnTo>
                    <a:pt x="44450" y="63500"/>
                  </a:lnTo>
                  <a:close/>
                </a:path>
                <a:path w="76200" h="53340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53340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48000" y="2209800"/>
              <a:ext cx="5486400" cy="4267200"/>
            </a:xfrm>
            <a:custGeom>
              <a:avLst/>
              <a:gdLst/>
              <a:ahLst/>
              <a:cxnLst/>
              <a:rect l="l" t="t" r="r" b="b"/>
              <a:pathLst>
                <a:path w="5486400" h="4267200">
                  <a:moveTo>
                    <a:pt x="0" y="2133600"/>
                  </a:moveTo>
                  <a:lnTo>
                    <a:pt x="520" y="2091613"/>
                  </a:lnTo>
                  <a:lnTo>
                    <a:pt x="2076" y="2049824"/>
                  </a:lnTo>
                  <a:lnTo>
                    <a:pt x="4656" y="2008239"/>
                  </a:lnTo>
                  <a:lnTo>
                    <a:pt x="8253" y="1966866"/>
                  </a:lnTo>
                  <a:lnTo>
                    <a:pt x="12856" y="1925713"/>
                  </a:lnTo>
                  <a:lnTo>
                    <a:pt x="18456" y="1884786"/>
                  </a:lnTo>
                  <a:lnTo>
                    <a:pt x="25043" y="1844093"/>
                  </a:lnTo>
                  <a:lnTo>
                    <a:pt x="32607" y="1803642"/>
                  </a:lnTo>
                  <a:lnTo>
                    <a:pt x="41140" y="1763439"/>
                  </a:lnTo>
                  <a:lnTo>
                    <a:pt x="50631" y="1723493"/>
                  </a:lnTo>
                  <a:lnTo>
                    <a:pt x="61072" y="1683811"/>
                  </a:lnTo>
                  <a:lnTo>
                    <a:pt x="72452" y="1644400"/>
                  </a:lnTo>
                  <a:lnTo>
                    <a:pt x="84762" y="1605267"/>
                  </a:lnTo>
                  <a:lnTo>
                    <a:pt x="97992" y="1566421"/>
                  </a:lnTo>
                  <a:lnTo>
                    <a:pt x="112134" y="1527868"/>
                  </a:lnTo>
                  <a:lnTo>
                    <a:pt x="127177" y="1489616"/>
                  </a:lnTo>
                  <a:lnTo>
                    <a:pt x="143112" y="1451672"/>
                  </a:lnTo>
                  <a:lnTo>
                    <a:pt x="159929" y="1414044"/>
                  </a:lnTo>
                  <a:lnTo>
                    <a:pt x="177619" y="1376738"/>
                  </a:lnTo>
                  <a:lnTo>
                    <a:pt x="196173" y="1339764"/>
                  </a:lnTo>
                  <a:lnTo>
                    <a:pt x="215580" y="1303127"/>
                  </a:lnTo>
                  <a:lnTo>
                    <a:pt x="235832" y="1266835"/>
                  </a:lnTo>
                  <a:lnTo>
                    <a:pt x="256918" y="1230896"/>
                  </a:lnTo>
                  <a:lnTo>
                    <a:pt x="278829" y="1195318"/>
                  </a:lnTo>
                  <a:lnTo>
                    <a:pt x="301556" y="1160106"/>
                  </a:lnTo>
                  <a:lnTo>
                    <a:pt x="325090" y="1125270"/>
                  </a:lnTo>
                  <a:lnTo>
                    <a:pt x="349420" y="1090816"/>
                  </a:lnTo>
                  <a:lnTo>
                    <a:pt x="374537" y="1056752"/>
                  </a:lnTo>
                  <a:lnTo>
                    <a:pt x="400431" y="1023086"/>
                  </a:lnTo>
                  <a:lnTo>
                    <a:pt x="427094" y="989823"/>
                  </a:lnTo>
                  <a:lnTo>
                    <a:pt x="454515" y="956973"/>
                  </a:lnTo>
                  <a:lnTo>
                    <a:pt x="482685" y="924542"/>
                  </a:lnTo>
                  <a:lnTo>
                    <a:pt x="511594" y="892538"/>
                  </a:lnTo>
                  <a:lnTo>
                    <a:pt x="541234" y="860969"/>
                  </a:lnTo>
                  <a:lnTo>
                    <a:pt x="571593" y="829841"/>
                  </a:lnTo>
                  <a:lnTo>
                    <a:pt x="602664" y="799162"/>
                  </a:lnTo>
                  <a:lnTo>
                    <a:pt x="634436" y="768940"/>
                  </a:lnTo>
                  <a:lnTo>
                    <a:pt x="666899" y="739181"/>
                  </a:lnTo>
                  <a:lnTo>
                    <a:pt x="700045" y="709894"/>
                  </a:lnTo>
                  <a:lnTo>
                    <a:pt x="733864" y="681086"/>
                  </a:lnTo>
                  <a:lnTo>
                    <a:pt x="768345" y="652763"/>
                  </a:lnTo>
                  <a:lnTo>
                    <a:pt x="803481" y="624935"/>
                  </a:lnTo>
                  <a:lnTo>
                    <a:pt x="839260" y="597607"/>
                  </a:lnTo>
                  <a:lnTo>
                    <a:pt x="875675" y="570788"/>
                  </a:lnTo>
                  <a:lnTo>
                    <a:pt x="912714" y="544484"/>
                  </a:lnTo>
                  <a:lnTo>
                    <a:pt x="950369" y="518704"/>
                  </a:lnTo>
                  <a:lnTo>
                    <a:pt x="988629" y="493454"/>
                  </a:lnTo>
                  <a:lnTo>
                    <a:pt x="1027487" y="468743"/>
                  </a:lnTo>
                  <a:lnTo>
                    <a:pt x="1066931" y="444577"/>
                  </a:lnTo>
                  <a:lnTo>
                    <a:pt x="1106952" y="420963"/>
                  </a:lnTo>
                  <a:lnTo>
                    <a:pt x="1147542" y="397910"/>
                  </a:lnTo>
                  <a:lnTo>
                    <a:pt x="1188690" y="375425"/>
                  </a:lnTo>
                  <a:lnTo>
                    <a:pt x="1230386" y="353515"/>
                  </a:lnTo>
                  <a:lnTo>
                    <a:pt x="1272622" y="332187"/>
                  </a:lnTo>
                  <a:lnTo>
                    <a:pt x="1315388" y="311450"/>
                  </a:lnTo>
                  <a:lnTo>
                    <a:pt x="1358674" y="291309"/>
                  </a:lnTo>
                  <a:lnTo>
                    <a:pt x="1402470" y="271774"/>
                  </a:lnTo>
                  <a:lnTo>
                    <a:pt x="1446768" y="252850"/>
                  </a:lnTo>
                  <a:lnTo>
                    <a:pt x="1491558" y="234546"/>
                  </a:lnTo>
                  <a:lnTo>
                    <a:pt x="1536829" y="216870"/>
                  </a:lnTo>
                  <a:lnTo>
                    <a:pt x="1582573" y="199827"/>
                  </a:lnTo>
                  <a:lnTo>
                    <a:pt x="1628780" y="183427"/>
                  </a:lnTo>
                  <a:lnTo>
                    <a:pt x="1675441" y="167675"/>
                  </a:lnTo>
                  <a:lnTo>
                    <a:pt x="1722546" y="152581"/>
                  </a:lnTo>
                  <a:lnTo>
                    <a:pt x="1770085" y="138150"/>
                  </a:lnTo>
                  <a:lnTo>
                    <a:pt x="1818049" y="124391"/>
                  </a:lnTo>
                  <a:lnTo>
                    <a:pt x="1866428" y="111310"/>
                  </a:lnTo>
                  <a:lnTo>
                    <a:pt x="1915214" y="98916"/>
                  </a:lnTo>
                  <a:lnTo>
                    <a:pt x="1964395" y="87216"/>
                  </a:lnTo>
                  <a:lnTo>
                    <a:pt x="2013964" y="76217"/>
                  </a:lnTo>
                  <a:lnTo>
                    <a:pt x="2063909" y="65927"/>
                  </a:lnTo>
                  <a:lnTo>
                    <a:pt x="2114223" y="56352"/>
                  </a:lnTo>
                  <a:lnTo>
                    <a:pt x="2164895" y="47501"/>
                  </a:lnTo>
                  <a:lnTo>
                    <a:pt x="2215915" y="39380"/>
                  </a:lnTo>
                  <a:lnTo>
                    <a:pt x="2267274" y="31998"/>
                  </a:lnTo>
                  <a:lnTo>
                    <a:pt x="2318964" y="25361"/>
                  </a:lnTo>
                  <a:lnTo>
                    <a:pt x="2370973" y="19478"/>
                  </a:lnTo>
                  <a:lnTo>
                    <a:pt x="2423293" y="14354"/>
                  </a:lnTo>
                  <a:lnTo>
                    <a:pt x="2475913" y="9999"/>
                  </a:lnTo>
                  <a:lnTo>
                    <a:pt x="2528826" y="6419"/>
                  </a:lnTo>
                  <a:lnTo>
                    <a:pt x="2582020" y="3622"/>
                  </a:lnTo>
                  <a:lnTo>
                    <a:pt x="2635487" y="1614"/>
                  </a:lnTo>
                  <a:lnTo>
                    <a:pt x="2689216" y="404"/>
                  </a:lnTo>
                  <a:lnTo>
                    <a:pt x="2743200" y="0"/>
                  </a:lnTo>
                  <a:lnTo>
                    <a:pt x="2797183" y="404"/>
                  </a:lnTo>
                  <a:lnTo>
                    <a:pt x="2850912" y="1614"/>
                  </a:lnTo>
                  <a:lnTo>
                    <a:pt x="2904379" y="3622"/>
                  </a:lnTo>
                  <a:lnTo>
                    <a:pt x="2957573" y="6419"/>
                  </a:lnTo>
                  <a:lnTo>
                    <a:pt x="3010486" y="9999"/>
                  </a:lnTo>
                  <a:lnTo>
                    <a:pt x="3063106" y="14354"/>
                  </a:lnTo>
                  <a:lnTo>
                    <a:pt x="3115426" y="19478"/>
                  </a:lnTo>
                  <a:lnTo>
                    <a:pt x="3167435" y="25361"/>
                  </a:lnTo>
                  <a:lnTo>
                    <a:pt x="3219125" y="31998"/>
                  </a:lnTo>
                  <a:lnTo>
                    <a:pt x="3270484" y="39380"/>
                  </a:lnTo>
                  <a:lnTo>
                    <a:pt x="3321504" y="47501"/>
                  </a:lnTo>
                  <a:lnTo>
                    <a:pt x="3372176" y="56352"/>
                  </a:lnTo>
                  <a:lnTo>
                    <a:pt x="3422490" y="65927"/>
                  </a:lnTo>
                  <a:lnTo>
                    <a:pt x="3472435" y="76217"/>
                  </a:lnTo>
                  <a:lnTo>
                    <a:pt x="3522004" y="87216"/>
                  </a:lnTo>
                  <a:lnTo>
                    <a:pt x="3571185" y="98916"/>
                  </a:lnTo>
                  <a:lnTo>
                    <a:pt x="3619971" y="111310"/>
                  </a:lnTo>
                  <a:lnTo>
                    <a:pt x="3668350" y="124391"/>
                  </a:lnTo>
                  <a:lnTo>
                    <a:pt x="3716314" y="138150"/>
                  </a:lnTo>
                  <a:lnTo>
                    <a:pt x="3763853" y="152581"/>
                  </a:lnTo>
                  <a:lnTo>
                    <a:pt x="3810958" y="167675"/>
                  </a:lnTo>
                  <a:lnTo>
                    <a:pt x="3857619" y="183427"/>
                  </a:lnTo>
                  <a:lnTo>
                    <a:pt x="3903826" y="199827"/>
                  </a:lnTo>
                  <a:lnTo>
                    <a:pt x="3949570" y="216870"/>
                  </a:lnTo>
                  <a:lnTo>
                    <a:pt x="3994841" y="234546"/>
                  </a:lnTo>
                  <a:lnTo>
                    <a:pt x="4039631" y="252850"/>
                  </a:lnTo>
                  <a:lnTo>
                    <a:pt x="4083929" y="271774"/>
                  </a:lnTo>
                  <a:lnTo>
                    <a:pt x="4127725" y="291309"/>
                  </a:lnTo>
                  <a:lnTo>
                    <a:pt x="4171011" y="311450"/>
                  </a:lnTo>
                  <a:lnTo>
                    <a:pt x="4213777" y="332187"/>
                  </a:lnTo>
                  <a:lnTo>
                    <a:pt x="4256013" y="353515"/>
                  </a:lnTo>
                  <a:lnTo>
                    <a:pt x="4297709" y="375425"/>
                  </a:lnTo>
                  <a:lnTo>
                    <a:pt x="4338857" y="397910"/>
                  </a:lnTo>
                  <a:lnTo>
                    <a:pt x="4379447" y="420963"/>
                  </a:lnTo>
                  <a:lnTo>
                    <a:pt x="4419468" y="444577"/>
                  </a:lnTo>
                  <a:lnTo>
                    <a:pt x="4458912" y="468743"/>
                  </a:lnTo>
                  <a:lnTo>
                    <a:pt x="4497770" y="493454"/>
                  </a:lnTo>
                  <a:lnTo>
                    <a:pt x="4536030" y="518704"/>
                  </a:lnTo>
                  <a:lnTo>
                    <a:pt x="4573685" y="544484"/>
                  </a:lnTo>
                  <a:lnTo>
                    <a:pt x="4610724" y="570788"/>
                  </a:lnTo>
                  <a:lnTo>
                    <a:pt x="4647139" y="597607"/>
                  </a:lnTo>
                  <a:lnTo>
                    <a:pt x="4682918" y="624935"/>
                  </a:lnTo>
                  <a:lnTo>
                    <a:pt x="4718054" y="652763"/>
                  </a:lnTo>
                  <a:lnTo>
                    <a:pt x="4752535" y="681086"/>
                  </a:lnTo>
                  <a:lnTo>
                    <a:pt x="4786354" y="709894"/>
                  </a:lnTo>
                  <a:lnTo>
                    <a:pt x="4819500" y="739181"/>
                  </a:lnTo>
                  <a:lnTo>
                    <a:pt x="4851963" y="768940"/>
                  </a:lnTo>
                  <a:lnTo>
                    <a:pt x="4883735" y="799162"/>
                  </a:lnTo>
                  <a:lnTo>
                    <a:pt x="4914806" y="829841"/>
                  </a:lnTo>
                  <a:lnTo>
                    <a:pt x="4945165" y="860969"/>
                  </a:lnTo>
                  <a:lnTo>
                    <a:pt x="4974805" y="892538"/>
                  </a:lnTo>
                  <a:lnTo>
                    <a:pt x="5003714" y="924542"/>
                  </a:lnTo>
                  <a:lnTo>
                    <a:pt x="5031884" y="956973"/>
                  </a:lnTo>
                  <a:lnTo>
                    <a:pt x="5059305" y="989823"/>
                  </a:lnTo>
                  <a:lnTo>
                    <a:pt x="5085968" y="1023086"/>
                  </a:lnTo>
                  <a:lnTo>
                    <a:pt x="5111862" y="1056752"/>
                  </a:lnTo>
                  <a:lnTo>
                    <a:pt x="5136979" y="1090816"/>
                  </a:lnTo>
                  <a:lnTo>
                    <a:pt x="5161309" y="1125270"/>
                  </a:lnTo>
                  <a:lnTo>
                    <a:pt x="5184843" y="1160106"/>
                  </a:lnTo>
                  <a:lnTo>
                    <a:pt x="5207570" y="1195318"/>
                  </a:lnTo>
                  <a:lnTo>
                    <a:pt x="5229481" y="1230896"/>
                  </a:lnTo>
                  <a:lnTo>
                    <a:pt x="5250567" y="1266835"/>
                  </a:lnTo>
                  <a:lnTo>
                    <a:pt x="5270819" y="1303127"/>
                  </a:lnTo>
                  <a:lnTo>
                    <a:pt x="5290226" y="1339764"/>
                  </a:lnTo>
                  <a:lnTo>
                    <a:pt x="5308780" y="1376738"/>
                  </a:lnTo>
                  <a:lnTo>
                    <a:pt x="5326470" y="1414044"/>
                  </a:lnTo>
                  <a:lnTo>
                    <a:pt x="5343287" y="1451672"/>
                  </a:lnTo>
                  <a:lnTo>
                    <a:pt x="5359222" y="1489616"/>
                  </a:lnTo>
                  <a:lnTo>
                    <a:pt x="5374265" y="1527868"/>
                  </a:lnTo>
                  <a:lnTo>
                    <a:pt x="5388407" y="1566421"/>
                  </a:lnTo>
                  <a:lnTo>
                    <a:pt x="5401637" y="1605267"/>
                  </a:lnTo>
                  <a:lnTo>
                    <a:pt x="5413947" y="1644400"/>
                  </a:lnTo>
                  <a:lnTo>
                    <a:pt x="5425327" y="1683811"/>
                  </a:lnTo>
                  <a:lnTo>
                    <a:pt x="5435768" y="1723493"/>
                  </a:lnTo>
                  <a:lnTo>
                    <a:pt x="5445259" y="1763439"/>
                  </a:lnTo>
                  <a:lnTo>
                    <a:pt x="5453792" y="1803642"/>
                  </a:lnTo>
                  <a:lnTo>
                    <a:pt x="5461356" y="1844093"/>
                  </a:lnTo>
                  <a:lnTo>
                    <a:pt x="5467943" y="1884786"/>
                  </a:lnTo>
                  <a:lnTo>
                    <a:pt x="5473543" y="1925713"/>
                  </a:lnTo>
                  <a:lnTo>
                    <a:pt x="5478146" y="1966866"/>
                  </a:lnTo>
                  <a:lnTo>
                    <a:pt x="5481743" y="2008239"/>
                  </a:lnTo>
                  <a:lnTo>
                    <a:pt x="5484323" y="2049824"/>
                  </a:lnTo>
                  <a:lnTo>
                    <a:pt x="5485879" y="2091613"/>
                  </a:lnTo>
                  <a:lnTo>
                    <a:pt x="5486400" y="2133600"/>
                  </a:lnTo>
                  <a:lnTo>
                    <a:pt x="5485879" y="2175586"/>
                  </a:lnTo>
                  <a:lnTo>
                    <a:pt x="5484323" y="2217375"/>
                  </a:lnTo>
                  <a:lnTo>
                    <a:pt x="5481743" y="2258960"/>
                  </a:lnTo>
                  <a:lnTo>
                    <a:pt x="5478146" y="2300333"/>
                  </a:lnTo>
                  <a:lnTo>
                    <a:pt x="5473543" y="2341486"/>
                  </a:lnTo>
                  <a:lnTo>
                    <a:pt x="5467943" y="2382413"/>
                  </a:lnTo>
                  <a:lnTo>
                    <a:pt x="5461356" y="2423106"/>
                  </a:lnTo>
                  <a:lnTo>
                    <a:pt x="5453792" y="2463557"/>
                  </a:lnTo>
                  <a:lnTo>
                    <a:pt x="5445259" y="2503760"/>
                  </a:lnTo>
                  <a:lnTo>
                    <a:pt x="5435768" y="2543706"/>
                  </a:lnTo>
                  <a:lnTo>
                    <a:pt x="5425327" y="2583388"/>
                  </a:lnTo>
                  <a:lnTo>
                    <a:pt x="5413947" y="2622799"/>
                  </a:lnTo>
                  <a:lnTo>
                    <a:pt x="5401637" y="2661932"/>
                  </a:lnTo>
                  <a:lnTo>
                    <a:pt x="5388407" y="2700778"/>
                  </a:lnTo>
                  <a:lnTo>
                    <a:pt x="5374265" y="2739331"/>
                  </a:lnTo>
                  <a:lnTo>
                    <a:pt x="5359222" y="2777583"/>
                  </a:lnTo>
                  <a:lnTo>
                    <a:pt x="5343287" y="2815527"/>
                  </a:lnTo>
                  <a:lnTo>
                    <a:pt x="5326470" y="2853155"/>
                  </a:lnTo>
                  <a:lnTo>
                    <a:pt x="5308780" y="2890461"/>
                  </a:lnTo>
                  <a:lnTo>
                    <a:pt x="5290226" y="2927435"/>
                  </a:lnTo>
                  <a:lnTo>
                    <a:pt x="5270819" y="2964072"/>
                  </a:lnTo>
                  <a:lnTo>
                    <a:pt x="5250567" y="3000364"/>
                  </a:lnTo>
                  <a:lnTo>
                    <a:pt x="5229481" y="3036303"/>
                  </a:lnTo>
                  <a:lnTo>
                    <a:pt x="5207570" y="3071881"/>
                  </a:lnTo>
                  <a:lnTo>
                    <a:pt x="5184843" y="3107093"/>
                  </a:lnTo>
                  <a:lnTo>
                    <a:pt x="5161309" y="3141929"/>
                  </a:lnTo>
                  <a:lnTo>
                    <a:pt x="5136979" y="3176383"/>
                  </a:lnTo>
                  <a:lnTo>
                    <a:pt x="5111862" y="3210447"/>
                  </a:lnTo>
                  <a:lnTo>
                    <a:pt x="5085968" y="3244113"/>
                  </a:lnTo>
                  <a:lnTo>
                    <a:pt x="5059305" y="3277376"/>
                  </a:lnTo>
                  <a:lnTo>
                    <a:pt x="5031884" y="3310226"/>
                  </a:lnTo>
                  <a:lnTo>
                    <a:pt x="5003714" y="3342657"/>
                  </a:lnTo>
                  <a:lnTo>
                    <a:pt x="4974805" y="3374661"/>
                  </a:lnTo>
                  <a:lnTo>
                    <a:pt x="4945165" y="3406230"/>
                  </a:lnTo>
                  <a:lnTo>
                    <a:pt x="4914806" y="3437358"/>
                  </a:lnTo>
                  <a:lnTo>
                    <a:pt x="4883735" y="3468037"/>
                  </a:lnTo>
                  <a:lnTo>
                    <a:pt x="4851963" y="3498259"/>
                  </a:lnTo>
                  <a:lnTo>
                    <a:pt x="4819500" y="3528018"/>
                  </a:lnTo>
                  <a:lnTo>
                    <a:pt x="4786354" y="3557305"/>
                  </a:lnTo>
                  <a:lnTo>
                    <a:pt x="4752535" y="3586113"/>
                  </a:lnTo>
                  <a:lnTo>
                    <a:pt x="4718054" y="3614436"/>
                  </a:lnTo>
                  <a:lnTo>
                    <a:pt x="4682918" y="3642264"/>
                  </a:lnTo>
                  <a:lnTo>
                    <a:pt x="4647139" y="3669592"/>
                  </a:lnTo>
                  <a:lnTo>
                    <a:pt x="4610724" y="3696411"/>
                  </a:lnTo>
                  <a:lnTo>
                    <a:pt x="4573685" y="3722715"/>
                  </a:lnTo>
                  <a:lnTo>
                    <a:pt x="4536030" y="3748495"/>
                  </a:lnTo>
                  <a:lnTo>
                    <a:pt x="4497770" y="3773745"/>
                  </a:lnTo>
                  <a:lnTo>
                    <a:pt x="4458912" y="3798456"/>
                  </a:lnTo>
                  <a:lnTo>
                    <a:pt x="4419468" y="3822622"/>
                  </a:lnTo>
                  <a:lnTo>
                    <a:pt x="4379447" y="3846236"/>
                  </a:lnTo>
                  <a:lnTo>
                    <a:pt x="4338857" y="3869289"/>
                  </a:lnTo>
                  <a:lnTo>
                    <a:pt x="4297709" y="3891774"/>
                  </a:lnTo>
                  <a:lnTo>
                    <a:pt x="4256013" y="3913684"/>
                  </a:lnTo>
                  <a:lnTo>
                    <a:pt x="4213777" y="3935012"/>
                  </a:lnTo>
                  <a:lnTo>
                    <a:pt x="4171011" y="3955749"/>
                  </a:lnTo>
                  <a:lnTo>
                    <a:pt x="4127725" y="3975890"/>
                  </a:lnTo>
                  <a:lnTo>
                    <a:pt x="4083929" y="3995425"/>
                  </a:lnTo>
                  <a:lnTo>
                    <a:pt x="4039631" y="4014349"/>
                  </a:lnTo>
                  <a:lnTo>
                    <a:pt x="3994841" y="4032653"/>
                  </a:lnTo>
                  <a:lnTo>
                    <a:pt x="3949570" y="4050329"/>
                  </a:lnTo>
                  <a:lnTo>
                    <a:pt x="3903826" y="4067372"/>
                  </a:lnTo>
                  <a:lnTo>
                    <a:pt x="3857619" y="4083772"/>
                  </a:lnTo>
                  <a:lnTo>
                    <a:pt x="3810958" y="4099524"/>
                  </a:lnTo>
                  <a:lnTo>
                    <a:pt x="3763853" y="4114618"/>
                  </a:lnTo>
                  <a:lnTo>
                    <a:pt x="3716314" y="4129049"/>
                  </a:lnTo>
                  <a:lnTo>
                    <a:pt x="3668350" y="4142808"/>
                  </a:lnTo>
                  <a:lnTo>
                    <a:pt x="3619971" y="4155889"/>
                  </a:lnTo>
                  <a:lnTo>
                    <a:pt x="3571185" y="4168283"/>
                  </a:lnTo>
                  <a:lnTo>
                    <a:pt x="3522004" y="4179983"/>
                  </a:lnTo>
                  <a:lnTo>
                    <a:pt x="3472435" y="4190982"/>
                  </a:lnTo>
                  <a:lnTo>
                    <a:pt x="3422490" y="4201272"/>
                  </a:lnTo>
                  <a:lnTo>
                    <a:pt x="3372176" y="4210847"/>
                  </a:lnTo>
                  <a:lnTo>
                    <a:pt x="3321504" y="4219698"/>
                  </a:lnTo>
                  <a:lnTo>
                    <a:pt x="3270484" y="4227819"/>
                  </a:lnTo>
                  <a:lnTo>
                    <a:pt x="3219125" y="4235201"/>
                  </a:lnTo>
                  <a:lnTo>
                    <a:pt x="3167435" y="4241838"/>
                  </a:lnTo>
                  <a:lnTo>
                    <a:pt x="3115426" y="4247721"/>
                  </a:lnTo>
                  <a:lnTo>
                    <a:pt x="3063106" y="4252845"/>
                  </a:lnTo>
                  <a:lnTo>
                    <a:pt x="3010486" y="4257200"/>
                  </a:lnTo>
                  <a:lnTo>
                    <a:pt x="2957573" y="4260780"/>
                  </a:lnTo>
                  <a:lnTo>
                    <a:pt x="2904379" y="4263577"/>
                  </a:lnTo>
                  <a:lnTo>
                    <a:pt x="2850912" y="4265585"/>
                  </a:lnTo>
                  <a:lnTo>
                    <a:pt x="2797183" y="4266795"/>
                  </a:lnTo>
                  <a:lnTo>
                    <a:pt x="2743200" y="4267200"/>
                  </a:lnTo>
                  <a:lnTo>
                    <a:pt x="2689216" y="4266795"/>
                  </a:lnTo>
                  <a:lnTo>
                    <a:pt x="2635487" y="4265585"/>
                  </a:lnTo>
                  <a:lnTo>
                    <a:pt x="2582020" y="4263577"/>
                  </a:lnTo>
                  <a:lnTo>
                    <a:pt x="2528826" y="4260780"/>
                  </a:lnTo>
                  <a:lnTo>
                    <a:pt x="2475913" y="4257200"/>
                  </a:lnTo>
                  <a:lnTo>
                    <a:pt x="2423293" y="4252845"/>
                  </a:lnTo>
                  <a:lnTo>
                    <a:pt x="2370973" y="4247721"/>
                  </a:lnTo>
                  <a:lnTo>
                    <a:pt x="2318964" y="4241838"/>
                  </a:lnTo>
                  <a:lnTo>
                    <a:pt x="2267274" y="4235201"/>
                  </a:lnTo>
                  <a:lnTo>
                    <a:pt x="2215915" y="4227819"/>
                  </a:lnTo>
                  <a:lnTo>
                    <a:pt x="2164895" y="4219698"/>
                  </a:lnTo>
                  <a:lnTo>
                    <a:pt x="2114223" y="4210847"/>
                  </a:lnTo>
                  <a:lnTo>
                    <a:pt x="2063909" y="4201272"/>
                  </a:lnTo>
                  <a:lnTo>
                    <a:pt x="2013964" y="4190982"/>
                  </a:lnTo>
                  <a:lnTo>
                    <a:pt x="1964395" y="4179983"/>
                  </a:lnTo>
                  <a:lnTo>
                    <a:pt x="1915214" y="4168283"/>
                  </a:lnTo>
                  <a:lnTo>
                    <a:pt x="1866428" y="4155889"/>
                  </a:lnTo>
                  <a:lnTo>
                    <a:pt x="1818049" y="4142808"/>
                  </a:lnTo>
                  <a:lnTo>
                    <a:pt x="1770085" y="4129049"/>
                  </a:lnTo>
                  <a:lnTo>
                    <a:pt x="1722546" y="4114618"/>
                  </a:lnTo>
                  <a:lnTo>
                    <a:pt x="1675441" y="4099524"/>
                  </a:lnTo>
                  <a:lnTo>
                    <a:pt x="1628780" y="4083772"/>
                  </a:lnTo>
                  <a:lnTo>
                    <a:pt x="1582573" y="4067372"/>
                  </a:lnTo>
                  <a:lnTo>
                    <a:pt x="1536829" y="4050329"/>
                  </a:lnTo>
                  <a:lnTo>
                    <a:pt x="1491558" y="4032653"/>
                  </a:lnTo>
                  <a:lnTo>
                    <a:pt x="1446768" y="4014349"/>
                  </a:lnTo>
                  <a:lnTo>
                    <a:pt x="1402470" y="3995425"/>
                  </a:lnTo>
                  <a:lnTo>
                    <a:pt x="1358674" y="3975890"/>
                  </a:lnTo>
                  <a:lnTo>
                    <a:pt x="1315388" y="3955749"/>
                  </a:lnTo>
                  <a:lnTo>
                    <a:pt x="1272622" y="3935012"/>
                  </a:lnTo>
                  <a:lnTo>
                    <a:pt x="1230386" y="3913684"/>
                  </a:lnTo>
                  <a:lnTo>
                    <a:pt x="1188690" y="3891774"/>
                  </a:lnTo>
                  <a:lnTo>
                    <a:pt x="1147542" y="3869289"/>
                  </a:lnTo>
                  <a:lnTo>
                    <a:pt x="1106952" y="3846236"/>
                  </a:lnTo>
                  <a:lnTo>
                    <a:pt x="1066931" y="3822622"/>
                  </a:lnTo>
                  <a:lnTo>
                    <a:pt x="1027487" y="3798456"/>
                  </a:lnTo>
                  <a:lnTo>
                    <a:pt x="988629" y="3773745"/>
                  </a:lnTo>
                  <a:lnTo>
                    <a:pt x="950369" y="3748495"/>
                  </a:lnTo>
                  <a:lnTo>
                    <a:pt x="912714" y="3722715"/>
                  </a:lnTo>
                  <a:lnTo>
                    <a:pt x="875675" y="3696411"/>
                  </a:lnTo>
                  <a:lnTo>
                    <a:pt x="839260" y="3669592"/>
                  </a:lnTo>
                  <a:lnTo>
                    <a:pt x="803481" y="3642264"/>
                  </a:lnTo>
                  <a:lnTo>
                    <a:pt x="768345" y="3614436"/>
                  </a:lnTo>
                  <a:lnTo>
                    <a:pt x="733864" y="3586113"/>
                  </a:lnTo>
                  <a:lnTo>
                    <a:pt x="700045" y="3557305"/>
                  </a:lnTo>
                  <a:lnTo>
                    <a:pt x="666899" y="3528018"/>
                  </a:lnTo>
                  <a:lnTo>
                    <a:pt x="634436" y="3498259"/>
                  </a:lnTo>
                  <a:lnTo>
                    <a:pt x="602664" y="3468037"/>
                  </a:lnTo>
                  <a:lnTo>
                    <a:pt x="571593" y="3437358"/>
                  </a:lnTo>
                  <a:lnTo>
                    <a:pt x="541234" y="3406230"/>
                  </a:lnTo>
                  <a:lnTo>
                    <a:pt x="511594" y="3374661"/>
                  </a:lnTo>
                  <a:lnTo>
                    <a:pt x="482685" y="3342657"/>
                  </a:lnTo>
                  <a:lnTo>
                    <a:pt x="454515" y="3310226"/>
                  </a:lnTo>
                  <a:lnTo>
                    <a:pt x="427094" y="3277376"/>
                  </a:lnTo>
                  <a:lnTo>
                    <a:pt x="400431" y="3244113"/>
                  </a:lnTo>
                  <a:lnTo>
                    <a:pt x="374537" y="3210447"/>
                  </a:lnTo>
                  <a:lnTo>
                    <a:pt x="349420" y="3176383"/>
                  </a:lnTo>
                  <a:lnTo>
                    <a:pt x="325090" y="3141929"/>
                  </a:lnTo>
                  <a:lnTo>
                    <a:pt x="301556" y="3107093"/>
                  </a:lnTo>
                  <a:lnTo>
                    <a:pt x="278829" y="3071881"/>
                  </a:lnTo>
                  <a:lnTo>
                    <a:pt x="256918" y="3036303"/>
                  </a:lnTo>
                  <a:lnTo>
                    <a:pt x="235832" y="3000364"/>
                  </a:lnTo>
                  <a:lnTo>
                    <a:pt x="215580" y="2964072"/>
                  </a:lnTo>
                  <a:lnTo>
                    <a:pt x="196173" y="2927435"/>
                  </a:lnTo>
                  <a:lnTo>
                    <a:pt x="177619" y="2890461"/>
                  </a:lnTo>
                  <a:lnTo>
                    <a:pt x="159929" y="2853155"/>
                  </a:lnTo>
                  <a:lnTo>
                    <a:pt x="143112" y="2815527"/>
                  </a:lnTo>
                  <a:lnTo>
                    <a:pt x="127177" y="2777583"/>
                  </a:lnTo>
                  <a:lnTo>
                    <a:pt x="112134" y="2739331"/>
                  </a:lnTo>
                  <a:lnTo>
                    <a:pt x="97992" y="2700778"/>
                  </a:lnTo>
                  <a:lnTo>
                    <a:pt x="84762" y="2661932"/>
                  </a:lnTo>
                  <a:lnTo>
                    <a:pt x="72452" y="2622799"/>
                  </a:lnTo>
                  <a:lnTo>
                    <a:pt x="61072" y="2583388"/>
                  </a:lnTo>
                  <a:lnTo>
                    <a:pt x="50631" y="2543706"/>
                  </a:lnTo>
                  <a:lnTo>
                    <a:pt x="41140" y="2503760"/>
                  </a:lnTo>
                  <a:lnTo>
                    <a:pt x="32607" y="2463557"/>
                  </a:lnTo>
                  <a:lnTo>
                    <a:pt x="25043" y="2423106"/>
                  </a:lnTo>
                  <a:lnTo>
                    <a:pt x="18456" y="2382413"/>
                  </a:lnTo>
                  <a:lnTo>
                    <a:pt x="12856" y="2341486"/>
                  </a:lnTo>
                  <a:lnTo>
                    <a:pt x="8253" y="2300333"/>
                  </a:lnTo>
                  <a:lnTo>
                    <a:pt x="4656" y="2258960"/>
                  </a:lnTo>
                  <a:lnTo>
                    <a:pt x="2076" y="2217375"/>
                  </a:lnTo>
                  <a:lnTo>
                    <a:pt x="520" y="2175586"/>
                  </a:lnTo>
                  <a:lnTo>
                    <a:pt x="0" y="2133600"/>
                  </a:lnTo>
                  <a:close/>
                </a:path>
              </a:pathLst>
            </a:custGeom>
            <a:ln w="953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63950" y="4992941"/>
            <a:ext cx="1969770" cy="640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ahoma"/>
                <a:cs typeface="Tahoma"/>
              </a:rPr>
              <a:t>Sử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dụng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ahoma"/>
                <a:cs typeface="Tahoma"/>
              </a:rPr>
              <a:t>làm </a:t>
            </a:r>
            <a:r>
              <a:rPr sz="2000" spc="15" dirty="0">
                <a:latin typeface="Tahoma"/>
                <a:cs typeface="Tahoma"/>
              </a:rPr>
              <a:t>bộ </a:t>
            </a:r>
            <a:r>
              <a:rPr sz="2000" spc="5" dirty="0">
                <a:latin typeface="Tahoma"/>
                <a:cs typeface="Tahoma"/>
              </a:rPr>
              <a:t>nhớ</a:t>
            </a:r>
            <a:r>
              <a:rPr sz="2000" spc="-2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chính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6000" y="6096000"/>
            <a:ext cx="1295400" cy="466725"/>
          </a:xfrm>
          <a:prstGeom prst="rect">
            <a:avLst/>
          </a:prstGeom>
          <a:solidFill>
            <a:srgbClr val="00E3A8"/>
          </a:solidFill>
          <a:ln w="9534">
            <a:solidFill>
              <a:srgbClr val="000000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430"/>
              </a:spcBef>
            </a:pPr>
            <a:r>
              <a:rPr sz="2400" spc="10" dirty="0">
                <a:latin typeface="Tahoma"/>
                <a:cs typeface="Tahoma"/>
              </a:rPr>
              <a:t>DDR3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9631" y="5867400"/>
            <a:ext cx="94234" cy="23060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64306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Phân </a:t>
            </a:r>
            <a:r>
              <a:rPr sz="4400" dirty="0"/>
              <a:t>loại </a:t>
            </a:r>
            <a:r>
              <a:rPr sz="4400" spc="-15" dirty="0"/>
              <a:t>RAM </a:t>
            </a:r>
            <a:r>
              <a:rPr sz="4400" spc="20" dirty="0"/>
              <a:t>theo</a:t>
            </a:r>
            <a:r>
              <a:rPr sz="4400" spc="-155" dirty="0"/>
              <a:t> </a:t>
            </a:r>
            <a:r>
              <a:rPr sz="4400" spc="10" dirty="0"/>
              <a:t>bus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36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2722"/>
            <a:ext cx="4365625" cy="21647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44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b="1" spc="25" dirty="0">
                <a:solidFill>
                  <a:srgbClr val="000066"/>
                </a:solidFill>
                <a:latin typeface="Arial"/>
                <a:cs typeface="Arial"/>
              </a:rPr>
              <a:t>SDR</a:t>
            </a:r>
            <a:r>
              <a:rPr sz="3200" b="1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SDRAM</a:t>
            </a:r>
            <a:endParaRPr sz="3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4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PC-66: 66 MHz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bus.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PC-100: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100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MHz</a:t>
            </a:r>
            <a:r>
              <a:rPr sz="2750" spc="-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bus.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PC-133: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133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MHz</a:t>
            </a:r>
            <a:r>
              <a:rPr sz="2750" spc="-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bus.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64306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Phân </a:t>
            </a:r>
            <a:r>
              <a:rPr sz="4400" dirty="0"/>
              <a:t>loại </a:t>
            </a:r>
            <a:r>
              <a:rPr sz="4400" spc="-15" dirty="0"/>
              <a:t>RAM </a:t>
            </a:r>
            <a:r>
              <a:rPr sz="4400" spc="20" dirty="0"/>
              <a:t>theo</a:t>
            </a:r>
            <a:r>
              <a:rPr sz="4400" spc="-155" dirty="0"/>
              <a:t> </a:t>
            </a:r>
            <a:r>
              <a:rPr sz="4400" spc="10" dirty="0"/>
              <a:t>bus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37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2722"/>
            <a:ext cx="8096250" cy="310896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44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DDR</a:t>
            </a:r>
            <a:r>
              <a:rPr sz="3200" b="1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SDRAM:</a:t>
            </a:r>
            <a:endParaRPr sz="3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4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DDR-200(PC-1600):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100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MHz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bus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2750" spc="1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1600</a:t>
            </a:r>
            <a:endParaRPr sz="275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80"/>
              </a:spcBef>
            </a:pP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MB/s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bandwidth.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DDR-266(PC-2100):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133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MHz bus,2100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MB/s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DDR-333(PC-2700):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166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MHz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bus,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2667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MB/s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DDR-400(PC-3200):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200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MHz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bus,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3200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MB/s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64306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Phân </a:t>
            </a:r>
            <a:r>
              <a:rPr sz="4400" dirty="0"/>
              <a:t>loại </a:t>
            </a:r>
            <a:r>
              <a:rPr sz="4400" spc="-15" dirty="0"/>
              <a:t>RAM </a:t>
            </a:r>
            <a:r>
              <a:rPr sz="4400" spc="20" dirty="0"/>
              <a:t>theo</a:t>
            </a:r>
            <a:r>
              <a:rPr sz="4400" spc="-155" dirty="0"/>
              <a:t> </a:t>
            </a:r>
            <a:r>
              <a:rPr sz="4400" spc="10" dirty="0"/>
              <a:t>bus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38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31121"/>
            <a:ext cx="8100695" cy="471233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b="1" spc="35" dirty="0">
                <a:solidFill>
                  <a:srgbClr val="000066"/>
                </a:solidFill>
                <a:latin typeface="Arial"/>
                <a:cs typeface="Arial"/>
              </a:rPr>
              <a:t>DDR2</a:t>
            </a:r>
            <a:r>
              <a:rPr sz="2750" b="1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SDRAM</a:t>
            </a:r>
            <a:endParaRPr sz="2750">
              <a:latin typeface="Arial"/>
              <a:cs typeface="Arial"/>
            </a:endParaRPr>
          </a:p>
          <a:p>
            <a:pPr marL="756285" lvl="1" indent="-286385">
              <a:lnSpc>
                <a:spcPts val="2865"/>
              </a:lnSpc>
              <a:spcBef>
                <a:spcPts val="655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DDR2-400(PC2-3200): 100 MHz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clock,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200 MHz</a:t>
            </a:r>
            <a:r>
              <a:rPr sz="24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bus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ts val="2865"/>
              </a:lnSpc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3200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MB/s</a:t>
            </a:r>
            <a:r>
              <a:rPr sz="2400" spc="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bandwidth.</a:t>
            </a:r>
            <a:endParaRPr sz="2400">
              <a:latin typeface="Arial"/>
              <a:cs typeface="Arial"/>
            </a:endParaRPr>
          </a:p>
          <a:p>
            <a:pPr marL="756285" marR="100330" lvl="1" indent="-286385">
              <a:lnSpc>
                <a:spcPts val="2850"/>
              </a:lnSpc>
              <a:spcBef>
                <a:spcPts val="695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DDR2-533(PC2-4200): 133 MHz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clock,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266 MHz</a:t>
            </a:r>
            <a:r>
              <a:rPr sz="2400" spc="-20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bus,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4267</a:t>
            </a:r>
            <a:r>
              <a:rPr sz="24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MB/s.</a:t>
            </a:r>
            <a:endParaRPr sz="2400">
              <a:latin typeface="Arial"/>
              <a:cs typeface="Arial"/>
            </a:endParaRPr>
          </a:p>
          <a:p>
            <a:pPr marL="756285" marR="5080" lvl="1" indent="-286385">
              <a:lnSpc>
                <a:spcPts val="2850"/>
              </a:lnSpc>
              <a:spcBef>
                <a:spcPts val="685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DDR2-667(PC2-5300): 166 MHz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clock,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333 MHz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bus</a:t>
            </a:r>
            <a:r>
              <a:rPr sz="24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,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5333</a:t>
            </a:r>
            <a:r>
              <a:rPr sz="24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MB/s.</a:t>
            </a:r>
            <a:endParaRPr sz="2400">
              <a:latin typeface="Arial"/>
              <a:cs typeface="Arial"/>
            </a:endParaRPr>
          </a:p>
          <a:p>
            <a:pPr marL="756285" marR="5080" lvl="1" indent="-286385">
              <a:lnSpc>
                <a:spcPts val="2860"/>
              </a:lnSpc>
              <a:spcBef>
                <a:spcPts val="600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DDR2-800(PC2-6400): 200 MHz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clock,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400 MHz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bus</a:t>
            </a:r>
            <a:r>
              <a:rPr sz="24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,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6400</a:t>
            </a:r>
            <a:r>
              <a:rPr sz="24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MB/s.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650"/>
              </a:spcBef>
              <a:buClr>
                <a:srgbClr val="FF0000"/>
              </a:buClr>
              <a:buSzPct val="5636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DDR2-1066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(PC2-8500),266MHz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clock,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533</a:t>
            </a:r>
            <a:endParaRPr sz="275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80"/>
              </a:spcBef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MHz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bus,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8500MB/s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08419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6. </a:t>
            </a:r>
            <a:r>
              <a:rPr sz="4400" spc="10" dirty="0"/>
              <a:t>Đĩa</a:t>
            </a:r>
            <a:r>
              <a:rPr sz="4400" spc="-160" dirty="0"/>
              <a:t> </a:t>
            </a:r>
            <a:r>
              <a:rPr sz="4400" spc="20" dirty="0"/>
              <a:t>cứng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39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87499"/>
            <a:ext cx="8151495" cy="391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ts val="2755"/>
              </a:lnSpc>
              <a:spcBef>
                <a:spcPts val="10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Chuẩn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IDE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(Intergrated Drive Electronics)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SCSI</a:t>
            </a:r>
            <a:r>
              <a:rPr sz="2400" spc="5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(Small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55"/>
              </a:lnSpc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Computer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System</a:t>
            </a:r>
            <a:r>
              <a:rPr sz="2400" spc="3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Interface).</a:t>
            </a:r>
            <a:endParaRPr sz="2400">
              <a:latin typeface="Arial"/>
              <a:cs typeface="Arial"/>
            </a:endParaRPr>
          </a:p>
          <a:p>
            <a:pPr marL="355600" marR="24765" indent="-343535">
              <a:lnSpc>
                <a:spcPts val="2630"/>
              </a:lnSpc>
              <a:spcBef>
                <a:spcPts val="5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Phổ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biến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EIDE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(Enhenced IDE)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hổ trợ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chuẩn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mới 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mạnh</a:t>
            </a:r>
            <a:r>
              <a:rPr sz="240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hơn.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715"/>
              </a:lnSpc>
              <a:spcBef>
                <a:spcPts val="22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IDE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giao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tiếp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thống thông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qua</a:t>
            </a:r>
            <a:r>
              <a:rPr sz="2400" spc="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Bus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15"/>
              </a:lnSpc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khe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IDE1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IDE2 trên</a:t>
            </a:r>
            <a:r>
              <a:rPr sz="24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Mainboard.</a:t>
            </a:r>
            <a:endParaRPr sz="2400">
              <a:latin typeface="Arial"/>
              <a:cs typeface="Arial"/>
            </a:endParaRPr>
          </a:p>
          <a:p>
            <a:pPr marL="355600" marR="160020" indent="-343535">
              <a:lnSpc>
                <a:spcPct val="90000"/>
              </a:lnSpc>
              <a:spcBef>
                <a:spcPts val="64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Ðối với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giao diện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SCSI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thì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cần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phải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giao  diện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SCSI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điều khiển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này.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này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 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bus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PCI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ISA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Mainboard. Các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này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phép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dụng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tối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đa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7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qua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tra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24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CMOS.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549005" y="6442621"/>
            <a:ext cx="175260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solidFill>
                  <a:srgbClr val="1C1C1C"/>
                </a:solidFill>
                <a:latin typeface="Tahoma"/>
                <a:cs typeface="Tahoma"/>
              </a:rPr>
              <a:t>4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1744" y="2790507"/>
            <a:ext cx="6928484" cy="13690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899160" marR="5080" indent="-887094">
              <a:lnSpc>
                <a:spcPts val="5260"/>
              </a:lnSpc>
              <a:spcBef>
                <a:spcPts val="325"/>
              </a:spcBef>
            </a:pPr>
            <a:r>
              <a:rPr sz="4400" b="1" spc="5" dirty="0">
                <a:solidFill>
                  <a:srgbClr val="3333CC"/>
                </a:solidFill>
                <a:latin typeface="Arial"/>
                <a:cs typeface="Arial"/>
              </a:rPr>
              <a:t>TỔNG </a:t>
            </a:r>
            <a:r>
              <a:rPr sz="4400" b="1" spc="-5" dirty="0">
                <a:solidFill>
                  <a:srgbClr val="3333CC"/>
                </a:solidFill>
                <a:latin typeface="Arial"/>
                <a:cs typeface="Arial"/>
              </a:rPr>
              <a:t>QUAN </a:t>
            </a:r>
            <a:r>
              <a:rPr sz="4400" b="1" spc="35" dirty="0">
                <a:solidFill>
                  <a:srgbClr val="3333CC"/>
                </a:solidFill>
                <a:latin typeface="Arial"/>
                <a:cs typeface="Arial"/>
              </a:rPr>
              <a:t>CÁC</a:t>
            </a:r>
            <a:r>
              <a:rPr sz="4400" b="1" spc="-22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THÀNH  </a:t>
            </a:r>
            <a:r>
              <a:rPr sz="4400" b="1" spc="-15" dirty="0">
                <a:solidFill>
                  <a:srgbClr val="3333CC"/>
                </a:solidFill>
                <a:latin typeface="Arial"/>
                <a:cs typeface="Arial"/>
              </a:rPr>
              <a:t>PHẦN </a:t>
            </a: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MÁY </a:t>
            </a:r>
            <a:r>
              <a:rPr sz="4400" b="1" spc="-5" dirty="0">
                <a:solidFill>
                  <a:srgbClr val="3333CC"/>
                </a:solidFill>
                <a:latin typeface="Arial"/>
                <a:cs typeface="Arial"/>
              </a:rPr>
              <a:t>VI</a:t>
            </a:r>
            <a:r>
              <a:rPr sz="4400" b="1" spc="-8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3333CC"/>
                </a:solidFill>
                <a:latin typeface="Arial"/>
                <a:cs typeface="Arial"/>
              </a:rPr>
              <a:t>TÍNH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37382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6. </a:t>
            </a:r>
            <a:r>
              <a:rPr sz="4400" spc="10" dirty="0"/>
              <a:t>Đĩa </a:t>
            </a:r>
            <a:r>
              <a:rPr sz="4400" spc="20" dirty="0"/>
              <a:t>cứng</a:t>
            </a:r>
            <a:r>
              <a:rPr sz="4400" spc="-240" dirty="0"/>
              <a:t> </a:t>
            </a:r>
            <a:r>
              <a:rPr sz="4350" spc="22" baseline="25862" dirty="0"/>
              <a:t>(2)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40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7893050" cy="43840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Chuẩn</a:t>
            </a:r>
            <a:r>
              <a:rPr sz="3200" b="1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IDE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ts val="3460"/>
              </a:lnSpc>
              <a:spcBef>
                <a:spcPts val="87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Có thể </a:t>
            </a:r>
            <a:r>
              <a:rPr sz="3200" spc="35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dụng 4 ổ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IDE: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Primary 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Master,</a:t>
            </a:r>
            <a:r>
              <a:rPr sz="32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Primary</a:t>
            </a:r>
            <a:r>
              <a:rPr sz="3200" spc="-1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Slave,</a:t>
            </a:r>
            <a:r>
              <a:rPr sz="3200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Secondary</a:t>
            </a:r>
            <a:r>
              <a:rPr sz="3200" spc="-2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Master 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Secondary</a:t>
            </a:r>
            <a:r>
              <a:rPr sz="3200" spc="-4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Slave.</a:t>
            </a:r>
            <a:endParaRPr sz="3200">
              <a:latin typeface="Arial"/>
              <a:cs typeface="Arial"/>
            </a:endParaRPr>
          </a:p>
          <a:p>
            <a:pPr marL="355600" marR="371475" indent="-343535">
              <a:lnSpc>
                <a:spcPts val="3460"/>
              </a:lnSpc>
              <a:spcBef>
                <a:spcPts val="73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Primary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Secondary</a:t>
            </a:r>
            <a:r>
              <a:rPr sz="32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phân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biệt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ở</a:t>
            </a:r>
            <a:r>
              <a:rPr sz="32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khe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IDE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32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mainboard,</a:t>
            </a:r>
            <a:endParaRPr sz="3200">
              <a:latin typeface="Arial"/>
              <a:cs typeface="Arial"/>
            </a:endParaRPr>
          </a:p>
          <a:p>
            <a:pPr marL="355600" marR="257175" indent="-343535">
              <a:lnSpc>
                <a:spcPct val="89900"/>
              </a:lnSpc>
              <a:spcBef>
                <a:spcPts val="77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Master,</a:t>
            </a:r>
            <a:r>
              <a:rPr sz="32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Salve</a:t>
            </a:r>
            <a:r>
              <a:rPr sz="3200" spc="-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Single</a:t>
            </a:r>
            <a:r>
              <a:rPr sz="32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(chỉ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đĩa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gắn)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bởi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JUMPER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chính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32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đĩa.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8839200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57162"/>
            <a:ext cx="7543800" cy="62293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37382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6. </a:t>
            </a:r>
            <a:r>
              <a:rPr sz="4400" spc="10" dirty="0"/>
              <a:t>Đĩa </a:t>
            </a:r>
            <a:r>
              <a:rPr sz="4400" spc="20" dirty="0"/>
              <a:t>cứng</a:t>
            </a:r>
            <a:r>
              <a:rPr sz="4400" spc="-240" dirty="0"/>
              <a:t> </a:t>
            </a:r>
            <a:r>
              <a:rPr sz="4350" spc="22" baseline="25862" dirty="0"/>
              <a:t>(3)</a:t>
            </a:r>
            <a:endParaRPr sz="4350" baseline="2586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371600"/>
            <a:ext cx="8077200" cy="5257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43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37382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6. </a:t>
            </a:r>
            <a:r>
              <a:rPr sz="4400" spc="10" dirty="0"/>
              <a:t>Đĩa </a:t>
            </a:r>
            <a:r>
              <a:rPr sz="4400" spc="20" dirty="0"/>
              <a:t>cứng</a:t>
            </a:r>
            <a:r>
              <a:rPr sz="4400" spc="-240" dirty="0"/>
              <a:t> </a:t>
            </a:r>
            <a:r>
              <a:rPr sz="4350" spc="22" baseline="25862" dirty="0"/>
              <a:t>(4)</a:t>
            </a:r>
            <a:endParaRPr sz="4350" baseline="25862"/>
          </a:p>
        </p:txBody>
      </p:sp>
      <p:grpSp>
        <p:nvGrpSpPr>
          <p:cNvPr id="3" name="object 3"/>
          <p:cNvGrpSpPr/>
          <p:nvPr/>
        </p:nvGrpSpPr>
        <p:grpSpPr>
          <a:xfrm>
            <a:off x="3195320" y="1826260"/>
            <a:ext cx="4425315" cy="3126740"/>
            <a:chOff x="3195320" y="1826260"/>
            <a:chExt cx="4425315" cy="3126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2413" y="2439982"/>
              <a:ext cx="3976687" cy="23606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39101" y="2286000"/>
              <a:ext cx="81280" cy="2667000"/>
            </a:xfrm>
            <a:custGeom>
              <a:avLst/>
              <a:gdLst/>
              <a:ahLst/>
              <a:cxnLst/>
              <a:rect l="l" t="t" r="r" b="b"/>
              <a:pathLst>
                <a:path w="81279" h="2667000">
                  <a:moveTo>
                    <a:pt x="80961" y="0"/>
                  </a:moveTo>
                  <a:lnTo>
                    <a:pt x="0" y="0"/>
                  </a:lnTo>
                  <a:lnTo>
                    <a:pt x="0" y="2667000"/>
                  </a:lnTo>
                  <a:lnTo>
                    <a:pt x="80961" y="2667000"/>
                  </a:lnTo>
                  <a:lnTo>
                    <a:pt x="80961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320" y="1826260"/>
              <a:ext cx="4343781" cy="16789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67501" y="4114800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04800" y="762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67501" y="4114800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76200"/>
                  </a:moveTo>
                  <a:lnTo>
                    <a:pt x="304800" y="762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534">
              <a:solidFill>
                <a:srgbClr val="00E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67501" y="4114800"/>
              <a:ext cx="1371600" cy="0"/>
            </a:xfrm>
            <a:custGeom>
              <a:avLst/>
              <a:gdLst/>
              <a:ahLst/>
              <a:cxnLst/>
              <a:rect l="l" t="t" r="r" b="b"/>
              <a:pathLst>
                <a:path w="1371600">
                  <a:moveTo>
                    <a:pt x="0" y="0"/>
                  </a:moveTo>
                  <a:lnTo>
                    <a:pt x="1371600" y="0"/>
                  </a:lnTo>
                </a:path>
              </a:pathLst>
            </a:custGeom>
            <a:ln w="38100">
              <a:solidFill>
                <a:srgbClr val="00E3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49159" y="1635442"/>
            <a:ext cx="608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00E3A8"/>
                </a:solidFill>
                <a:latin typeface="Tahoma"/>
                <a:cs typeface="Tahoma"/>
              </a:rPr>
              <a:t>H</a:t>
            </a:r>
            <a:r>
              <a:rPr sz="1800" b="1" spc="-20" dirty="0">
                <a:solidFill>
                  <a:srgbClr val="00E3A8"/>
                </a:solidFill>
                <a:latin typeface="Tahoma"/>
                <a:cs typeface="Tahoma"/>
              </a:rPr>
              <a:t>e</a:t>
            </a:r>
            <a:r>
              <a:rPr sz="1800" b="1" spc="-30" dirty="0">
                <a:solidFill>
                  <a:srgbClr val="00E3A8"/>
                </a:solidFill>
                <a:latin typeface="Tahoma"/>
                <a:cs typeface="Tahoma"/>
              </a:rPr>
              <a:t>a</a:t>
            </a:r>
            <a:r>
              <a:rPr sz="1800" b="1" dirty="0">
                <a:solidFill>
                  <a:srgbClr val="00E3A8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1314" y="1788223"/>
            <a:ext cx="762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90000"/>
                </a:solidFill>
                <a:latin typeface="Tahoma"/>
                <a:cs typeface="Tahoma"/>
              </a:rPr>
              <a:t>Sector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0854" y="1530667"/>
            <a:ext cx="659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333399"/>
                </a:solidFill>
                <a:latin typeface="Tahoma"/>
                <a:cs typeface="Tahoma"/>
              </a:rPr>
              <a:t>T</a:t>
            </a:r>
            <a:r>
              <a:rPr sz="1800" b="1" spc="-35" dirty="0">
                <a:solidFill>
                  <a:srgbClr val="333399"/>
                </a:solidFill>
                <a:latin typeface="Tahoma"/>
                <a:cs typeface="Tahoma"/>
              </a:rPr>
              <a:t>r</a:t>
            </a:r>
            <a:r>
              <a:rPr sz="1800" b="1" spc="-30" dirty="0">
                <a:solidFill>
                  <a:srgbClr val="333399"/>
                </a:solidFill>
                <a:latin typeface="Tahoma"/>
                <a:cs typeface="Tahoma"/>
              </a:rPr>
              <a:t>a</a:t>
            </a:r>
            <a:r>
              <a:rPr sz="1800" b="1" spc="20" dirty="0">
                <a:solidFill>
                  <a:srgbClr val="333399"/>
                </a:solidFill>
                <a:latin typeface="Tahoma"/>
                <a:cs typeface="Tahoma"/>
              </a:rPr>
              <a:t>c</a:t>
            </a:r>
            <a:r>
              <a:rPr sz="1800" b="1" dirty="0">
                <a:solidFill>
                  <a:srgbClr val="333399"/>
                </a:solidFill>
                <a:latin typeface="Tahoma"/>
                <a:cs typeface="Tahoma"/>
              </a:rPr>
              <a:t>k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892" y="5379402"/>
            <a:ext cx="496506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Cylinder: </a:t>
            </a:r>
            <a:r>
              <a:rPr sz="1800" spc="-30" dirty="0">
                <a:latin typeface="Arial"/>
                <a:cs typeface="Arial"/>
              </a:rPr>
              <a:t>Tập </a:t>
            </a:r>
            <a:r>
              <a:rPr sz="1800" spc="20" dirty="0">
                <a:latin typeface="Arial"/>
                <a:cs typeface="Arial"/>
              </a:rPr>
              <a:t>hợp </a:t>
            </a:r>
            <a:r>
              <a:rPr sz="1800" spc="-10" dirty="0">
                <a:latin typeface="Arial"/>
                <a:cs typeface="Arial"/>
              </a:rPr>
              <a:t>các </a:t>
            </a:r>
            <a:r>
              <a:rPr sz="1800" spc="-35" dirty="0">
                <a:latin typeface="Arial"/>
                <a:cs typeface="Arial"/>
              </a:rPr>
              <a:t>Track </a:t>
            </a:r>
            <a:r>
              <a:rPr sz="1800" spc="20" dirty="0">
                <a:latin typeface="Arial"/>
                <a:cs typeface="Arial"/>
              </a:rPr>
              <a:t>cùng </a:t>
            </a:r>
            <a:r>
              <a:rPr sz="1800" spc="-40" dirty="0">
                <a:latin typeface="Arial"/>
                <a:cs typeface="Arial"/>
              </a:rPr>
              <a:t>vị </a:t>
            </a:r>
            <a:r>
              <a:rPr sz="1800" spc="5" dirty="0">
                <a:latin typeface="Arial"/>
                <a:cs typeface="Arial"/>
              </a:rPr>
              <a:t>trí </a:t>
            </a:r>
            <a:r>
              <a:rPr sz="1800" spc="-20" dirty="0">
                <a:latin typeface="Arial"/>
                <a:cs typeface="Arial"/>
              </a:rPr>
              <a:t>đầu </a:t>
            </a:r>
            <a:r>
              <a:rPr sz="1800" spc="-15" dirty="0">
                <a:latin typeface="Arial"/>
                <a:cs typeface="Arial"/>
              </a:rPr>
              <a:t>đọc,  </a:t>
            </a:r>
            <a:r>
              <a:rPr sz="1800" spc="-5" dirty="0">
                <a:latin typeface="Arial"/>
                <a:cs typeface="Arial"/>
              </a:rPr>
              <a:t>trên </a:t>
            </a:r>
            <a:r>
              <a:rPr sz="1800" spc="-10" dirty="0">
                <a:latin typeface="Arial"/>
                <a:cs typeface="Arial"/>
              </a:rPr>
              <a:t>các mặt </a:t>
            </a:r>
            <a:r>
              <a:rPr sz="1800" spc="-30" dirty="0">
                <a:latin typeface="Arial"/>
                <a:cs typeface="Arial"/>
              </a:rPr>
              <a:t>đĩa </a:t>
            </a:r>
            <a:r>
              <a:rPr sz="1800" spc="5" dirty="0">
                <a:latin typeface="Arial"/>
                <a:cs typeface="Arial"/>
              </a:rPr>
              <a:t>khác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15" dirty="0">
                <a:latin typeface="Arial"/>
                <a:cs typeface="Arial"/>
              </a:rPr>
              <a:t>nhau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4600" y="2054351"/>
            <a:ext cx="1148715" cy="2060575"/>
          </a:xfrm>
          <a:custGeom>
            <a:avLst/>
            <a:gdLst/>
            <a:ahLst/>
            <a:cxnLst/>
            <a:rect l="l" t="t" r="r" b="b"/>
            <a:pathLst>
              <a:path w="1148715" h="2060575">
                <a:moveTo>
                  <a:pt x="3683" y="1975358"/>
                </a:moveTo>
                <a:lnTo>
                  <a:pt x="0" y="2060448"/>
                </a:lnTo>
                <a:lnTo>
                  <a:pt x="70358" y="2012315"/>
                </a:lnTo>
                <a:lnTo>
                  <a:pt x="62567" y="2007997"/>
                </a:lnTo>
                <a:lnTo>
                  <a:pt x="36449" y="2007997"/>
                </a:lnTo>
                <a:lnTo>
                  <a:pt x="25273" y="2001901"/>
                </a:lnTo>
                <a:lnTo>
                  <a:pt x="31464" y="1990756"/>
                </a:lnTo>
                <a:lnTo>
                  <a:pt x="3683" y="1975358"/>
                </a:lnTo>
                <a:close/>
              </a:path>
              <a:path w="1148715" h="2060575">
                <a:moveTo>
                  <a:pt x="31464" y="1990756"/>
                </a:moveTo>
                <a:lnTo>
                  <a:pt x="25273" y="2001901"/>
                </a:lnTo>
                <a:lnTo>
                  <a:pt x="36449" y="2007997"/>
                </a:lnTo>
                <a:lnTo>
                  <a:pt x="42598" y="1996928"/>
                </a:lnTo>
                <a:lnTo>
                  <a:pt x="31464" y="1990756"/>
                </a:lnTo>
                <a:close/>
              </a:path>
              <a:path w="1148715" h="2060575">
                <a:moveTo>
                  <a:pt x="42598" y="1996928"/>
                </a:moveTo>
                <a:lnTo>
                  <a:pt x="36449" y="2007997"/>
                </a:lnTo>
                <a:lnTo>
                  <a:pt x="62567" y="2007997"/>
                </a:lnTo>
                <a:lnTo>
                  <a:pt x="42598" y="1996928"/>
                </a:lnTo>
                <a:close/>
              </a:path>
              <a:path w="1148715" h="2060575">
                <a:moveTo>
                  <a:pt x="1137411" y="0"/>
                </a:moveTo>
                <a:lnTo>
                  <a:pt x="31464" y="1990756"/>
                </a:lnTo>
                <a:lnTo>
                  <a:pt x="42598" y="1996928"/>
                </a:lnTo>
                <a:lnTo>
                  <a:pt x="1148588" y="6096"/>
                </a:lnTo>
                <a:lnTo>
                  <a:pt x="1137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44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37382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6. </a:t>
            </a:r>
            <a:r>
              <a:rPr sz="4400" spc="10" dirty="0"/>
              <a:t>Đĩa </a:t>
            </a:r>
            <a:r>
              <a:rPr sz="4400" spc="20" dirty="0"/>
              <a:t>cứng</a:t>
            </a:r>
            <a:r>
              <a:rPr sz="4400" spc="-240" dirty="0"/>
              <a:t> </a:t>
            </a:r>
            <a:r>
              <a:rPr sz="4350" spc="22" baseline="25862" dirty="0"/>
              <a:t>(5)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45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68767"/>
            <a:ext cx="8112759" cy="3915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i="1" spc="3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000" b="1" i="1" spc="-1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000" b="1" i="1" spc="-5" dirty="0">
                <a:solidFill>
                  <a:srgbClr val="000066"/>
                </a:solidFill>
                <a:latin typeface="Arial"/>
                <a:cs typeface="Arial"/>
              </a:rPr>
              <a:t>số, </a:t>
            </a:r>
            <a:r>
              <a:rPr sz="2000" b="1" i="1" spc="25" dirty="0">
                <a:solidFill>
                  <a:srgbClr val="000066"/>
                </a:solidFill>
                <a:latin typeface="Arial"/>
                <a:cs typeface="Arial"/>
              </a:rPr>
              <a:t>đặc </a:t>
            </a:r>
            <a:r>
              <a:rPr sz="2000" b="1" i="1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kỹ</a:t>
            </a:r>
            <a:r>
              <a:rPr sz="2000" b="1" i="1" spc="-2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000066"/>
                </a:solidFill>
                <a:latin typeface="Arial"/>
                <a:cs typeface="Arial"/>
              </a:rPr>
              <a:t>thuật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Dung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(M,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G),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ví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dụ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10GB,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20GB,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40GB.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 quay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(rpm),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ví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dụ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5400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rpm,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7200</a:t>
            </a:r>
            <a:r>
              <a:rPr sz="2000" spc="-3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rpm.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Chuẩn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(IDE/SCSI).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Tuổi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thọ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trung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bình</a:t>
            </a:r>
            <a:r>
              <a:rPr sz="2000" spc="-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(hours).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sz="20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dữ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liệu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(Data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transfer</a:t>
            </a:r>
            <a:r>
              <a:rPr sz="20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rate).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ts val="239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Ngoài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ra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loại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đĩa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cứng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còn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khã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năng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khác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như: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50"/>
              </a:lnSpc>
              <a:buClr>
                <a:srgbClr val="FF0000"/>
              </a:buClr>
              <a:buSzPct val="52777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SELF 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DIANOSTICS: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Khả năng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tự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chẩn</a:t>
            </a:r>
            <a:r>
              <a:rPr sz="1800" spc="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đoán.</a:t>
            </a:r>
            <a:endParaRPr sz="1800">
              <a:latin typeface="Arial"/>
              <a:cs typeface="Arial"/>
            </a:endParaRPr>
          </a:p>
          <a:p>
            <a:pPr marL="756285" marR="5080" lvl="1" indent="-286385">
              <a:lnSpc>
                <a:spcPct val="80000"/>
              </a:lnSpc>
              <a:spcBef>
                <a:spcPts val="450"/>
              </a:spcBef>
              <a:buClr>
                <a:srgbClr val="FF0000"/>
              </a:buClr>
              <a:buSzPct val="52777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SHOCK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&amp;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VIBRATION: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Ðã kiểm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hoạt động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dưới 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những 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điều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kiện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bất 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1800" spc="30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va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đập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rung</a:t>
            </a:r>
            <a:r>
              <a:rPr sz="1800" spc="-2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động.</a:t>
            </a:r>
            <a:endParaRPr sz="1800">
              <a:latin typeface="Arial"/>
              <a:cs typeface="Arial"/>
            </a:endParaRPr>
          </a:p>
          <a:p>
            <a:pPr marL="756285" marR="261620" lvl="1" indent="-286385">
              <a:lnSpc>
                <a:spcPct val="80000"/>
              </a:lnSpc>
              <a:spcBef>
                <a:spcPts val="450"/>
              </a:spcBef>
              <a:buClr>
                <a:srgbClr val="FF0000"/>
              </a:buClr>
              <a:buSzPct val="52777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AUTO 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PARKING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&amp; 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LOAD: Tự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kéo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đầu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về vị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trí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an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toàn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tắt  máy, giảm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thiểu </a:t>
            </a:r>
            <a:r>
              <a:rPr sz="1800" spc="35" dirty="0">
                <a:solidFill>
                  <a:srgbClr val="000066"/>
                </a:solidFill>
                <a:latin typeface="Arial"/>
                <a:cs typeface="Arial"/>
              </a:rPr>
              <a:t>nguy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cơ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hỏng </a:t>
            </a: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1800" spc="-2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cứng.</a:t>
            </a:r>
            <a:endParaRPr sz="1800">
              <a:latin typeface="Arial"/>
              <a:cs typeface="Arial"/>
            </a:endParaRPr>
          </a:p>
          <a:p>
            <a:pPr marL="756285" marR="182245" lvl="1" indent="-286385">
              <a:lnSpc>
                <a:spcPct val="80000"/>
              </a:lnSpc>
              <a:spcBef>
                <a:spcPts val="375"/>
              </a:spcBef>
              <a:buClr>
                <a:srgbClr val="FF0000"/>
              </a:buClr>
              <a:buSzPct val="52777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800" spc="-40" dirty="0">
                <a:solidFill>
                  <a:srgbClr val="000066"/>
                </a:solidFill>
                <a:latin typeface="Arial"/>
                <a:cs typeface="Arial"/>
              </a:rPr>
              <a:t>AUTO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RESSIGN 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DEFECTIVE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SECTOR: 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Tự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cấp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phát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cung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từ 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mới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thay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cung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hỏng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toàn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vẹn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đữ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liệu được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nâng</a:t>
            </a:r>
            <a:r>
              <a:rPr sz="1800" spc="-3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cao.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37382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6. </a:t>
            </a:r>
            <a:r>
              <a:rPr sz="4400" spc="10" dirty="0"/>
              <a:t>Đĩa </a:t>
            </a:r>
            <a:r>
              <a:rPr sz="4400" spc="20" dirty="0"/>
              <a:t>cứng</a:t>
            </a:r>
            <a:r>
              <a:rPr sz="4400" spc="-240" dirty="0"/>
              <a:t> </a:t>
            </a:r>
            <a:r>
              <a:rPr sz="4350" spc="22" baseline="25862" dirty="0"/>
              <a:t>(6)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46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43448"/>
            <a:ext cx="8063865" cy="43567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b="1" i="1" spc="10" dirty="0">
                <a:solidFill>
                  <a:srgbClr val="000066"/>
                </a:solidFill>
                <a:latin typeface="Arial"/>
                <a:cs typeface="Arial"/>
              </a:rPr>
              <a:t>Master </a:t>
            </a:r>
            <a:r>
              <a:rPr sz="2400" b="1" i="1" spc="15" dirty="0">
                <a:solidFill>
                  <a:srgbClr val="000066"/>
                </a:solidFill>
                <a:latin typeface="Arial"/>
                <a:cs typeface="Arial"/>
              </a:rPr>
              <a:t>Boot </a:t>
            </a: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Record</a:t>
            </a:r>
            <a:r>
              <a:rPr sz="2400" b="1" spc="5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Sector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đầu</a:t>
            </a:r>
            <a:r>
              <a:rPr sz="24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tiên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90000"/>
              </a:lnSpc>
              <a:spcBef>
                <a:spcPts val="64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Nó chứa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về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thứ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tự,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tên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logic,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trạng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thái,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kích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thước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(điểm 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vào).</a:t>
            </a:r>
            <a:endParaRPr sz="2400">
              <a:latin typeface="Arial"/>
              <a:cs typeface="Arial"/>
            </a:endParaRPr>
          </a:p>
          <a:p>
            <a:pPr marL="355600" marR="194310" indent="-343535" algn="just">
              <a:lnSpc>
                <a:spcPct val="90000"/>
              </a:lnSpc>
              <a:spcBef>
                <a:spcPts val="56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623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Mỗi Master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Boot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Record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quản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lý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4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điểm </a:t>
            </a:r>
            <a:r>
              <a:rPr sz="2400" spc="-50" dirty="0">
                <a:solidFill>
                  <a:srgbClr val="000066"/>
                </a:solidFill>
                <a:latin typeface="Arial"/>
                <a:cs typeface="Arial"/>
              </a:rPr>
              <a:t>vào,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mỗi  điểm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kích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thước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16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bytes,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vậy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cần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64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bytes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giữ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điểm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này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bảng</a:t>
            </a:r>
            <a:r>
              <a:rPr sz="2400" spc="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Partition.</a:t>
            </a:r>
            <a:endParaRPr sz="2400">
              <a:latin typeface="Arial"/>
              <a:cs typeface="Arial"/>
            </a:endParaRPr>
          </a:p>
          <a:p>
            <a:pPr marL="355600" marR="262890" indent="-343535" algn="just">
              <a:lnSpc>
                <a:spcPct val="90000"/>
              </a:lnSpc>
              <a:spcBef>
                <a:spcPts val="56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Sector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đầu tiên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thứ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4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quản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lý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tiếp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theo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một Master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Boot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Record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thực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thụ 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Master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Boot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Record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phụ,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cứ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như thế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mà</a:t>
            </a:r>
            <a:r>
              <a:rPr sz="2400" spc="4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ta</a:t>
            </a:r>
            <a:endParaRPr sz="2400">
              <a:latin typeface="Arial"/>
              <a:cs typeface="Arial"/>
            </a:endParaRPr>
          </a:p>
          <a:p>
            <a:pPr marL="355600" indent="-343535" algn="just">
              <a:lnSpc>
                <a:spcPts val="2715"/>
              </a:lnSpc>
              <a:spcBef>
                <a:spcPts val="3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623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gian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còn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lại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Sector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này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trữ</a:t>
            </a:r>
            <a:r>
              <a:rPr sz="2400" spc="6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chương</a:t>
            </a:r>
            <a:endParaRPr sz="2400">
              <a:latin typeface="Arial"/>
              <a:cs typeface="Arial"/>
            </a:endParaRPr>
          </a:p>
          <a:p>
            <a:pPr marL="355600" algn="just">
              <a:lnSpc>
                <a:spcPts val="2715"/>
              </a:lnSpc>
            </a:pP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Bootrap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đĩa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khởi</a:t>
            </a:r>
            <a:r>
              <a:rPr sz="240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động.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37382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6. </a:t>
            </a:r>
            <a:r>
              <a:rPr sz="4400" spc="10" dirty="0"/>
              <a:t>Đĩa </a:t>
            </a:r>
            <a:r>
              <a:rPr sz="4400" spc="20" dirty="0"/>
              <a:t>cứng</a:t>
            </a:r>
            <a:r>
              <a:rPr sz="4400" spc="-240" dirty="0"/>
              <a:t> </a:t>
            </a:r>
            <a:r>
              <a:rPr sz="4350" spc="22" baseline="25862" dirty="0"/>
              <a:t>(7)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47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43448"/>
            <a:ext cx="8083550" cy="475678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b="1" i="1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(Phân</a:t>
            </a:r>
            <a:r>
              <a:rPr sz="2400" b="1" i="1" spc="-1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khu):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bởi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2400" spc="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cứng,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biệt</a:t>
            </a:r>
            <a:r>
              <a:rPr sz="2400" spc="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lập.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755"/>
              </a:lnSpc>
              <a:spcBef>
                <a:spcPts val="2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về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giữ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bảng</a:t>
            </a:r>
            <a:r>
              <a:rPr sz="2400" spc="5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Partition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755"/>
              </a:lnSpc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Master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Boot</a:t>
            </a:r>
            <a:r>
              <a:rPr sz="2400" spc="2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Record.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89500"/>
              </a:lnSpc>
              <a:spcBef>
                <a:spcPts val="5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Ðể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phân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cứng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thành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Partition,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ta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lệnh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Fdisk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DOS, theo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dõi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đơn của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tiện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ích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này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cứng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tạo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động.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Cũng 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 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parition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cài</a:t>
            </a:r>
            <a:r>
              <a:rPr sz="2400" spc="2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Windows.</a:t>
            </a:r>
            <a:endParaRPr sz="2400">
              <a:latin typeface="Arial"/>
              <a:cs typeface="Arial"/>
            </a:endParaRPr>
          </a:p>
          <a:p>
            <a:pPr marL="355600" marR="314960" indent="-343535">
              <a:lnSpc>
                <a:spcPct val="89500"/>
              </a:lnSpc>
              <a:spcBef>
                <a:spcPts val="65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Windows 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bằng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mềm, 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chẳng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hạn Partion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Magic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thực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thay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đổi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kích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thước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mà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mất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dữ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liệu.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37382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6. </a:t>
            </a:r>
            <a:r>
              <a:rPr sz="4400" spc="10" dirty="0"/>
              <a:t>Đĩa </a:t>
            </a:r>
            <a:r>
              <a:rPr sz="4400" spc="20" dirty="0"/>
              <a:t>cứng</a:t>
            </a:r>
            <a:r>
              <a:rPr sz="4400" spc="-240" dirty="0"/>
              <a:t> </a:t>
            </a:r>
            <a:r>
              <a:rPr sz="4350" spc="22" baseline="25862" dirty="0"/>
              <a:t>(8)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48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43448"/>
            <a:ext cx="8148955" cy="461454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Ðịnh </a:t>
            </a:r>
            <a:r>
              <a:rPr sz="2400" b="1" i="1" spc="20" dirty="0">
                <a:solidFill>
                  <a:srgbClr val="000066"/>
                </a:solidFill>
                <a:latin typeface="Arial"/>
                <a:cs typeface="Arial"/>
              </a:rPr>
              <a:t>dạng </a:t>
            </a:r>
            <a:r>
              <a:rPr sz="2400" b="1" i="1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400" b="1" i="1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i="1" spc="10" dirty="0">
                <a:solidFill>
                  <a:srgbClr val="000066"/>
                </a:solidFill>
                <a:latin typeface="Arial"/>
                <a:cs typeface="Arial"/>
              </a:rPr>
              <a:t>đĩa:</a:t>
            </a:r>
            <a:endParaRPr sz="2400">
              <a:latin typeface="Arial"/>
              <a:cs typeface="Arial"/>
            </a:endParaRPr>
          </a:p>
          <a:p>
            <a:pPr marL="355600" marR="53340" indent="-343535">
              <a:lnSpc>
                <a:spcPct val="89700"/>
              </a:lnSpc>
              <a:spcBef>
                <a:spcPts val="64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Ðịnh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dạng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cấp thấp: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dạng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về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mặt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vật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lý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cho ổ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cứng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Track,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Cluster,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Cylinder,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đan </a:t>
            </a:r>
            <a:r>
              <a:rPr sz="2400" spc="-50" dirty="0">
                <a:solidFill>
                  <a:srgbClr val="000066"/>
                </a:solidFill>
                <a:latin typeface="Arial"/>
                <a:cs typeface="Arial"/>
              </a:rPr>
              <a:t>xen.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Bỏ 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qua các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Sector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hỏng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đưa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giá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trị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về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cùng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dạng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0,1.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Do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đó, đây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cũng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cần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tận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gốc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dữ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cứng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cũng như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sửa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lỗi 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Bad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Sector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đĩa</a:t>
            </a:r>
            <a:r>
              <a:rPr sz="2400" spc="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cứng.</a:t>
            </a:r>
            <a:endParaRPr sz="2400">
              <a:latin typeface="Arial"/>
              <a:cs typeface="Arial"/>
            </a:endParaRPr>
          </a:p>
          <a:p>
            <a:pPr marL="355600" marR="118745" indent="-343535">
              <a:lnSpc>
                <a:spcPct val="90000"/>
              </a:lnSpc>
              <a:spcBef>
                <a:spcPts val="64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Phân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đĩa: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Phân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cứng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thành nhiều thành 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(Partition)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tạo các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logic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như đã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bày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ở 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trên.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90000"/>
              </a:lnSpc>
              <a:spcBef>
                <a:spcPts val="56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Ðịnh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dạng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cấp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cao: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logic,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cấu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hình 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đã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chia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nó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đĩa 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thực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thụ.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801497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Kiến trúc </a:t>
            </a:r>
            <a:r>
              <a:rPr sz="4400" spc="20" dirty="0"/>
              <a:t>tổng thể </a:t>
            </a:r>
            <a:r>
              <a:rPr sz="4400" spc="15" dirty="0"/>
              <a:t>của bộ</a:t>
            </a:r>
            <a:r>
              <a:rPr sz="4400" spc="-480" dirty="0"/>
              <a:t> </a:t>
            </a:r>
            <a:r>
              <a:rPr sz="4400" spc="15" dirty="0"/>
              <a:t>nhớ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112" y="1371600"/>
            <a:ext cx="8370824" cy="4953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49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11200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1. </a:t>
            </a:r>
            <a:r>
              <a:rPr sz="4400" b="0" dirty="0">
                <a:latin typeface="Arial"/>
                <a:cs typeface="Arial"/>
              </a:rPr>
              <a:t>Sơ </a:t>
            </a:r>
            <a:r>
              <a:rPr sz="4400" b="0" spc="15" dirty="0">
                <a:latin typeface="Arial"/>
                <a:cs typeface="Arial"/>
              </a:rPr>
              <a:t>đồ </a:t>
            </a:r>
            <a:r>
              <a:rPr sz="4400" b="0" spc="25" dirty="0">
                <a:latin typeface="Arial"/>
                <a:cs typeface="Arial"/>
              </a:rPr>
              <a:t>cấu </a:t>
            </a:r>
            <a:r>
              <a:rPr sz="4400" b="0" spc="10" dirty="0">
                <a:latin typeface="Arial"/>
                <a:cs typeface="Arial"/>
              </a:rPr>
              <a:t>trúc </a:t>
            </a:r>
            <a:r>
              <a:rPr sz="4400" b="0" spc="20" dirty="0">
                <a:latin typeface="Arial"/>
                <a:cs typeface="Arial"/>
              </a:rPr>
              <a:t>phần</a:t>
            </a:r>
            <a:r>
              <a:rPr sz="4400" b="0" spc="-440" dirty="0">
                <a:latin typeface="Arial"/>
                <a:cs typeface="Arial"/>
              </a:rPr>
              <a:t> </a:t>
            </a:r>
            <a:r>
              <a:rPr sz="4400" b="0" spc="20" dirty="0">
                <a:latin typeface="Arial"/>
                <a:cs typeface="Arial"/>
              </a:rPr>
              <a:t>mềm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7213" y="3096653"/>
            <a:ext cx="1918335" cy="71437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40"/>
              </a:lnSpc>
            </a:pPr>
            <a:r>
              <a:rPr sz="2400" spc="-5" dirty="0">
                <a:latin typeface="Arial"/>
                <a:cs typeface="Arial"/>
              </a:rPr>
              <a:t>BIOS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khởi</a:t>
            </a:r>
            <a:endParaRPr sz="2400">
              <a:latin typeface="Arial"/>
              <a:cs typeface="Arial"/>
            </a:endParaRPr>
          </a:p>
          <a:p>
            <a:pPr marL="15240" algn="ctr">
              <a:lnSpc>
                <a:spcPts val="2730"/>
              </a:lnSpc>
              <a:spcBef>
                <a:spcPts val="50"/>
              </a:spcBef>
            </a:pPr>
            <a:r>
              <a:rPr sz="2400" spc="-10" dirty="0">
                <a:latin typeface="Arial"/>
                <a:cs typeface="Arial"/>
              </a:rPr>
              <a:t>động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25972" y="3215627"/>
            <a:ext cx="1918335" cy="535940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2845"/>
              </a:lnSpc>
            </a:pPr>
            <a:r>
              <a:rPr sz="2400" spc="-5" dirty="0">
                <a:latin typeface="Arial"/>
                <a:cs typeface="Arial"/>
              </a:rPr>
              <a:t>Hệ </a:t>
            </a:r>
            <a:r>
              <a:rPr sz="2400" spc="-20" dirty="0">
                <a:latin typeface="Arial"/>
                <a:cs typeface="Arial"/>
              </a:rPr>
              <a:t>điều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hành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5040" y="5179428"/>
            <a:ext cx="1918335" cy="535940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0979">
              <a:lnSpc>
                <a:spcPts val="2865"/>
              </a:lnSpc>
            </a:pPr>
            <a:r>
              <a:rPr sz="2400" spc="-20" dirty="0">
                <a:latin typeface="Arial"/>
                <a:cs typeface="Arial"/>
              </a:rPr>
              <a:t>Phần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cứng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6654" y="3751198"/>
            <a:ext cx="1065530" cy="1428750"/>
          </a:xfrm>
          <a:custGeom>
            <a:avLst/>
            <a:gdLst/>
            <a:ahLst/>
            <a:cxnLst/>
            <a:rect l="l" t="t" r="r" b="b"/>
            <a:pathLst>
              <a:path w="1065529" h="1428750">
                <a:moveTo>
                  <a:pt x="15112" y="1344421"/>
                </a:moveTo>
                <a:lnTo>
                  <a:pt x="0" y="1428242"/>
                </a:lnTo>
                <a:lnTo>
                  <a:pt x="76200" y="1389888"/>
                </a:lnTo>
                <a:lnTo>
                  <a:pt x="64426" y="1381125"/>
                </a:lnTo>
                <a:lnTo>
                  <a:pt x="43180" y="1381125"/>
                </a:lnTo>
                <a:lnTo>
                  <a:pt x="32893" y="1373505"/>
                </a:lnTo>
                <a:lnTo>
                  <a:pt x="40496" y="1363314"/>
                </a:lnTo>
                <a:lnTo>
                  <a:pt x="15112" y="1344421"/>
                </a:lnTo>
                <a:close/>
              </a:path>
              <a:path w="1065529" h="1428750">
                <a:moveTo>
                  <a:pt x="40496" y="1363314"/>
                </a:moveTo>
                <a:lnTo>
                  <a:pt x="32893" y="1373505"/>
                </a:lnTo>
                <a:lnTo>
                  <a:pt x="43180" y="1381125"/>
                </a:lnTo>
                <a:lnTo>
                  <a:pt x="50764" y="1370957"/>
                </a:lnTo>
                <a:lnTo>
                  <a:pt x="40496" y="1363314"/>
                </a:lnTo>
                <a:close/>
              </a:path>
              <a:path w="1065529" h="1428750">
                <a:moveTo>
                  <a:pt x="50764" y="1370957"/>
                </a:moveTo>
                <a:lnTo>
                  <a:pt x="43180" y="1381125"/>
                </a:lnTo>
                <a:lnTo>
                  <a:pt x="64426" y="1381125"/>
                </a:lnTo>
                <a:lnTo>
                  <a:pt x="50764" y="1370957"/>
                </a:lnTo>
                <a:close/>
              </a:path>
              <a:path w="1065529" h="1428750">
                <a:moveTo>
                  <a:pt x="1014891" y="57284"/>
                </a:moveTo>
                <a:lnTo>
                  <a:pt x="40496" y="1363314"/>
                </a:lnTo>
                <a:lnTo>
                  <a:pt x="50764" y="1370957"/>
                </a:lnTo>
                <a:lnTo>
                  <a:pt x="1025079" y="64867"/>
                </a:lnTo>
                <a:lnTo>
                  <a:pt x="1014891" y="57284"/>
                </a:lnTo>
                <a:close/>
              </a:path>
              <a:path w="1065529" h="1428750">
                <a:moveTo>
                  <a:pt x="1057106" y="47117"/>
                </a:moveTo>
                <a:lnTo>
                  <a:pt x="1022477" y="47117"/>
                </a:lnTo>
                <a:lnTo>
                  <a:pt x="1032637" y="54737"/>
                </a:lnTo>
                <a:lnTo>
                  <a:pt x="1025079" y="64867"/>
                </a:lnTo>
                <a:lnTo>
                  <a:pt x="1050544" y="83819"/>
                </a:lnTo>
                <a:lnTo>
                  <a:pt x="1057106" y="47117"/>
                </a:lnTo>
                <a:close/>
              </a:path>
              <a:path w="1065529" h="1428750">
                <a:moveTo>
                  <a:pt x="1022477" y="47117"/>
                </a:moveTo>
                <a:lnTo>
                  <a:pt x="1014891" y="57284"/>
                </a:lnTo>
                <a:lnTo>
                  <a:pt x="1025079" y="64867"/>
                </a:lnTo>
                <a:lnTo>
                  <a:pt x="1032637" y="54737"/>
                </a:lnTo>
                <a:lnTo>
                  <a:pt x="1022477" y="47117"/>
                </a:lnTo>
                <a:close/>
              </a:path>
              <a:path w="1065529" h="1428750">
                <a:moveTo>
                  <a:pt x="1065530" y="0"/>
                </a:moveTo>
                <a:lnTo>
                  <a:pt x="989457" y="38353"/>
                </a:lnTo>
                <a:lnTo>
                  <a:pt x="1014891" y="57284"/>
                </a:lnTo>
                <a:lnTo>
                  <a:pt x="1022477" y="47117"/>
                </a:lnTo>
                <a:lnTo>
                  <a:pt x="1057106" y="47117"/>
                </a:lnTo>
                <a:lnTo>
                  <a:pt x="1065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0507" y="3801745"/>
            <a:ext cx="880744" cy="1377950"/>
          </a:xfrm>
          <a:custGeom>
            <a:avLst/>
            <a:gdLst/>
            <a:ahLst/>
            <a:cxnLst/>
            <a:rect l="l" t="t" r="r" b="b"/>
            <a:pathLst>
              <a:path w="880745" h="1377950">
                <a:moveTo>
                  <a:pt x="834376" y="1316910"/>
                </a:moveTo>
                <a:lnTo>
                  <a:pt x="807593" y="1334007"/>
                </a:lnTo>
                <a:lnTo>
                  <a:pt x="880744" y="1377695"/>
                </a:lnTo>
                <a:lnTo>
                  <a:pt x="875493" y="1327657"/>
                </a:lnTo>
                <a:lnTo>
                  <a:pt x="841247" y="1327657"/>
                </a:lnTo>
                <a:lnTo>
                  <a:pt x="834376" y="1316910"/>
                </a:lnTo>
                <a:close/>
              </a:path>
              <a:path w="880745" h="1377950">
                <a:moveTo>
                  <a:pt x="845066" y="1310087"/>
                </a:moveTo>
                <a:lnTo>
                  <a:pt x="834376" y="1316910"/>
                </a:lnTo>
                <a:lnTo>
                  <a:pt x="841247" y="1327657"/>
                </a:lnTo>
                <a:lnTo>
                  <a:pt x="851916" y="1320799"/>
                </a:lnTo>
                <a:lnTo>
                  <a:pt x="845066" y="1310087"/>
                </a:lnTo>
                <a:close/>
              </a:path>
              <a:path w="880745" h="1377950">
                <a:moveTo>
                  <a:pt x="871855" y="1292986"/>
                </a:moveTo>
                <a:lnTo>
                  <a:pt x="845066" y="1310087"/>
                </a:lnTo>
                <a:lnTo>
                  <a:pt x="851916" y="1320799"/>
                </a:lnTo>
                <a:lnTo>
                  <a:pt x="841247" y="1327657"/>
                </a:lnTo>
                <a:lnTo>
                  <a:pt x="875493" y="1327657"/>
                </a:lnTo>
                <a:lnTo>
                  <a:pt x="871855" y="1292986"/>
                </a:lnTo>
                <a:close/>
              </a:path>
              <a:path w="880745" h="1377950">
                <a:moveTo>
                  <a:pt x="46334" y="60859"/>
                </a:moveTo>
                <a:lnTo>
                  <a:pt x="35654" y="67698"/>
                </a:lnTo>
                <a:lnTo>
                  <a:pt x="834376" y="1316910"/>
                </a:lnTo>
                <a:lnTo>
                  <a:pt x="845066" y="1310087"/>
                </a:lnTo>
                <a:lnTo>
                  <a:pt x="46334" y="60859"/>
                </a:lnTo>
                <a:close/>
              </a:path>
              <a:path w="880745" h="1377950">
                <a:moveTo>
                  <a:pt x="0" y="0"/>
                </a:moveTo>
                <a:lnTo>
                  <a:pt x="8890" y="84835"/>
                </a:lnTo>
                <a:lnTo>
                  <a:pt x="35654" y="67698"/>
                </a:lnTo>
                <a:lnTo>
                  <a:pt x="28829" y="57022"/>
                </a:lnTo>
                <a:lnTo>
                  <a:pt x="39497" y="50164"/>
                </a:lnTo>
                <a:lnTo>
                  <a:pt x="63036" y="50164"/>
                </a:lnTo>
                <a:lnTo>
                  <a:pt x="73151" y="43687"/>
                </a:lnTo>
                <a:lnTo>
                  <a:pt x="0" y="0"/>
                </a:lnTo>
                <a:close/>
              </a:path>
              <a:path w="880745" h="1377950">
                <a:moveTo>
                  <a:pt x="39497" y="50164"/>
                </a:moveTo>
                <a:lnTo>
                  <a:pt x="28829" y="57022"/>
                </a:lnTo>
                <a:lnTo>
                  <a:pt x="35654" y="67698"/>
                </a:lnTo>
                <a:lnTo>
                  <a:pt x="46334" y="60859"/>
                </a:lnTo>
                <a:lnTo>
                  <a:pt x="39497" y="50164"/>
                </a:lnTo>
                <a:close/>
              </a:path>
              <a:path w="880745" h="1377950">
                <a:moveTo>
                  <a:pt x="63036" y="50164"/>
                </a:moveTo>
                <a:lnTo>
                  <a:pt x="39497" y="50164"/>
                </a:lnTo>
                <a:lnTo>
                  <a:pt x="46334" y="60859"/>
                </a:lnTo>
                <a:lnTo>
                  <a:pt x="63036" y="50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95040" y="3445383"/>
            <a:ext cx="2131060" cy="76200"/>
          </a:xfrm>
          <a:custGeom>
            <a:avLst/>
            <a:gdLst/>
            <a:ahLst/>
            <a:cxnLst/>
            <a:rect l="l" t="t" r="r" b="b"/>
            <a:pathLst>
              <a:path w="2131060" h="76200">
                <a:moveTo>
                  <a:pt x="2054733" y="0"/>
                </a:moveTo>
                <a:lnTo>
                  <a:pt x="2054733" y="76200"/>
                </a:lnTo>
                <a:lnTo>
                  <a:pt x="2118233" y="44450"/>
                </a:lnTo>
                <a:lnTo>
                  <a:pt x="2067433" y="44450"/>
                </a:lnTo>
                <a:lnTo>
                  <a:pt x="2067433" y="31750"/>
                </a:lnTo>
                <a:lnTo>
                  <a:pt x="2118233" y="31750"/>
                </a:lnTo>
                <a:lnTo>
                  <a:pt x="2054733" y="0"/>
                </a:lnTo>
                <a:close/>
              </a:path>
              <a:path w="2131060" h="76200">
                <a:moveTo>
                  <a:pt x="205473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054733" y="44450"/>
                </a:lnTo>
                <a:lnTo>
                  <a:pt x="2054733" y="31750"/>
                </a:lnTo>
                <a:close/>
              </a:path>
              <a:path w="2131060" h="76200">
                <a:moveTo>
                  <a:pt x="2118233" y="31750"/>
                </a:moveTo>
                <a:lnTo>
                  <a:pt x="2067433" y="31750"/>
                </a:lnTo>
                <a:lnTo>
                  <a:pt x="2067433" y="44450"/>
                </a:lnTo>
                <a:lnTo>
                  <a:pt x="2118233" y="44450"/>
                </a:lnTo>
                <a:lnTo>
                  <a:pt x="2130933" y="38100"/>
                </a:lnTo>
                <a:lnTo>
                  <a:pt x="211823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40179" y="4091622"/>
            <a:ext cx="1419860" cy="5772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1750" marR="5080" indent="-19050">
              <a:lnSpc>
                <a:spcPct val="100899"/>
              </a:lnSpc>
              <a:spcBef>
                <a:spcPts val="80"/>
              </a:spcBef>
            </a:pPr>
            <a:r>
              <a:rPr sz="1800" spc="-20" dirty="0">
                <a:latin typeface="Arial"/>
                <a:cs typeface="Arial"/>
              </a:rPr>
              <a:t>1.Tác </a:t>
            </a:r>
            <a:r>
              <a:rPr sz="1800" spc="-40" dirty="0">
                <a:latin typeface="Arial"/>
                <a:cs typeface="Arial"/>
              </a:rPr>
              <a:t>vụ </a:t>
            </a:r>
            <a:r>
              <a:rPr sz="1800" spc="15" dirty="0">
                <a:latin typeface="Arial"/>
                <a:cs typeface="Arial"/>
              </a:rPr>
              <a:t>khởi  </a:t>
            </a:r>
            <a:r>
              <a:rPr sz="1800" spc="-5" dirty="0">
                <a:latin typeface="Arial"/>
                <a:cs typeface="Arial"/>
              </a:rPr>
              <a:t>động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(POST)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77858" y="6595339"/>
            <a:ext cx="175260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5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2040" y="3257486"/>
            <a:ext cx="1761489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65125" marR="5080" indent="-353060">
              <a:lnSpc>
                <a:spcPct val="100800"/>
              </a:lnSpc>
              <a:spcBef>
                <a:spcPts val="85"/>
              </a:spcBef>
            </a:pPr>
            <a:r>
              <a:rPr sz="1800" spc="-15" dirty="0">
                <a:latin typeface="Arial"/>
                <a:cs typeface="Arial"/>
              </a:rPr>
              <a:t>2. </a:t>
            </a:r>
            <a:r>
              <a:rPr sz="1800" spc="5" dirty="0">
                <a:latin typeface="Arial"/>
                <a:cs typeface="Arial"/>
              </a:rPr>
              <a:t>Chuyển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quyền  </a:t>
            </a:r>
            <a:r>
              <a:rPr sz="1800" spc="-25" dirty="0">
                <a:latin typeface="Arial"/>
                <a:cs typeface="Arial"/>
              </a:rPr>
              <a:t>điều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khiển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47765" y="4091622"/>
            <a:ext cx="1478280" cy="5772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79425" marR="5080" indent="-467359">
              <a:lnSpc>
                <a:spcPct val="100899"/>
              </a:lnSpc>
              <a:spcBef>
                <a:spcPts val="80"/>
              </a:spcBef>
            </a:pPr>
            <a:r>
              <a:rPr sz="1800" spc="-15" dirty="0">
                <a:latin typeface="Arial"/>
                <a:cs typeface="Arial"/>
              </a:rPr>
              <a:t>3. </a:t>
            </a:r>
            <a:r>
              <a:rPr sz="1800" spc="-30" dirty="0">
                <a:latin typeface="Arial"/>
                <a:cs typeface="Arial"/>
              </a:rPr>
              <a:t>Tác </a:t>
            </a:r>
            <a:r>
              <a:rPr sz="1800" spc="-40" dirty="0">
                <a:latin typeface="Arial"/>
                <a:cs typeface="Arial"/>
              </a:rPr>
              <a:t>vụ </a:t>
            </a:r>
            <a:r>
              <a:rPr sz="1800" spc="15" dirty="0">
                <a:latin typeface="Arial"/>
                <a:cs typeface="Arial"/>
              </a:rPr>
              <a:t>khởi  </a:t>
            </a:r>
            <a:r>
              <a:rPr sz="1800" spc="-5" dirty="0"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9019" y="2572067"/>
            <a:ext cx="22752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10" dirty="0">
                <a:latin typeface="Arial"/>
                <a:cs typeface="Arial"/>
              </a:rPr>
              <a:t>Quá </a:t>
            </a:r>
            <a:r>
              <a:rPr sz="2000" i="1" spc="20" dirty="0">
                <a:latin typeface="Arial"/>
                <a:cs typeface="Arial"/>
              </a:rPr>
              <a:t>trình </a:t>
            </a:r>
            <a:r>
              <a:rPr sz="2000" i="1" spc="10" dirty="0">
                <a:latin typeface="Arial"/>
                <a:cs typeface="Arial"/>
              </a:rPr>
              <a:t>khởi</a:t>
            </a:r>
            <a:r>
              <a:rPr sz="2000" i="1" spc="-335" dirty="0">
                <a:latin typeface="Arial"/>
                <a:cs typeface="Arial"/>
              </a:rPr>
              <a:t> </a:t>
            </a:r>
            <a:r>
              <a:rPr sz="2000" i="1" spc="10" dirty="0">
                <a:latin typeface="Arial"/>
                <a:cs typeface="Arial"/>
              </a:rPr>
              <a:t>động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9155" y="6442709"/>
            <a:ext cx="21590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5" dirty="0">
                <a:solidFill>
                  <a:srgbClr val="1C1C1C"/>
                </a:solidFill>
                <a:latin typeface="Tahoma"/>
                <a:cs typeface="Tahoma"/>
              </a:rPr>
              <a:t>51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0529" y="2790507"/>
            <a:ext cx="6061075" cy="13690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108710" marR="5080" indent="-1096645">
              <a:lnSpc>
                <a:spcPts val="5260"/>
              </a:lnSpc>
              <a:spcBef>
                <a:spcPts val="325"/>
              </a:spcBef>
            </a:pPr>
            <a:r>
              <a:rPr sz="4400" b="1" spc="35" dirty="0">
                <a:solidFill>
                  <a:srgbClr val="3333CC"/>
                </a:solidFill>
                <a:latin typeface="Arial"/>
                <a:cs typeface="Arial"/>
              </a:rPr>
              <a:t>CÁC </a:t>
            </a:r>
            <a:r>
              <a:rPr sz="4400" b="1" spc="-10" dirty="0">
                <a:solidFill>
                  <a:srgbClr val="3333CC"/>
                </a:solidFill>
                <a:latin typeface="Arial"/>
                <a:cs typeface="Arial"/>
              </a:rPr>
              <a:t>THIẾT </a:t>
            </a: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BỊ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VÀO</a:t>
            </a:r>
            <a:r>
              <a:rPr sz="4400" b="1" spc="-29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30" dirty="0">
                <a:solidFill>
                  <a:srgbClr val="3333CC"/>
                </a:solidFill>
                <a:latin typeface="Arial"/>
                <a:cs typeface="Arial"/>
              </a:rPr>
              <a:t>RA 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THÔNG</a:t>
            </a:r>
            <a:r>
              <a:rPr sz="4400" b="1" spc="-10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35" dirty="0">
                <a:solidFill>
                  <a:srgbClr val="3333CC"/>
                </a:solidFill>
                <a:latin typeface="Arial"/>
                <a:cs typeface="Arial"/>
              </a:rPr>
              <a:t>DỤNG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69341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1. </a:t>
            </a:r>
            <a:r>
              <a:rPr sz="4400" spc="15" dirty="0"/>
              <a:t>Màn </a:t>
            </a:r>
            <a:r>
              <a:rPr sz="4400" spc="5" dirty="0"/>
              <a:t>hình</a:t>
            </a:r>
            <a:r>
              <a:rPr sz="4400" spc="-185" dirty="0"/>
              <a:t> </a:t>
            </a:r>
            <a:r>
              <a:rPr sz="4400" spc="10" dirty="0"/>
              <a:t>(Monitor)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51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8002905" cy="4037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3030" indent="-343535">
              <a:lnSpc>
                <a:spcPct val="100699"/>
              </a:lnSpc>
              <a:spcBef>
                <a:spcPts val="1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Mono,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EGA, VGA, Super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VGA...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Hiện</a:t>
            </a:r>
            <a:r>
              <a:rPr sz="3200" spc="-5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nay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còn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ít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VGA, phần lớn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la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Super</a:t>
            </a:r>
            <a:r>
              <a:rPr sz="3200" spc="-1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VGA.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100200"/>
              </a:lnSpc>
              <a:spcBef>
                <a:spcPts val="73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 hình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giao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tiếp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32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r>
              <a:rPr sz="32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qua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một  bộ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điều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hợp gọi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card màn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thể  được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tích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hợp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mainboard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(on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board)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hay được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qua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khe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PCI, AGP,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ISA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hoặc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EISA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376682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1. </a:t>
            </a:r>
            <a:r>
              <a:rPr sz="4400" spc="15" dirty="0"/>
              <a:t>Màn </a:t>
            </a:r>
            <a:r>
              <a:rPr sz="4400" spc="5" dirty="0"/>
              <a:t>hình</a:t>
            </a:r>
            <a:r>
              <a:rPr sz="4400" spc="-185" dirty="0"/>
              <a:t> </a:t>
            </a:r>
            <a:r>
              <a:rPr sz="4350" spc="22" baseline="25862" dirty="0"/>
              <a:t>(2)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52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415986"/>
            <a:ext cx="8152130" cy="51517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i="1" spc="25" dirty="0">
                <a:solidFill>
                  <a:srgbClr val="000066"/>
                </a:solidFill>
                <a:latin typeface="Arial"/>
                <a:cs typeface="Arial"/>
              </a:rPr>
              <a:t>Đặc </a:t>
            </a:r>
            <a:r>
              <a:rPr sz="2000" b="1" i="1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000" b="1" i="1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000" b="1" i="1" spc="40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2000" b="1" i="1" spc="-22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i="1" spc="-2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Kích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thước: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đường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chéo: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14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inch,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15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inch,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17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inch,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21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inch.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79300"/>
              </a:lnSpc>
              <a:spcBef>
                <a:spcPts val="50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làm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tươi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(Resfresh</a:t>
            </a:r>
            <a:r>
              <a:rPr sz="20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Rate,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Response</a:t>
            </a:r>
            <a:r>
              <a:rPr sz="20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Time):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lần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chùm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tia 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tử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quét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hết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môt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giây.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Hiệp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hội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tiêu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chuân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tử 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video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VESA (Video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Electronics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Standards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Association)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ấn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tốc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làm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tươi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tối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thiểu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70Hz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Super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VGA.</a:t>
            </a:r>
            <a:endParaRPr sz="2000">
              <a:latin typeface="Arial"/>
              <a:cs typeface="Arial"/>
            </a:endParaRPr>
          </a:p>
          <a:p>
            <a:pPr marL="355600" marR="314325" indent="-343535">
              <a:lnSpc>
                <a:spcPct val="803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Bước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điểm (dot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pitch): Khoảng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cách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điểm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hình,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nơi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chùm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tia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tử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đập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vào.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điểm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này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cấu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thành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3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điểm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do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3 tia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đỏ,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xanh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lục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xanh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dương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nên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gọi là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bộ ba  (triad).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gặp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0.25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mm,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0.28mm, 0.35mm,</a:t>
            </a:r>
            <a:r>
              <a:rPr sz="2000" spc="-3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0.38mm…</a:t>
            </a:r>
            <a:endParaRPr sz="2000">
              <a:latin typeface="Arial"/>
              <a:cs typeface="Arial"/>
            </a:endParaRPr>
          </a:p>
          <a:p>
            <a:pPr marL="355600" marR="78105" indent="-343535">
              <a:lnSpc>
                <a:spcPct val="79800"/>
              </a:lnSpc>
              <a:spcBef>
                <a:spcPts val="484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35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phân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giải: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điểm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mà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mềm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địa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(gọi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điểm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ảnh,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bao gồm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nhiều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bộ ba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triad). 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Ví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dụ 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1024x768.</a:t>
            </a:r>
            <a:endParaRPr sz="2000">
              <a:latin typeface="Arial"/>
              <a:cs typeface="Arial"/>
            </a:endParaRPr>
          </a:p>
          <a:p>
            <a:pPr marL="355600" marR="90805" indent="-343535">
              <a:lnSpc>
                <a:spcPts val="1950"/>
              </a:lnSpc>
              <a:spcBef>
                <a:spcPts val="44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Multiscan:</a:t>
            </a:r>
            <a:r>
              <a:rPr sz="2000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nhiều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làm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tươi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khác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nhau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nhằm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hổ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trợ</a:t>
            </a:r>
            <a:r>
              <a:rPr sz="20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đủ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loại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card 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hình.</a:t>
            </a:r>
            <a:endParaRPr sz="2000">
              <a:latin typeface="Arial"/>
              <a:cs typeface="Arial"/>
            </a:endParaRPr>
          </a:p>
          <a:p>
            <a:pPr marL="355600" marR="12700" indent="-343535">
              <a:lnSpc>
                <a:spcPct val="79800"/>
              </a:lnSpc>
              <a:spcBef>
                <a:spcPts val="50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đan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xen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(interlace)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đan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xen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(non-interlace):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Monitor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đan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xen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quét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sz="2000" spc="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bằng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hai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lần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lần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quét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đường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chẳn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lần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quét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đường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lẻ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nhằm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giảm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ứng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do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làm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tươi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chậm.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376682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1. </a:t>
            </a:r>
            <a:r>
              <a:rPr sz="4400" spc="15" dirty="0"/>
              <a:t>Màn </a:t>
            </a:r>
            <a:r>
              <a:rPr sz="4400" spc="5" dirty="0"/>
              <a:t>hình</a:t>
            </a:r>
            <a:r>
              <a:rPr sz="4400" spc="-185" dirty="0"/>
              <a:t> </a:t>
            </a:r>
            <a:r>
              <a:rPr sz="4350" spc="22" baseline="25862" dirty="0"/>
              <a:t>(3)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53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387792"/>
            <a:ext cx="7962265" cy="47701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5"/>
              </a:spcBef>
            </a:pPr>
            <a:r>
              <a:rPr sz="2750" b="1" i="1" spc="15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750" b="1" i="1" spc="5" dirty="0">
                <a:solidFill>
                  <a:srgbClr val="000066"/>
                </a:solidFill>
                <a:latin typeface="Arial"/>
                <a:cs typeface="Arial"/>
              </a:rPr>
              <a:t>màn</a:t>
            </a:r>
            <a:r>
              <a:rPr sz="2750" b="1" i="1" spc="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i="1" spc="20" dirty="0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endParaRPr sz="2750">
              <a:latin typeface="Arial"/>
              <a:cs typeface="Arial"/>
            </a:endParaRPr>
          </a:p>
          <a:p>
            <a:pPr marL="355600" marR="410845" indent="-343535" algn="just">
              <a:lnSpc>
                <a:spcPct val="81900"/>
              </a:lnSpc>
              <a:spcBef>
                <a:spcPts val="6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62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Bus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dành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màn hình: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của bus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ảnh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hưởng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đến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thi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hành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màn  hình.</a:t>
            </a:r>
            <a:endParaRPr sz="2750">
              <a:latin typeface="Arial"/>
              <a:cs typeface="Arial"/>
            </a:endParaRPr>
          </a:p>
          <a:p>
            <a:pPr marL="756285" lvl="1" indent="-286385" algn="just">
              <a:lnSpc>
                <a:spcPts val="2860"/>
              </a:lnSpc>
              <a:buClr>
                <a:srgbClr val="FF0000"/>
              </a:buClr>
              <a:buSzPct val="56250"/>
              <a:buFont typeface="Wingdings"/>
              <a:buChar char=""/>
              <a:tabLst>
                <a:tab pos="756920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AGP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(tốc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đọ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tối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đa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533MB/giây</a:t>
            </a:r>
            <a:r>
              <a:rPr sz="2400" spc="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endParaRPr sz="2400">
              <a:latin typeface="Arial"/>
              <a:cs typeface="Arial"/>
            </a:endParaRPr>
          </a:p>
          <a:p>
            <a:pPr marL="756285" lvl="1" indent="-286385" algn="just">
              <a:lnSpc>
                <a:spcPct val="100000"/>
              </a:lnSpc>
              <a:spcBef>
                <a:spcPts val="50"/>
              </a:spcBef>
              <a:buClr>
                <a:srgbClr val="FF0000"/>
              </a:buClr>
              <a:buSzPct val="56250"/>
              <a:buFont typeface="Wingdings"/>
              <a:buChar char=""/>
              <a:tabLst>
                <a:tab pos="756920" algn="l"/>
              </a:tabLst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PCI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(132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264MB/giây).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81600"/>
              </a:lnSpc>
              <a:spcBef>
                <a:spcPts val="6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video: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Lượng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dữ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hình 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nhận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mỗi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khung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dữ 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quyết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qua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phân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giải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sâu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(color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depth) 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bằng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bit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(8,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16, 24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…)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khung 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(frame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buffer).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Ngoài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ra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nhớ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video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còn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dùng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lưu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tin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khác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font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chữ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tin 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đồ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hoạ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khác.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239014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2. </a:t>
            </a:r>
            <a:r>
              <a:rPr sz="4400" spc="15" dirty="0"/>
              <a:t>Máy</a:t>
            </a:r>
            <a:r>
              <a:rPr sz="4400" spc="-145" dirty="0"/>
              <a:t> </a:t>
            </a:r>
            <a:r>
              <a:rPr sz="4400" spc="-5" dirty="0"/>
              <a:t>in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54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921827"/>
            <a:ext cx="8141334" cy="419735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622935" marR="815975" indent="-610235">
              <a:lnSpc>
                <a:spcPts val="2330"/>
              </a:lnSpc>
              <a:spcBef>
                <a:spcPts val="63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Giao tiếp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qua các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cổng song song 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(LPT1, LPT2...),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USB</a:t>
            </a:r>
            <a:endParaRPr sz="2400">
              <a:latin typeface="Arial"/>
              <a:cs typeface="Arial"/>
            </a:endParaRPr>
          </a:p>
          <a:p>
            <a:pPr marL="622935" marR="148590" indent="-610235">
              <a:lnSpc>
                <a:spcPct val="79500"/>
              </a:lnSpc>
              <a:spcBef>
                <a:spcPts val="58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in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nay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nhiều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loại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nhiều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cách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thức 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khác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nhau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như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in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kim,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in phun,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in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lazer</a:t>
            </a:r>
            <a:r>
              <a:rPr sz="2400" spc="1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v.v...</a:t>
            </a:r>
            <a:endParaRPr sz="2400">
              <a:latin typeface="Arial"/>
              <a:cs typeface="Arial"/>
            </a:endParaRPr>
          </a:p>
          <a:p>
            <a:pPr marL="622935" marR="33020" indent="-610235">
              <a:lnSpc>
                <a:spcPct val="80000"/>
              </a:lnSpc>
              <a:spcBef>
                <a:spcPts val="62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in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đo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bằng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trang/giây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(chỉ 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tương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đối).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này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nhiều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còn phụ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thuộc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tốc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độ của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mật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độ của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trang in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chứ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chỉ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400" spc="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in.</a:t>
            </a:r>
            <a:endParaRPr sz="2400">
              <a:latin typeface="Arial"/>
              <a:cs typeface="Arial"/>
            </a:endParaRPr>
          </a:p>
          <a:p>
            <a:pPr marL="622935" marR="5080" indent="-610235">
              <a:lnSpc>
                <a:spcPct val="80900"/>
              </a:lnSpc>
              <a:spcBef>
                <a:spcPts val="52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Ðộ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mịn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(dots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per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inch):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Ðộ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mịn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phụ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thuộc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nhiều 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yếu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tố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song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yếu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tố cơ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bản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phụ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thuộc thông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dpi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được 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ghi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trực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tiếp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400" spc="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in.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ts val="2855"/>
              </a:lnSpc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Khổ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giấy</a:t>
            </a:r>
            <a:r>
              <a:rPr sz="2400" spc="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94943"/>
            <a:ext cx="776097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3. </a:t>
            </a:r>
            <a:r>
              <a:rPr spc="5" dirty="0"/>
              <a:t>Card </a:t>
            </a:r>
            <a:r>
              <a:rPr dirty="0"/>
              <a:t>mạng </a:t>
            </a:r>
            <a:r>
              <a:rPr spc="25" dirty="0"/>
              <a:t>(Network</a:t>
            </a:r>
            <a:r>
              <a:rPr spc="254" dirty="0"/>
              <a:t> </a:t>
            </a:r>
            <a:r>
              <a:rPr spc="-10" dirty="0"/>
              <a:t>Adapter)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55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3646" rIns="0" bIns="0" rtlCol="0">
            <a:spAutoFit/>
          </a:bodyPr>
          <a:lstStyle/>
          <a:p>
            <a:pPr marL="713740" marR="5080" indent="-343535">
              <a:lnSpc>
                <a:spcPct val="81900"/>
              </a:lnSpc>
              <a:spcBef>
                <a:spcPts val="7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713740" algn="l"/>
                <a:tab pos="714375" algn="l"/>
              </a:tabLst>
            </a:pPr>
            <a:r>
              <a:rPr dirty="0"/>
              <a:t>Card </a:t>
            </a:r>
            <a:r>
              <a:rPr spc="15" dirty="0"/>
              <a:t>mạng </a:t>
            </a:r>
            <a:r>
              <a:rPr spc="20" dirty="0"/>
              <a:t>được </a:t>
            </a:r>
            <a:r>
              <a:rPr spc="30" dirty="0"/>
              <a:t>nối </a:t>
            </a:r>
            <a:r>
              <a:rPr spc="-40" dirty="0"/>
              <a:t>vào </a:t>
            </a:r>
            <a:r>
              <a:rPr spc="5" dirty="0"/>
              <a:t>máy </a:t>
            </a:r>
            <a:r>
              <a:rPr spc="25" dirty="0"/>
              <a:t>thông </a:t>
            </a:r>
            <a:r>
              <a:rPr spc="35" dirty="0"/>
              <a:t>qua </a:t>
            </a:r>
            <a:r>
              <a:rPr spc="30" dirty="0"/>
              <a:t>bus </a:t>
            </a:r>
            <a:r>
              <a:rPr spc="25" dirty="0"/>
              <a:t>PCI  </a:t>
            </a:r>
            <a:r>
              <a:rPr spc="15" dirty="0"/>
              <a:t>hoặc </a:t>
            </a:r>
            <a:r>
              <a:rPr spc="-5" dirty="0"/>
              <a:t>ISA, </a:t>
            </a:r>
            <a:r>
              <a:rPr spc="10" dirty="0"/>
              <a:t>đầu </a:t>
            </a:r>
            <a:r>
              <a:rPr spc="-5" dirty="0"/>
              <a:t>ra sử </a:t>
            </a:r>
            <a:r>
              <a:rPr spc="35" dirty="0"/>
              <a:t>dụng </a:t>
            </a:r>
            <a:r>
              <a:rPr spc="10" dirty="0"/>
              <a:t>các đầu </a:t>
            </a:r>
            <a:r>
              <a:rPr spc="30" dirty="0"/>
              <a:t>nối để nối </a:t>
            </a:r>
            <a:r>
              <a:rPr spc="5" dirty="0"/>
              <a:t>dây  </a:t>
            </a:r>
            <a:r>
              <a:rPr spc="15" dirty="0"/>
              <a:t>mạng. </a:t>
            </a:r>
            <a:r>
              <a:rPr dirty="0"/>
              <a:t>Card </a:t>
            </a:r>
            <a:r>
              <a:rPr spc="15" dirty="0"/>
              <a:t>mạng </a:t>
            </a:r>
            <a:r>
              <a:rPr spc="35" dirty="0"/>
              <a:t>dùng </a:t>
            </a:r>
            <a:r>
              <a:rPr spc="25" dirty="0"/>
              <a:t>để </a:t>
            </a:r>
            <a:r>
              <a:rPr spc="-15" dirty="0"/>
              <a:t>thiết </a:t>
            </a:r>
            <a:r>
              <a:rPr spc="-35" dirty="0"/>
              <a:t>lập </a:t>
            </a:r>
            <a:r>
              <a:rPr spc="15" dirty="0"/>
              <a:t>mạng </a:t>
            </a:r>
            <a:r>
              <a:rPr spc="30" dirty="0"/>
              <a:t>cho  mục </a:t>
            </a:r>
            <a:r>
              <a:rPr spc="5" dirty="0"/>
              <a:t>đích </a:t>
            </a:r>
            <a:r>
              <a:rPr spc="-15" dirty="0"/>
              <a:t>giao </a:t>
            </a:r>
            <a:r>
              <a:rPr spc="-30" dirty="0"/>
              <a:t>tiếp </a:t>
            </a:r>
            <a:r>
              <a:rPr dirty="0"/>
              <a:t>giữa </a:t>
            </a:r>
            <a:r>
              <a:rPr spc="10" dirty="0"/>
              <a:t>các </a:t>
            </a:r>
            <a:r>
              <a:rPr spc="5" dirty="0"/>
              <a:t>máy </a:t>
            </a:r>
            <a:r>
              <a:rPr spc="-10" dirty="0"/>
              <a:t>tính </a:t>
            </a:r>
            <a:r>
              <a:rPr spc="-35" dirty="0"/>
              <a:t>với</a:t>
            </a:r>
            <a:r>
              <a:rPr spc="320" dirty="0"/>
              <a:t> </a:t>
            </a:r>
            <a:r>
              <a:rPr spc="20" dirty="0"/>
              <a:t>nhau.</a:t>
            </a:r>
          </a:p>
          <a:p>
            <a:pPr marL="713740" marR="240665" indent="-343535">
              <a:lnSpc>
                <a:spcPct val="81900"/>
              </a:lnSpc>
              <a:spcBef>
                <a:spcPts val="60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713740" algn="l"/>
                <a:tab pos="714375" algn="l"/>
              </a:tabLst>
            </a:pPr>
            <a:r>
              <a:rPr spc="25" dirty="0"/>
              <a:t>Ðể </a:t>
            </a:r>
            <a:r>
              <a:rPr dirty="0"/>
              <a:t>Card </a:t>
            </a:r>
            <a:r>
              <a:rPr spc="15" dirty="0"/>
              <a:t>mạng hoạt </a:t>
            </a:r>
            <a:r>
              <a:rPr spc="35" dirty="0"/>
              <a:t>động </a:t>
            </a:r>
            <a:r>
              <a:rPr spc="20" dirty="0"/>
              <a:t>được, </a:t>
            </a:r>
            <a:r>
              <a:rPr dirty="0"/>
              <a:t>ta </a:t>
            </a:r>
            <a:r>
              <a:rPr spc="15" dirty="0"/>
              <a:t>phải </a:t>
            </a:r>
            <a:r>
              <a:rPr spc="-15" dirty="0"/>
              <a:t>thiết </a:t>
            </a:r>
            <a:r>
              <a:rPr spc="-35" dirty="0"/>
              <a:t>lập  </a:t>
            </a:r>
            <a:r>
              <a:rPr spc="35" dirty="0"/>
              <a:t>đúng </a:t>
            </a:r>
            <a:r>
              <a:rPr spc="-15" dirty="0"/>
              <a:t>trình điều </a:t>
            </a:r>
            <a:r>
              <a:rPr spc="-5" dirty="0"/>
              <a:t>khiển </a:t>
            </a:r>
            <a:r>
              <a:rPr spc="35" dirty="0"/>
              <a:t>của </a:t>
            </a:r>
            <a:r>
              <a:rPr spc="30" dirty="0"/>
              <a:t>nó, </a:t>
            </a:r>
            <a:r>
              <a:rPr spc="-10" dirty="0"/>
              <a:t>địa </a:t>
            </a:r>
            <a:r>
              <a:rPr spc="30" dirty="0"/>
              <a:t>chỉ </a:t>
            </a:r>
            <a:r>
              <a:rPr spc="35" dirty="0"/>
              <a:t>của </a:t>
            </a:r>
            <a:r>
              <a:rPr spc="10" dirty="0"/>
              <a:t>các  </a:t>
            </a:r>
            <a:r>
              <a:rPr spc="5" dirty="0"/>
              <a:t>máy </a:t>
            </a:r>
            <a:r>
              <a:rPr spc="-10" dirty="0"/>
              <a:t>tính trên </a:t>
            </a:r>
            <a:r>
              <a:rPr spc="15" dirty="0"/>
              <a:t>mạng, </a:t>
            </a:r>
            <a:r>
              <a:rPr spc="-45" dirty="0"/>
              <a:t>và </a:t>
            </a:r>
            <a:r>
              <a:rPr spc="5" dirty="0"/>
              <a:t>cài </a:t>
            </a:r>
            <a:r>
              <a:rPr spc="35" dirty="0"/>
              <a:t>đúng </a:t>
            </a:r>
            <a:r>
              <a:rPr spc="-15" dirty="0"/>
              <a:t>giao </a:t>
            </a:r>
            <a:r>
              <a:rPr spc="15" dirty="0"/>
              <a:t>thức  </a:t>
            </a:r>
            <a:r>
              <a:rPr spc="10" dirty="0"/>
              <a:t>(Protocol) </a:t>
            </a:r>
            <a:r>
              <a:rPr spc="30" dirty="0"/>
              <a:t>để </a:t>
            </a:r>
            <a:r>
              <a:rPr spc="-15" dirty="0"/>
              <a:t>giao</a:t>
            </a:r>
            <a:r>
              <a:rPr spc="315" dirty="0"/>
              <a:t> </a:t>
            </a:r>
            <a:r>
              <a:rPr spc="-15" dirty="0"/>
              <a:t>tiếp.</a:t>
            </a:r>
          </a:p>
          <a:p>
            <a:pPr marL="713740" marR="374650" indent="-343535">
              <a:lnSpc>
                <a:spcPct val="80800"/>
              </a:lnSpc>
              <a:spcBef>
                <a:spcPts val="7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713740" algn="l"/>
                <a:tab pos="714375" algn="l"/>
                <a:tab pos="5403850" algn="l"/>
              </a:tabLst>
            </a:pPr>
            <a:r>
              <a:rPr spc="5" dirty="0"/>
              <a:t>Các </a:t>
            </a:r>
            <a:r>
              <a:rPr spc="-15" dirty="0"/>
              <a:t>kiến </a:t>
            </a:r>
            <a:r>
              <a:rPr spc="5" dirty="0"/>
              <a:t>trúc </a:t>
            </a:r>
            <a:r>
              <a:rPr spc="15" dirty="0"/>
              <a:t>mạng </a:t>
            </a:r>
            <a:r>
              <a:rPr spc="30" dirty="0"/>
              <a:t>phổ </a:t>
            </a:r>
            <a:r>
              <a:rPr spc="-15" dirty="0"/>
              <a:t>biến </a:t>
            </a:r>
            <a:r>
              <a:rPr dirty="0"/>
              <a:t>Ethernet, </a:t>
            </a:r>
            <a:r>
              <a:rPr spc="20" dirty="0"/>
              <a:t>Token  </a:t>
            </a:r>
            <a:r>
              <a:rPr spc="5" dirty="0"/>
              <a:t>Ring, </a:t>
            </a:r>
            <a:r>
              <a:rPr spc="30" dirty="0"/>
              <a:t>FDDI</a:t>
            </a:r>
            <a:r>
              <a:rPr spc="125" dirty="0"/>
              <a:t> </a:t>
            </a:r>
            <a:r>
              <a:rPr spc="-10" dirty="0"/>
              <a:t>(Fiber</a:t>
            </a:r>
            <a:r>
              <a:rPr spc="215" dirty="0"/>
              <a:t> </a:t>
            </a:r>
            <a:r>
              <a:rPr spc="-15" dirty="0"/>
              <a:t>Distributed	</a:t>
            </a:r>
            <a:r>
              <a:rPr dirty="0"/>
              <a:t>Data </a:t>
            </a:r>
            <a:r>
              <a:rPr spc="-15" dirty="0"/>
              <a:t>Interface).  </a:t>
            </a:r>
            <a:r>
              <a:rPr spc="15" dirty="0"/>
              <a:t>Mạng </a:t>
            </a:r>
            <a:r>
              <a:rPr spc="-5" dirty="0"/>
              <a:t>local </a:t>
            </a:r>
            <a:r>
              <a:rPr spc="-15" dirty="0"/>
              <a:t>hiện </a:t>
            </a:r>
            <a:r>
              <a:rPr spc="5" dirty="0"/>
              <a:t>nay </a:t>
            </a:r>
            <a:r>
              <a:rPr spc="35" dirty="0"/>
              <a:t>chủ </a:t>
            </a:r>
            <a:r>
              <a:rPr spc="-40" dirty="0"/>
              <a:t>yếu </a:t>
            </a:r>
            <a:r>
              <a:rPr spc="-35" dirty="0"/>
              <a:t>là </a:t>
            </a:r>
            <a:r>
              <a:rPr spc="15" dirty="0"/>
              <a:t>mạng</a:t>
            </a:r>
            <a:r>
              <a:rPr spc="150" dirty="0"/>
              <a:t> </a:t>
            </a:r>
            <a:r>
              <a:rPr dirty="0"/>
              <a:t>Ethernet.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42335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3. </a:t>
            </a:r>
            <a:r>
              <a:rPr sz="4400" spc="20" dirty="0"/>
              <a:t>Card </a:t>
            </a:r>
            <a:r>
              <a:rPr sz="4400" spc="10" dirty="0"/>
              <a:t>mạng</a:t>
            </a:r>
            <a:r>
              <a:rPr sz="4400" spc="-260" dirty="0"/>
              <a:t> </a:t>
            </a:r>
            <a:r>
              <a:rPr sz="4350" spc="22" baseline="25862" dirty="0"/>
              <a:t>(2)</a:t>
            </a:r>
            <a:endParaRPr sz="4350" baseline="25862"/>
          </a:p>
        </p:txBody>
      </p:sp>
      <p:sp>
        <p:nvSpPr>
          <p:cNvPr id="3" name="object 3"/>
          <p:cNvSpPr txBox="1"/>
          <p:nvPr/>
        </p:nvSpPr>
        <p:spPr>
          <a:xfrm>
            <a:off x="688975" y="1473517"/>
            <a:ext cx="710945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thống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cáp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thông dụng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r>
              <a:rPr sz="2400" spc="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Ethernet: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2014601"/>
            <a:ext cx="0" cy="4494530"/>
          </a:xfrm>
          <a:custGeom>
            <a:avLst/>
            <a:gdLst/>
            <a:ahLst/>
            <a:cxnLst/>
            <a:rect l="l" t="t" r="r" b="b"/>
            <a:pathLst>
              <a:path h="4494530">
                <a:moveTo>
                  <a:pt x="0" y="0"/>
                </a:moveTo>
                <a:lnTo>
                  <a:pt x="0" y="44941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0700" y="2014601"/>
          <a:ext cx="8388349" cy="4481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3030"/>
                <a:gridCol w="3235324"/>
                <a:gridCol w="2499995"/>
              </a:tblGrid>
              <a:tr h="549275">
                <a:tc>
                  <a:txBody>
                    <a:bodyPr/>
                    <a:lstStyle/>
                    <a:p>
                      <a:pPr marL="86169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b="1" spc="-20" dirty="0">
                          <a:latin typeface="Arial"/>
                          <a:cs typeface="Arial"/>
                        </a:rPr>
                        <a:t>Chuẩn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Cáp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48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b="1" spc="-45" dirty="0">
                          <a:latin typeface="Arial"/>
                          <a:cs typeface="Arial"/>
                        </a:rPr>
                        <a:t>Bộ</a:t>
                      </a:r>
                      <a:r>
                        <a:rPr sz="24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30" dirty="0">
                          <a:latin typeface="Arial"/>
                          <a:cs typeface="Arial"/>
                        </a:rPr>
                        <a:t>nối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98425" marR="1263015" algn="just">
                        <a:lnSpc>
                          <a:spcPct val="100400"/>
                        </a:lnSpc>
                        <a:spcBef>
                          <a:spcPts val="305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10Base2 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(Thinnet)  </a:t>
                      </a:r>
                      <a:r>
                        <a:rPr sz="2400" spc="2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spc="1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2400" spc="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400" spc="-60" dirty="0">
                          <a:latin typeface="Arial"/>
                          <a:cs typeface="Arial"/>
                        </a:rPr>
                        <a:t>bp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400" spc="-15" dirty="0">
                          <a:latin typeface="Arial"/>
                          <a:cs typeface="Arial"/>
                        </a:rPr>
                        <a:t>Đồng 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trục</a:t>
                      </a:r>
                      <a:r>
                        <a:rPr sz="2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mảnh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 marR="195580" indent="9525" algn="just">
                        <a:lnSpc>
                          <a:spcPct val="1004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BNC </a:t>
                      </a:r>
                      <a:r>
                        <a:rPr sz="2400" spc="10" dirty="0">
                          <a:latin typeface="Arial"/>
                          <a:cs typeface="Arial"/>
                        </a:rPr>
                        <a:t>(hình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chữ  </a:t>
                      </a:r>
                      <a:r>
                        <a:rPr sz="2400" spc="-175" dirty="0">
                          <a:latin typeface="Arial"/>
                          <a:cs typeface="Arial"/>
                        </a:rPr>
                        <a:t>T,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giống 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chổ 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nối  truyền 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hình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30" dirty="0">
                          <a:latin typeface="Arial"/>
                          <a:cs typeface="Arial"/>
                        </a:rPr>
                        <a:t>cáp)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8847">
                <a:tc>
                  <a:txBody>
                    <a:bodyPr/>
                    <a:lstStyle/>
                    <a:p>
                      <a:pPr marL="98425" marR="1263015">
                        <a:lnSpc>
                          <a:spcPct val="101800"/>
                        </a:lnSpc>
                        <a:spcBef>
                          <a:spcPts val="275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10BaseT  </a:t>
                      </a:r>
                      <a:r>
                        <a:rPr sz="2400" spc="2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spc="1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2400" spc="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400" spc="-60" dirty="0">
                          <a:latin typeface="Arial"/>
                          <a:cs typeface="Arial"/>
                        </a:rPr>
                        <a:t>bp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s)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 marR="249554" indent="9525">
                        <a:lnSpc>
                          <a:spcPct val="100400"/>
                        </a:lnSpc>
                        <a:spcBef>
                          <a:spcPts val="315"/>
                        </a:spcBef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Cáp </a:t>
                      </a:r>
                      <a:r>
                        <a:rPr sz="2400" spc="-70" dirty="0">
                          <a:latin typeface="Arial"/>
                          <a:cs typeface="Arial"/>
                        </a:rPr>
                        <a:t>xoắn 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đôi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không  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bọc 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UTP (Unshielded  twisted-pair</a:t>
                      </a:r>
                      <a:r>
                        <a:rPr sz="24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97815">
                        <a:lnSpc>
                          <a:spcPct val="100400"/>
                        </a:lnSpc>
                        <a:spcBef>
                          <a:spcPts val="315"/>
                        </a:spcBef>
                      </a:pPr>
                      <a:r>
                        <a:rPr sz="2400" spc="5" dirty="0">
                          <a:latin typeface="Arial"/>
                          <a:cs typeface="Arial"/>
                        </a:rPr>
                        <a:t>RJ-45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(Giống  </a:t>
                      </a:r>
                      <a:r>
                        <a:rPr sz="2400" spc="5" dirty="0">
                          <a:latin typeface="Arial"/>
                          <a:cs typeface="Arial"/>
                        </a:rPr>
                        <a:t>như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lổ 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cắp</a:t>
                      </a:r>
                      <a:r>
                        <a:rPr sz="2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điện 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thoại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cở</a:t>
                      </a:r>
                      <a:r>
                        <a:rPr sz="24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lớn)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54607">
                <a:tc>
                  <a:txBody>
                    <a:bodyPr/>
                    <a:lstStyle/>
                    <a:p>
                      <a:pPr marL="165100" marR="307340" indent="9525">
                        <a:lnSpc>
                          <a:spcPct val="100400"/>
                        </a:lnSpc>
                        <a:spcBef>
                          <a:spcPts val="330"/>
                        </a:spcBef>
                      </a:pPr>
                      <a:r>
                        <a:rPr sz="2400" spc="-15" dirty="0">
                          <a:latin typeface="Arial"/>
                          <a:cs typeface="Arial"/>
                        </a:rPr>
                        <a:t>100BaseT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(Fast 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Ethernet-  100Mbps)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UTP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Cao</a:t>
                      </a:r>
                      <a:r>
                        <a:rPr sz="24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cấp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4139" marR="123825" indent="9525">
                        <a:lnSpc>
                          <a:spcPts val="2850"/>
                        </a:lnSpc>
                        <a:spcBef>
                          <a:spcPts val="170"/>
                        </a:spcBef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Cáp </a:t>
                      </a:r>
                      <a:r>
                        <a:rPr sz="2400" spc="-70" dirty="0">
                          <a:latin typeface="Arial"/>
                          <a:cs typeface="Arial"/>
                        </a:rPr>
                        <a:t>xoắn 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đôi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có </a:t>
                      </a:r>
                      <a:r>
                        <a:rPr sz="2400" spc="-40" dirty="0">
                          <a:latin typeface="Arial"/>
                          <a:cs typeface="Arial"/>
                        </a:rPr>
                        <a:t>bọc  </a:t>
                      </a:r>
                      <a:r>
                        <a:rPr sz="2400" spc="-30" dirty="0">
                          <a:latin typeface="Arial"/>
                          <a:cs typeface="Arial"/>
                        </a:rPr>
                        <a:t>STP(Shielded 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twisted-  </a:t>
                      </a:r>
                      <a:r>
                        <a:rPr sz="2400" spc="-35" dirty="0">
                          <a:latin typeface="Arial"/>
                          <a:cs typeface="Arial"/>
                        </a:rPr>
                        <a:t>pair</a:t>
                      </a:r>
                      <a:r>
                        <a:rPr sz="2400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spc="5" dirty="0">
                          <a:latin typeface="Arial"/>
                          <a:cs typeface="Arial"/>
                        </a:rPr>
                        <a:t>RJ-45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56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18706" y="6290161"/>
            <a:ext cx="400050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2400" dirty="0">
                <a:latin typeface="Tahoma"/>
                <a:cs typeface="Tahoma"/>
              </a:rPr>
              <a:t>57</a:t>
            </a:fld>
            <a:endParaRPr sz="2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80769" y="2638043"/>
            <a:ext cx="7138670" cy="13684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5270"/>
              </a:lnSpc>
              <a:spcBef>
                <a:spcPts val="130"/>
              </a:spcBef>
            </a:pPr>
            <a:r>
              <a:rPr sz="4400" b="1" spc="-25" dirty="0">
                <a:solidFill>
                  <a:srgbClr val="3333CC"/>
                </a:solidFill>
                <a:latin typeface="Arial"/>
                <a:cs typeface="Arial"/>
              </a:rPr>
              <a:t>LẮP </a:t>
            </a:r>
            <a:r>
              <a:rPr sz="4400" b="1" spc="20" dirty="0">
                <a:solidFill>
                  <a:srgbClr val="3333CC"/>
                </a:solidFill>
                <a:latin typeface="Arial"/>
                <a:cs typeface="Arial"/>
              </a:rPr>
              <a:t>RÁP, </a:t>
            </a:r>
            <a:r>
              <a:rPr sz="4400" b="1" spc="30" dirty="0">
                <a:solidFill>
                  <a:srgbClr val="3333CC"/>
                </a:solidFill>
                <a:latin typeface="Arial"/>
                <a:cs typeface="Arial"/>
              </a:rPr>
              <a:t>CÀI </a:t>
            </a:r>
            <a:r>
              <a:rPr sz="4400" b="1" spc="-15" dirty="0">
                <a:solidFill>
                  <a:srgbClr val="3333CC"/>
                </a:solidFill>
                <a:latin typeface="Arial"/>
                <a:cs typeface="Arial"/>
              </a:rPr>
              <a:t>ĐẶT </a:t>
            </a: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MÁY</a:t>
            </a:r>
            <a:r>
              <a:rPr sz="4400" b="1" spc="-229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3333CC"/>
                </a:solidFill>
                <a:latin typeface="Arial"/>
                <a:cs typeface="Arial"/>
              </a:rPr>
              <a:t>VI</a:t>
            </a:r>
            <a:endParaRPr sz="4400">
              <a:latin typeface="Arial"/>
              <a:cs typeface="Arial"/>
            </a:endParaRPr>
          </a:p>
          <a:p>
            <a:pPr marR="139065" algn="ctr">
              <a:lnSpc>
                <a:spcPts val="5270"/>
              </a:lnSpc>
            </a:pPr>
            <a:r>
              <a:rPr sz="4400" b="1" spc="-10" dirty="0">
                <a:solidFill>
                  <a:srgbClr val="3333CC"/>
                </a:solidFill>
                <a:latin typeface="Arial"/>
                <a:cs typeface="Arial"/>
              </a:rPr>
              <a:t>TÍNH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7390" y="1921827"/>
            <a:ext cx="142684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0" spc="2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3200" b="0" spc="-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0" spc="5" dirty="0">
                <a:solidFill>
                  <a:srgbClr val="000066"/>
                </a:solidFill>
                <a:latin typeface="Arial"/>
                <a:cs typeface="Arial"/>
              </a:rPr>
              <a:t>II: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18706" y="6290161"/>
            <a:ext cx="400050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2400" dirty="0">
                <a:latin typeface="Tahoma"/>
                <a:cs typeface="Tahoma"/>
              </a:rPr>
              <a:t>58</a:t>
            </a:fld>
            <a:endParaRPr sz="2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14829" y="2837561"/>
            <a:ext cx="582993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35" dirty="0">
                <a:solidFill>
                  <a:srgbClr val="3333CC"/>
                </a:solidFill>
                <a:latin typeface="Arial"/>
                <a:cs typeface="Arial"/>
              </a:rPr>
              <a:t>LẮP </a:t>
            </a:r>
            <a:r>
              <a:rPr sz="4800" b="1" spc="-10" dirty="0">
                <a:solidFill>
                  <a:srgbClr val="3333CC"/>
                </a:solidFill>
                <a:latin typeface="Arial"/>
                <a:cs typeface="Arial"/>
              </a:rPr>
              <a:t>RÁP </a:t>
            </a:r>
            <a:r>
              <a:rPr sz="4800" b="1" spc="-15" dirty="0">
                <a:solidFill>
                  <a:srgbClr val="3333CC"/>
                </a:solidFill>
                <a:latin typeface="Arial"/>
                <a:cs typeface="Arial"/>
              </a:rPr>
              <a:t>MÁY</a:t>
            </a:r>
            <a:r>
              <a:rPr sz="4800" b="1" spc="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TÍNH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07098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1. </a:t>
            </a:r>
            <a:r>
              <a:rPr sz="4400" spc="25" dirty="0"/>
              <a:t>Chọn </a:t>
            </a:r>
            <a:r>
              <a:rPr sz="4400" spc="10" dirty="0"/>
              <a:t>thiết</a:t>
            </a:r>
            <a:r>
              <a:rPr sz="4400" spc="-270" dirty="0"/>
              <a:t> </a:t>
            </a:r>
            <a:r>
              <a:rPr sz="4400" spc="10" dirty="0"/>
              <a:t>bị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59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87499"/>
            <a:ext cx="8053070" cy="4531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935" indent="-610235">
              <a:lnSpc>
                <a:spcPts val="2755"/>
              </a:lnSpc>
              <a:spcBef>
                <a:spcPts val="10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Chức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năng,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mục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đích của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cả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tại</a:t>
            </a:r>
            <a:r>
              <a:rPr sz="2400" spc="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endParaRPr sz="2400">
              <a:latin typeface="Arial"/>
              <a:cs typeface="Arial"/>
            </a:endParaRPr>
          </a:p>
          <a:p>
            <a:pPr marL="622935">
              <a:lnSpc>
                <a:spcPts val="2755"/>
              </a:lnSpc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tương</a:t>
            </a:r>
            <a:r>
              <a:rPr sz="240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lai.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2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nào cần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sử</a:t>
            </a:r>
            <a:r>
              <a:rPr sz="2400" spc="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dụng.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2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Ràng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buộc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giá</a:t>
            </a:r>
            <a:r>
              <a:rPr sz="2400" spc="229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cả.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3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Cấu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nên phù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hợp</a:t>
            </a:r>
            <a:r>
              <a:rPr sz="2400" spc="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thời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2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Tính tương</a:t>
            </a:r>
            <a:r>
              <a:rPr sz="24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thích.</a:t>
            </a:r>
            <a:endParaRPr sz="2400">
              <a:latin typeface="Arial"/>
              <a:cs typeface="Arial"/>
            </a:endParaRPr>
          </a:p>
          <a:p>
            <a:pPr marL="622935" marR="536575" indent="-610235">
              <a:lnSpc>
                <a:spcPts val="2630"/>
              </a:lnSpc>
              <a:spcBef>
                <a:spcPts val="5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Tính đồng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bộ.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Ví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dụ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đồng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bộ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giữa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độ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CPU, 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System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Bus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400" spc="2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RAM.</a:t>
            </a:r>
            <a:endParaRPr sz="2400">
              <a:latin typeface="Arial"/>
              <a:cs typeface="Arial"/>
            </a:endParaRPr>
          </a:p>
          <a:p>
            <a:pPr marL="622935" marR="5080" indent="-610235" algn="just">
              <a:lnSpc>
                <a:spcPct val="90000"/>
              </a:lnSpc>
              <a:spcBef>
                <a:spcPts val="51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hổ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trợ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cao,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đặc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biệt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mainboard,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mainboard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cần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hổ trợ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RAM, HDD,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lớn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hơn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hiện tại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sau này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nâng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cấp</a:t>
            </a:r>
            <a:r>
              <a:rPr sz="2400" spc="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máy.</a:t>
            </a:r>
            <a:endParaRPr sz="2400">
              <a:latin typeface="Arial"/>
              <a:cs typeface="Arial"/>
            </a:endParaRPr>
          </a:p>
          <a:p>
            <a:pPr marL="622935" indent="-610235" algn="just">
              <a:lnSpc>
                <a:spcPct val="100000"/>
              </a:lnSpc>
              <a:spcBef>
                <a:spcPts val="2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Dễ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sử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dụng,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gọn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nhẹ,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mỹ</a:t>
            </a:r>
            <a:r>
              <a:rPr sz="2400" spc="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thuật.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778065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1. </a:t>
            </a:r>
            <a:r>
              <a:rPr sz="4400" b="0" dirty="0">
                <a:latin typeface="Arial"/>
                <a:cs typeface="Arial"/>
              </a:rPr>
              <a:t>Sơ </a:t>
            </a:r>
            <a:r>
              <a:rPr sz="4400" b="0" spc="15" dirty="0">
                <a:latin typeface="Arial"/>
                <a:cs typeface="Arial"/>
              </a:rPr>
              <a:t>đồ </a:t>
            </a:r>
            <a:r>
              <a:rPr sz="4400" b="0" spc="25" dirty="0">
                <a:latin typeface="Arial"/>
                <a:cs typeface="Arial"/>
              </a:rPr>
              <a:t>cấu </a:t>
            </a:r>
            <a:r>
              <a:rPr sz="4400" b="0" spc="10" dirty="0">
                <a:latin typeface="Arial"/>
                <a:cs typeface="Arial"/>
              </a:rPr>
              <a:t>trúc </a:t>
            </a:r>
            <a:r>
              <a:rPr sz="4400" b="0" spc="20" dirty="0">
                <a:latin typeface="Arial"/>
                <a:cs typeface="Arial"/>
              </a:rPr>
              <a:t>phần </a:t>
            </a:r>
            <a:r>
              <a:rPr sz="4400" b="0" spc="15" dirty="0">
                <a:latin typeface="Arial"/>
                <a:cs typeface="Arial"/>
              </a:rPr>
              <a:t>mềm</a:t>
            </a:r>
            <a:r>
              <a:rPr sz="4400" b="0" spc="-405" dirty="0">
                <a:latin typeface="Arial"/>
                <a:cs typeface="Arial"/>
              </a:rPr>
              <a:t> </a:t>
            </a:r>
            <a:r>
              <a:rPr sz="4350" b="0" spc="22" baseline="25862" dirty="0">
                <a:latin typeface="Arial"/>
                <a:cs typeface="Arial"/>
              </a:rPr>
              <a:t>(2)</a:t>
            </a:r>
            <a:endParaRPr sz="4350" baseline="2586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1554" y="2305113"/>
            <a:ext cx="2578735" cy="346710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7045">
              <a:lnSpc>
                <a:spcPts val="2725"/>
              </a:lnSpc>
            </a:pPr>
            <a:r>
              <a:rPr sz="2400" spc="-20" dirty="0">
                <a:latin typeface="Arial"/>
                <a:cs typeface="Arial"/>
              </a:rPr>
              <a:t>Người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6352" y="2997898"/>
            <a:ext cx="3609975" cy="346710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4015">
              <a:lnSpc>
                <a:spcPts val="2725"/>
              </a:lnSpc>
            </a:pPr>
            <a:r>
              <a:rPr sz="2400" spc="-20" dirty="0">
                <a:latin typeface="Arial"/>
                <a:cs typeface="Arial"/>
              </a:rPr>
              <a:t>Phần </a:t>
            </a:r>
            <a:r>
              <a:rPr sz="2400" spc="-15" dirty="0">
                <a:latin typeface="Arial"/>
                <a:cs typeface="Arial"/>
              </a:rPr>
              <a:t>mềm </a:t>
            </a:r>
            <a:r>
              <a:rPr sz="2400" spc="-10" dirty="0">
                <a:latin typeface="Arial"/>
                <a:cs typeface="Arial"/>
              </a:rPr>
              <a:t>ứng</a:t>
            </a:r>
            <a:r>
              <a:rPr sz="2400" spc="1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dụng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1554" y="3690683"/>
            <a:ext cx="5414645" cy="346710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30"/>
              </a:lnSpc>
            </a:pPr>
            <a:r>
              <a:rPr sz="2400" spc="-5" dirty="0">
                <a:latin typeface="Arial"/>
                <a:cs typeface="Arial"/>
              </a:rPr>
              <a:t>Hệ </a:t>
            </a:r>
            <a:r>
              <a:rPr sz="2400" spc="-20" dirty="0">
                <a:latin typeface="Arial"/>
                <a:cs typeface="Arial"/>
              </a:rPr>
              <a:t>điều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hành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2426" y="4527791"/>
            <a:ext cx="2063114" cy="40449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8020">
              <a:lnSpc>
                <a:spcPts val="2860"/>
              </a:lnSpc>
            </a:pPr>
            <a:r>
              <a:rPr sz="2400" spc="-5" dirty="0">
                <a:latin typeface="Arial"/>
                <a:cs typeface="Arial"/>
              </a:rPr>
              <a:t>BIOS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33465" y="4383417"/>
            <a:ext cx="2063114" cy="692785"/>
          </a:xfrm>
          <a:custGeom>
            <a:avLst/>
            <a:gdLst/>
            <a:ahLst/>
            <a:cxnLst/>
            <a:rect l="l" t="t" r="r" b="b"/>
            <a:pathLst>
              <a:path w="2063115" h="692785">
                <a:moveTo>
                  <a:pt x="0" y="692772"/>
                </a:moveTo>
                <a:lnTo>
                  <a:pt x="2062734" y="692772"/>
                </a:lnTo>
                <a:lnTo>
                  <a:pt x="2062734" y="0"/>
                </a:lnTo>
                <a:lnTo>
                  <a:pt x="0" y="0"/>
                </a:lnTo>
                <a:lnTo>
                  <a:pt x="0" y="692772"/>
                </a:lnTo>
                <a:close/>
              </a:path>
            </a:pathLst>
          </a:custGeom>
          <a:ln w="9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05804" y="4367148"/>
            <a:ext cx="1732914" cy="763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</a:pPr>
            <a:r>
              <a:rPr sz="2400" spc="-15" dirty="0">
                <a:latin typeface="Arial"/>
                <a:cs typeface="Arial"/>
              </a:rPr>
              <a:t>Trình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điều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2400" spc="-15" dirty="0">
                <a:latin typeface="Arial"/>
                <a:cs typeface="Arial"/>
              </a:rPr>
              <a:t>khiển </a:t>
            </a:r>
            <a:r>
              <a:rPr sz="2400" spc="-10" dirty="0">
                <a:latin typeface="Arial"/>
                <a:cs typeface="Arial"/>
              </a:rPr>
              <a:t>thiết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bị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1554" y="5422582"/>
            <a:ext cx="5414645" cy="346710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85" algn="ctr">
              <a:lnSpc>
                <a:spcPts val="2730"/>
              </a:lnSpc>
            </a:pPr>
            <a:r>
              <a:rPr sz="2400" spc="-20" dirty="0">
                <a:latin typeface="Arial"/>
                <a:cs typeface="Arial"/>
              </a:rPr>
              <a:t>Phần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cứng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5094" y="2651505"/>
            <a:ext cx="76200" cy="346710"/>
          </a:xfrm>
          <a:custGeom>
            <a:avLst/>
            <a:gdLst/>
            <a:ahLst/>
            <a:cxnLst/>
            <a:rect l="l" t="t" r="r" b="b"/>
            <a:pathLst>
              <a:path w="76200" h="346710">
                <a:moveTo>
                  <a:pt x="31750" y="270129"/>
                </a:moveTo>
                <a:lnTo>
                  <a:pt x="0" y="270129"/>
                </a:lnTo>
                <a:lnTo>
                  <a:pt x="38100" y="346329"/>
                </a:lnTo>
                <a:lnTo>
                  <a:pt x="69850" y="282829"/>
                </a:lnTo>
                <a:lnTo>
                  <a:pt x="31750" y="282829"/>
                </a:lnTo>
                <a:lnTo>
                  <a:pt x="31750" y="270129"/>
                </a:lnTo>
                <a:close/>
              </a:path>
              <a:path w="76200" h="346710">
                <a:moveTo>
                  <a:pt x="44450" y="63500"/>
                </a:moveTo>
                <a:lnTo>
                  <a:pt x="31750" y="63500"/>
                </a:lnTo>
                <a:lnTo>
                  <a:pt x="31750" y="282829"/>
                </a:lnTo>
                <a:lnTo>
                  <a:pt x="44450" y="282829"/>
                </a:lnTo>
                <a:lnTo>
                  <a:pt x="44450" y="63500"/>
                </a:lnTo>
                <a:close/>
              </a:path>
              <a:path w="76200" h="346710">
                <a:moveTo>
                  <a:pt x="76200" y="270129"/>
                </a:moveTo>
                <a:lnTo>
                  <a:pt x="44450" y="270129"/>
                </a:lnTo>
                <a:lnTo>
                  <a:pt x="44450" y="282829"/>
                </a:lnTo>
                <a:lnTo>
                  <a:pt x="69850" y="282829"/>
                </a:lnTo>
                <a:lnTo>
                  <a:pt x="76200" y="270129"/>
                </a:lnTo>
                <a:close/>
              </a:path>
              <a:path w="76200" h="3467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467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16885" y="2651505"/>
            <a:ext cx="76200" cy="1039494"/>
          </a:xfrm>
          <a:custGeom>
            <a:avLst/>
            <a:gdLst/>
            <a:ahLst/>
            <a:cxnLst/>
            <a:rect l="l" t="t" r="r" b="b"/>
            <a:pathLst>
              <a:path w="76200" h="1039495">
                <a:moveTo>
                  <a:pt x="31750" y="962914"/>
                </a:moveTo>
                <a:lnTo>
                  <a:pt x="0" y="962914"/>
                </a:lnTo>
                <a:lnTo>
                  <a:pt x="38100" y="1039114"/>
                </a:lnTo>
                <a:lnTo>
                  <a:pt x="69850" y="975614"/>
                </a:lnTo>
                <a:lnTo>
                  <a:pt x="31750" y="975614"/>
                </a:lnTo>
                <a:lnTo>
                  <a:pt x="31750" y="962914"/>
                </a:lnTo>
                <a:close/>
              </a:path>
              <a:path w="76200" h="1039495">
                <a:moveTo>
                  <a:pt x="44450" y="63500"/>
                </a:moveTo>
                <a:lnTo>
                  <a:pt x="31750" y="63500"/>
                </a:lnTo>
                <a:lnTo>
                  <a:pt x="31750" y="975614"/>
                </a:lnTo>
                <a:lnTo>
                  <a:pt x="44450" y="975614"/>
                </a:lnTo>
                <a:lnTo>
                  <a:pt x="44450" y="63500"/>
                </a:lnTo>
                <a:close/>
              </a:path>
              <a:path w="76200" h="1039495">
                <a:moveTo>
                  <a:pt x="76200" y="962914"/>
                </a:moveTo>
                <a:lnTo>
                  <a:pt x="44450" y="962914"/>
                </a:lnTo>
                <a:lnTo>
                  <a:pt x="44450" y="975614"/>
                </a:lnTo>
                <a:lnTo>
                  <a:pt x="69850" y="975614"/>
                </a:lnTo>
                <a:lnTo>
                  <a:pt x="76200" y="962914"/>
                </a:lnTo>
                <a:close/>
              </a:path>
              <a:path w="76200" h="103949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3949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7284" y="4037076"/>
            <a:ext cx="76200" cy="520065"/>
          </a:xfrm>
          <a:custGeom>
            <a:avLst/>
            <a:gdLst/>
            <a:ahLst/>
            <a:cxnLst/>
            <a:rect l="l" t="t" r="r" b="b"/>
            <a:pathLst>
              <a:path w="76200" h="520064">
                <a:moveTo>
                  <a:pt x="31750" y="443356"/>
                </a:moveTo>
                <a:lnTo>
                  <a:pt x="0" y="443356"/>
                </a:lnTo>
                <a:lnTo>
                  <a:pt x="38100" y="519556"/>
                </a:lnTo>
                <a:lnTo>
                  <a:pt x="69850" y="456056"/>
                </a:lnTo>
                <a:lnTo>
                  <a:pt x="31750" y="456056"/>
                </a:lnTo>
                <a:lnTo>
                  <a:pt x="31750" y="443356"/>
                </a:lnTo>
                <a:close/>
              </a:path>
              <a:path w="76200" h="520064">
                <a:moveTo>
                  <a:pt x="44450" y="63500"/>
                </a:moveTo>
                <a:lnTo>
                  <a:pt x="31750" y="63500"/>
                </a:lnTo>
                <a:lnTo>
                  <a:pt x="31750" y="456056"/>
                </a:lnTo>
                <a:lnTo>
                  <a:pt x="44450" y="456056"/>
                </a:lnTo>
                <a:lnTo>
                  <a:pt x="44450" y="63500"/>
                </a:lnTo>
                <a:close/>
              </a:path>
              <a:path w="76200" h="520064">
                <a:moveTo>
                  <a:pt x="76200" y="443356"/>
                </a:moveTo>
                <a:lnTo>
                  <a:pt x="44450" y="443356"/>
                </a:lnTo>
                <a:lnTo>
                  <a:pt x="44450" y="456056"/>
                </a:lnTo>
                <a:lnTo>
                  <a:pt x="69850" y="456056"/>
                </a:lnTo>
                <a:lnTo>
                  <a:pt x="76200" y="443356"/>
                </a:lnTo>
                <a:close/>
              </a:path>
              <a:path w="76200" h="5200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00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6720" y="4037075"/>
            <a:ext cx="76835" cy="1385570"/>
          </a:xfrm>
          <a:custGeom>
            <a:avLst/>
            <a:gdLst/>
            <a:ahLst/>
            <a:cxnLst/>
            <a:rect l="l" t="t" r="r" b="b"/>
            <a:pathLst>
              <a:path w="76834" h="1385570">
                <a:moveTo>
                  <a:pt x="76212" y="1115314"/>
                </a:moveTo>
                <a:lnTo>
                  <a:pt x="69862" y="1102614"/>
                </a:lnTo>
                <a:lnTo>
                  <a:pt x="38112" y="1039114"/>
                </a:lnTo>
                <a:lnTo>
                  <a:pt x="0" y="1115314"/>
                </a:lnTo>
                <a:lnTo>
                  <a:pt x="31762" y="1115314"/>
                </a:lnTo>
                <a:lnTo>
                  <a:pt x="31762" y="1309370"/>
                </a:lnTo>
                <a:lnTo>
                  <a:pt x="0" y="1309370"/>
                </a:lnTo>
                <a:lnTo>
                  <a:pt x="38112" y="1385570"/>
                </a:lnTo>
                <a:lnTo>
                  <a:pt x="69862" y="1322070"/>
                </a:lnTo>
                <a:lnTo>
                  <a:pt x="76212" y="1309370"/>
                </a:lnTo>
                <a:lnTo>
                  <a:pt x="44462" y="1309370"/>
                </a:lnTo>
                <a:lnTo>
                  <a:pt x="44462" y="1115314"/>
                </a:lnTo>
                <a:lnTo>
                  <a:pt x="76212" y="1115314"/>
                </a:lnTo>
                <a:close/>
              </a:path>
              <a:path w="76834" h="1385570">
                <a:moveTo>
                  <a:pt x="76212" y="76200"/>
                </a:moveTo>
                <a:lnTo>
                  <a:pt x="69862" y="63500"/>
                </a:lnTo>
                <a:lnTo>
                  <a:pt x="38112" y="0"/>
                </a:lnTo>
                <a:lnTo>
                  <a:pt x="0" y="76200"/>
                </a:lnTo>
                <a:lnTo>
                  <a:pt x="31762" y="76200"/>
                </a:lnTo>
                <a:lnTo>
                  <a:pt x="31762" y="270129"/>
                </a:lnTo>
                <a:lnTo>
                  <a:pt x="0" y="270129"/>
                </a:lnTo>
                <a:lnTo>
                  <a:pt x="38112" y="346329"/>
                </a:lnTo>
                <a:lnTo>
                  <a:pt x="69862" y="282829"/>
                </a:lnTo>
                <a:lnTo>
                  <a:pt x="76212" y="270129"/>
                </a:lnTo>
                <a:lnTo>
                  <a:pt x="44462" y="270129"/>
                </a:lnTo>
                <a:lnTo>
                  <a:pt x="44462" y="76200"/>
                </a:lnTo>
                <a:lnTo>
                  <a:pt x="76212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7284" y="4902961"/>
            <a:ext cx="76200" cy="520065"/>
          </a:xfrm>
          <a:custGeom>
            <a:avLst/>
            <a:gdLst/>
            <a:ahLst/>
            <a:cxnLst/>
            <a:rect l="l" t="t" r="r" b="b"/>
            <a:pathLst>
              <a:path w="76200" h="520064">
                <a:moveTo>
                  <a:pt x="31750" y="443484"/>
                </a:moveTo>
                <a:lnTo>
                  <a:pt x="0" y="443484"/>
                </a:lnTo>
                <a:lnTo>
                  <a:pt x="38100" y="519684"/>
                </a:lnTo>
                <a:lnTo>
                  <a:pt x="69850" y="456184"/>
                </a:lnTo>
                <a:lnTo>
                  <a:pt x="31750" y="456184"/>
                </a:lnTo>
                <a:lnTo>
                  <a:pt x="31750" y="443484"/>
                </a:lnTo>
                <a:close/>
              </a:path>
              <a:path w="76200" h="520064">
                <a:moveTo>
                  <a:pt x="44450" y="63500"/>
                </a:moveTo>
                <a:lnTo>
                  <a:pt x="31750" y="63500"/>
                </a:lnTo>
                <a:lnTo>
                  <a:pt x="31750" y="456184"/>
                </a:lnTo>
                <a:lnTo>
                  <a:pt x="44450" y="456184"/>
                </a:lnTo>
                <a:lnTo>
                  <a:pt x="44450" y="63500"/>
                </a:lnTo>
                <a:close/>
              </a:path>
              <a:path w="76200" h="520064">
                <a:moveTo>
                  <a:pt x="76200" y="443484"/>
                </a:moveTo>
                <a:lnTo>
                  <a:pt x="44450" y="443484"/>
                </a:lnTo>
                <a:lnTo>
                  <a:pt x="44450" y="456184"/>
                </a:lnTo>
                <a:lnTo>
                  <a:pt x="69850" y="456184"/>
                </a:lnTo>
                <a:lnTo>
                  <a:pt x="76200" y="443484"/>
                </a:lnTo>
                <a:close/>
              </a:path>
              <a:path w="76200" h="5200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200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3095" y="4037076"/>
            <a:ext cx="76200" cy="1385570"/>
          </a:xfrm>
          <a:custGeom>
            <a:avLst/>
            <a:gdLst/>
            <a:ahLst/>
            <a:cxnLst/>
            <a:rect l="l" t="t" r="r" b="b"/>
            <a:pathLst>
              <a:path w="76200" h="1385570">
                <a:moveTo>
                  <a:pt x="31750" y="1309370"/>
                </a:moveTo>
                <a:lnTo>
                  <a:pt x="0" y="1309370"/>
                </a:lnTo>
                <a:lnTo>
                  <a:pt x="38100" y="1385570"/>
                </a:lnTo>
                <a:lnTo>
                  <a:pt x="69850" y="1322070"/>
                </a:lnTo>
                <a:lnTo>
                  <a:pt x="31750" y="1322070"/>
                </a:lnTo>
                <a:lnTo>
                  <a:pt x="31750" y="1309370"/>
                </a:lnTo>
                <a:close/>
              </a:path>
              <a:path w="76200" h="1385570">
                <a:moveTo>
                  <a:pt x="44450" y="63500"/>
                </a:moveTo>
                <a:lnTo>
                  <a:pt x="31750" y="63500"/>
                </a:lnTo>
                <a:lnTo>
                  <a:pt x="31750" y="1322070"/>
                </a:lnTo>
                <a:lnTo>
                  <a:pt x="44450" y="1322070"/>
                </a:lnTo>
                <a:lnTo>
                  <a:pt x="44450" y="63500"/>
                </a:lnTo>
                <a:close/>
              </a:path>
              <a:path w="76200" h="1385570">
                <a:moveTo>
                  <a:pt x="76200" y="1309370"/>
                </a:moveTo>
                <a:lnTo>
                  <a:pt x="44450" y="1309370"/>
                </a:lnTo>
                <a:lnTo>
                  <a:pt x="44450" y="1322070"/>
                </a:lnTo>
                <a:lnTo>
                  <a:pt x="69850" y="1322070"/>
                </a:lnTo>
                <a:lnTo>
                  <a:pt x="76200" y="1309370"/>
                </a:lnTo>
                <a:close/>
              </a:path>
              <a:path w="76200" h="138557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38557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74639" y="3344290"/>
            <a:ext cx="76200" cy="346710"/>
          </a:xfrm>
          <a:custGeom>
            <a:avLst/>
            <a:gdLst/>
            <a:ahLst/>
            <a:cxnLst/>
            <a:rect l="l" t="t" r="r" b="b"/>
            <a:pathLst>
              <a:path w="76200" h="346710">
                <a:moveTo>
                  <a:pt x="31750" y="270129"/>
                </a:moveTo>
                <a:lnTo>
                  <a:pt x="0" y="270129"/>
                </a:lnTo>
                <a:lnTo>
                  <a:pt x="38100" y="346329"/>
                </a:lnTo>
                <a:lnTo>
                  <a:pt x="69850" y="282829"/>
                </a:lnTo>
                <a:lnTo>
                  <a:pt x="31750" y="282829"/>
                </a:lnTo>
                <a:lnTo>
                  <a:pt x="31750" y="270129"/>
                </a:lnTo>
                <a:close/>
              </a:path>
              <a:path w="76200" h="346710">
                <a:moveTo>
                  <a:pt x="44450" y="63500"/>
                </a:moveTo>
                <a:lnTo>
                  <a:pt x="31750" y="63500"/>
                </a:lnTo>
                <a:lnTo>
                  <a:pt x="31750" y="282829"/>
                </a:lnTo>
                <a:lnTo>
                  <a:pt x="44450" y="282829"/>
                </a:lnTo>
                <a:lnTo>
                  <a:pt x="44450" y="63500"/>
                </a:lnTo>
                <a:close/>
              </a:path>
              <a:path w="76200" h="346710">
                <a:moveTo>
                  <a:pt x="76200" y="270129"/>
                </a:moveTo>
                <a:lnTo>
                  <a:pt x="44450" y="270129"/>
                </a:lnTo>
                <a:lnTo>
                  <a:pt x="44450" y="282829"/>
                </a:lnTo>
                <a:lnTo>
                  <a:pt x="69850" y="282829"/>
                </a:lnTo>
                <a:lnTo>
                  <a:pt x="76200" y="270129"/>
                </a:lnTo>
                <a:close/>
              </a:path>
              <a:path w="76200" h="3467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467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57451" y="1809178"/>
            <a:ext cx="2646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" dirty="0">
                <a:latin typeface="Arial"/>
                <a:cs typeface="Arial"/>
              </a:rPr>
              <a:t>Quá trình </a:t>
            </a:r>
            <a:r>
              <a:rPr sz="2400" i="1" dirty="0">
                <a:latin typeface="Arial"/>
                <a:cs typeface="Arial"/>
              </a:rPr>
              <a:t>vận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10" dirty="0">
                <a:latin typeface="Arial"/>
                <a:cs typeface="Arial"/>
              </a:rPr>
              <a:t>hành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77858" y="6595339"/>
            <a:ext cx="175260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04228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3. </a:t>
            </a:r>
            <a:r>
              <a:rPr sz="4400" spc="20" dirty="0"/>
              <a:t>Chuẩn</a:t>
            </a:r>
            <a:r>
              <a:rPr sz="4400" spc="-240" dirty="0"/>
              <a:t> </a:t>
            </a:r>
            <a:r>
              <a:rPr sz="4400" spc="10" dirty="0"/>
              <a:t>bị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60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8152765" cy="31597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22935" marR="5080" indent="-610235">
              <a:lnSpc>
                <a:spcPct val="101699"/>
              </a:lnSpc>
              <a:spcBef>
                <a:spcPts val="6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Tất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cả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32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để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rắp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3200" spc="-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tính,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tài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đi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kèm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3200" spc="-5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cứng.</a:t>
            </a:r>
            <a:endParaRPr sz="3200">
              <a:latin typeface="Arial"/>
              <a:cs typeface="Arial"/>
            </a:endParaRPr>
          </a:p>
          <a:p>
            <a:pPr marL="622935" marR="659765" indent="-610235">
              <a:lnSpc>
                <a:spcPts val="3829"/>
              </a:lnSpc>
              <a:spcBef>
                <a:spcPts val="87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đĩa khởi động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(đĩa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mềm,</a:t>
            </a:r>
            <a:r>
              <a:rPr sz="3200" spc="-5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CDROM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khởi động</a:t>
            </a:r>
            <a:r>
              <a:rPr sz="32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được).</a:t>
            </a:r>
            <a:endParaRPr sz="3200">
              <a:latin typeface="Arial"/>
              <a:cs typeface="Arial"/>
            </a:endParaRPr>
          </a:p>
          <a:p>
            <a:pPr marL="622935" marR="30480" indent="-610235">
              <a:lnSpc>
                <a:spcPct val="100000"/>
              </a:lnSpc>
              <a:spcBef>
                <a:spcPts val="69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Tournevis,</a:t>
            </a:r>
            <a:r>
              <a:rPr sz="32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kềm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mỏ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nhọn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hoặc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nhíp,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vòng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chống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tỉnh</a:t>
            </a:r>
            <a:r>
              <a:rPr sz="3200" spc="-2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điện.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65576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0" spc="15" dirty="0">
                <a:latin typeface="Arial"/>
                <a:cs typeface="Arial"/>
              </a:rPr>
              <a:t>4. Một </a:t>
            </a:r>
            <a:r>
              <a:rPr sz="4400" b="0" spc="30" dirty="0">
                <a:latin typeface="Arial"/>
                <a:cs typeface="Arial"/>
              </a:rPr>
              <a:t>số </a:t>
            </a:r>
            <a:r>
              <a:rPr sz="4400" b="0" spc="25" dirty="0">
                <a:latin typeface="Arial"/>
                <a:cs typeface="Arial"/>
              </a:rPr>
              <a:t>chú </a:t>
            </a:r>
            <a:r>
              <a:rPr sz="4400" b="0" spc="15" dirty="0">
                <a:latin typeface="Arial"/>
                <a:cs typeface="Arial"/>
              </a:rPr>
              <a:t>ý </a:t>
            </a:r>
            <a:r>
              <a:rPr sz="4400" b="0" spc="20" dirty="0">
                <a:latin typeface="Arial"/>
                <a:cs typeface="Arial"/>
              </a:rPr>
              <a:t>khi </a:t>
            </a:r>
            <a:r>
              <a:rPr sz="4400" b="0" spc="10" dirty="0">
                <a:latin typeface="Arial"/>
                <a:cs typeface="Arial"/>
              </a:rPr>
              <a:t>lắp</a:t>
            </a:r>
            <a:r>
              <a:rPr sz="4400" b="0" spc="-565" dirty="0">
                <a:latin typeface="Arial"/>
                <a:cs typeface="Arial"/>
              </a:rPr>
              <a:t> </a:t>
            </a:r>
            <a:r>
              <a:rPr sz="4400" b="0" spc="20" dirty="0">
                <a:latin typeface="Arial"/>
                <a:cs typeface="Arial"/>
              </a:rPr>
              <a:t>ráp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61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7774940" cy="42379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22935" marR="5080" indent="-610235">
              <a:lnSpc>
                <a:spcPct val="101699"/>
              </a:lnSpc>
              <a:spcBef>
                <a:spcPts val="6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nối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bất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kỳ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32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nào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khi làm</a:t>
            </a:r>
            <a:r>
              <a:rPr sz="3200" spc="-1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việc.</a:t>
            </a:r>
            <a:endParaRPr sz="3200">
              <a:latin typeface="Arial"/>
              <a:cs typeface="Arial"/>
            </a:endParaRPr>
          </a:p>
          <a:p>
            <a:pPr marL="622935" marR="9525" indent="-610235">
              <a:lnSpc>
                <a:spcPct val="100699"/>
              </a:lnSpc>
              <a:spcBef>
                <a:spcPts val="7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Chạm tay </a:t>
            </a:r>
            <a:r>
              <a:rPr sz="3200" spc="5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vật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tiếp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đất để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giải  phóng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tỉnh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trước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chạm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3200" spc="-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bị.</a:t>
            </a:r>
            <a:endParaRPr sz="3200">
              <a:latin typeface="Arial"/>
              <a:cs typeface="Arial"/>
            </a:endParaRPr>
          </a:p>
          <a:p>
            <a:pPr marL="622935" marR="306705" indent="-610235">
              <a:lnSpc>
                <a:spcPct val="100000"/>
              </a:lnSpc>
              <a:spcBef>
                <a:spcPts val="74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cầm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nắm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bị,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tránh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cầm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ở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0" dirty="0">
                <a:solidFill>
                  <a:srgbClr val="000066"/>
                </a:solidFill>
                <a:latin typeface="Arial"/>
                <a:cs typeface="Arial"/>
              </a:rPr>
              <a:t>vi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mạch,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chip,</a:t>
            </a:r>
            <a:r>
              <a:rPr sz="3200" spc="-20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chân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cắm…</a:t>
            </a:r>
            <a:endParaRPr sz="32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80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rời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nơi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an</a:t>
            </a:r>
            <a:r>
              <a:rPr sz="3200" spc="-6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toàn.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52863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5. </a:t>
            </a:r>
            <a:r>
              <a:rPr sz="4400" spc="-15" dirty="0"/>
              <a:t>Tiến </a:t>
            </a:r>
            <a:r>
              <a:rPr sz="4400" spc="15" dirty="0"/>
              <a:t>hành </a:t>
            </a:r>
            <a:r>
              <a:rPr sz="4400" dirty="0"/>
              <a:t>lắp</a:t>
            </a:r>
            <a:r>
              <a:rPr sz="4400" spc="-125" dirty="0"/>
              <a:t> </a:t>
            </a:r>
            <a:r>
              <a:rPr sz="4400" spc="15" dirty="0"/>
              <a:t>ráp</a:t>
            </a:r>
            <a:endParaRPr sz="4400"/>
          </a:p>
        </p:txBody>
      </p:sp>
      <p:sp>
        <p:nvSpPr>
          <p:cNvPr id="15" name="object 1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62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68767"/>
            <a:ext cx="28022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i="1" dirty="0">
                <a:solidFill>
                  <a:srgbClr val="000066"/>
                </a:solidFill>
                <a:latin typeface="Arial"/>
                <a:cs typeface="Arial"/>
              </a:rPr>
              <a:t>Lắp </a:t>
            </a:r>
            <a:r>
              <a:rPr sz="2000" b="1" i="1" spc="-20" dirty="0">
                <a:solidFill>
                  <a:srgbClr val="000066"/>
                </a:solidFill>
                <a:latin typeface="Arial"/>
                <a:cs typeface="Arial"/>
              </a:rPr>
              <a:t>nguồn </a:t>
            </a: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vào vỏ</a:t>
            </a:r>
            <a:r>
              <a:rPr sz="2000" b="1" i="1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i="1" spc="3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975" y="1702608"/>
            <a:ext cx="5940425" cy="79057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622935" indent="-610235">
              <a:lnSpc>
                <a:spcPct val="100000"/>
              </a:lnSpc>
              <a:spcBef>
                <a:spcPts val="14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Chọn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mức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áp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(nếu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nút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chuyển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đổi)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20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9210" y="2179256"/>
            <a:ext cx="488569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123690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Đưa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đúng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vị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trí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vỏ</a:t>
            </a:r>
            <a:r>
              <a:rPr sz="2000" spc="-3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	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bắt</a:t>
            </a:r>
            <a:r>
              <a:rPr sz="20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vít.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975" y="2484437"/>
            <a:ext cx="554545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676650" algn="l"/>
              </a:tabLst>
            </a:pPr>
            <a:r>
              <a:rPr sz="2000" b="1" i="1" spc="15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000" b="1" i="1" spc="-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jumper,</a:t>
            </a:r>
            <a:r>
              <a:rPr sz="2000" b="1" i="1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DIP</a:t>
            </a:r>
            <a:r>
              <a:rPr sz="2000" b="1" i="1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066"/>
                </a:solidFill>
                <a:latin typeface="Arial"/>
                <a:cs typeface="Arial"/>
              </a:rPr>
              <a:t>switches	</a:t>
            </a:r>
            <a:r>
              <a:rPr sz="2000" b="1" i="1" spc="2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000" b="1" i="1" spc="-1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i="1" spc="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975" y="3438525"/>
            <a:ext cx="139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810" y="3752786"/>
            <a:ext cx="11811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95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6810" y="4019867"/>
            <a:ext cx="11811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95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6810" y="4296473"/>
            <a:ext cx="11811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2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95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6810" y="4573523"/>
            <a:ext cx="11811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5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95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6810" y="5069458"/>
            <a:ext cx="11811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5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95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6810" y="5346065"/>
            <a:ext cx="11811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5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95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975" y="2789491"/>
            <a:ext cx="8148955" cy="297116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622935" marR="220345" indent="-610235">
              <a:lnSpc>
                <a:spcPct val="78200"/>
              </a:lnSpc>
              <a:spcBef>
                <a:spcPts val="65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  <a:tab pos="6823075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Cần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tài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liệu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đi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kèm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(User’s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Manual),	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r>
              <a:rPr sz="2000" spc="-2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là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“Motherboard</a:t>
            </a:r>
            <a:r>
              <a:rPr sz="2000" spc="-29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Settings”.</a:t>
            </a:r>
            <a:endParaRPr sz="2000">
              <a:latin typeface="Arial"/>
              <a:cs typeface="Arial"/>
            </a:endParaRPr>
          </a:p>
          <a:p>
            <a:pPr marL="622935">
              <a:lnSpc>
                <a:spcPct val="100000"/>
              </a:lnSpc>
              <a:spcBef>
                <a:spcPts val="5"/>
              </a:spcBef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jumper/DIP</a:t>
            </a:r>
            <a:r>
              <a:rPr sz="2000" spc="-4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hay gặp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là:</a:t>
            </a:r>
            <a:endParaRPr sz="2000">
              <a:latin typeface="Arial"/>
              <a:cs typeface="Arial"/>
            </a:endParaRPr>
          </a:p>
          <a:p>
            <a:pPr marL="1004569" marR="3170555">
              <a:lnSpc>
                <a:spcPts val="2100"/>
              </a:lnSpc>
              <a:spcBef>
                <a:spcPts val="170"/>
              </a:spcBef>
            </a:pP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Nhóm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tốc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độ CPU, </a:t>
            </a:r>
            <a:r>
              <a:rPr sz="1800" spc="30" dirty="0">
                <a:solidFill>
                  <a:srgbClr val="000066"/>
                </a:solidFill>
                <a:latin typeface="Arial"/>
                <a:cs typeface="Arial"/>
              </a:rPr>
              <a:t>bus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dữ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liệu. 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Jumper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xoá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CMOS</a:t>
            </a:r>
            <a:r>
              <a:rPr sz="1800" spc="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RAM</a:t>
            </a:r>
            <a:endParaRPr sz="1800">
              <a:latin typeface="Arial"/>
              <a:cs typeface="Arial"/>
            </a:endParaRPr>
          </a:p>
          <a:p>
            <a:pPr marL="1004569">
              <a:lnSpc>
                <a:spcPts val="2120"/>
              </a:lnSpc>
            </a:pP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Jumber</a:t>
            </a:r>
            <a:r>
              <a:rPr sz="18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sz="1800" spc="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18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phép</a:t>
            </a:r>
            <a:r>
              <a:rPr sz="18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18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phép</a:t>
            </a:r>
            <a:r>
              <a:rPr sz="18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bật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sz="18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bàn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phím.</a:t>
            </a:r>
            <a:endParaRPr sz="1800">
              <a:latin typeface="Arial"/>
              <a:cs typeface="Arial"/>
            </a:endParaRPr>
          </a:p>
          <a:p>
            <a:pPr marL="1004569" marR="226060">
              <a:lnSpc>
                <a:spcPct val="80000"/>
              </a:lnSpc>
              <a:spcBef>
                <a:spcPts val="450"/>
              </a:spcBef>
            </a:pP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Jumper</a:t>
            </a:r>
            <a:r>
              <a:rPr sz="18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sz="1800" spc="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phép</a:t>
            </a:r>
            <a:r>
              <a:rPr sz="18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18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sz="18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phép</a:t>
            </a:r>
            <a:r>
              <a:rPr sz="18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sử</a:t>
            </a:r>
            <a:r>
              <a:rPr sz="18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000066"/>
                </a:solidFill>
                <a:latin typeface="Arial"/>
                <a:cs typeface="Arial"/>
              </a:rPr>
              <a:t>dụng</a:t>
            </a:r>
            <a:r>
              <a:rPr sz="1800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khe 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mở </a:t>
            </a: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rộng.</a:t>
            </a:r>
            <a:endParaRPr sz="1800">
              <a:latin typeface="Arial"/>
              <a:cs typeface="Arial"/>
            </a:endParaRPr>
          </a:p>
          <a:p>
            <a:pPr marL="1004569">
              <a:lnSpc>
                <a:spcPct val="100000"/>
              </a:lnSpc>
              <a:spcBef>
                <a:spcPts val="20"/>
              </a:spcBef>
            </a:pPr>
            <a:r>
              <a:rPr sz="1800" spc="10" dirty="0">
                <a:solidFill>
                  <a:srgbClr val="000066"/>
                </a:solidFill>
                <a:latin typeface="Arial"/>
                <a:cs typeface="Arial"/>
              </a:rPr>
              <a:t>Jumper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hoán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đổi </a:t>
            </a: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1800" spc="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mềm.</a:t>
            </a:r>
            <a:endParaRPr sz="1800">
              <a:latin typeface="Arial"/>
              <a:cs typeface="Arial"/>
            </a:endParaRPr>
          </a:p>
          <a:p>
            <a:pPr marL="1004569" marR="6350">
              <a:lnSpc>
                <a:spcPct val="80000"/>
              </a:lnSpc>
              <a:spcBef>
                <a:spcPts val="450"/>
              </a:spcBef>
            </a:pP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Chú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ý: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jumper 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đã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đặt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mặc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định,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ngày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nay,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18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trên  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mainboard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1800" spc="20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1800" spc="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bằng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BIOS</a:t>
            </a:r>
            <a:r>
              <a:rPr sz="1800" spc="-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000066"/>
                </a:solidFill>
                <a:latin typeface="Arial"/>
                <a:cs typeface="Arial"/>
              </a:rPr>
              <a:t>setup.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4106" y="6290309"/>
            <a:ext cx="349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ahoma"/>
                <a:cs typeface="Tahoma"/>
              </a:rPr>
              <a:t>64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685800"/>
            <a:ext cx="7086600" cy="53149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457200"/>
            <a:ext cx="7772400" cy="58293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64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609600"/>
            <a:ext cx="7772400" cy="58293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65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609600"/>
            <a:ext cx="7467600" cy="5600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66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59499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5. </a:t>
            </a:r>
            <a:r>
              <a:rPr sz="4400" spc="-15" dirty="0"/>
              <a:t>Tiến </a:t>
            </a:r>
            <a:r>
              <a:rPr sz="4400" spc="15" dirty="0"/>
              <a:t>hành </a:t>
            </a:r>
            <a:r>
              <a:rPr sz="4400" dirty="0"/>
              <a:t>lắp </a:t>
            </a:r>
            <a:r>
              <a:rPr sz="4400" spc="15" dirty="0"/>
              <a:t>ráp</a:t>
            </a:r>
            <a:r>
              <a:rPr sz="4400" spc="-114" dirty="0"/>
              <a:t> </a:t>
            </a:r>
            <a:r>
              <a:rPr sz="4350" spc="22" baseline="25862" dirty="0"/>
              <a:t>(2)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67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34794"/>
            <a:ext cx="8085455" cy="48133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750" b="1" i="1" spc="30" dirty="0">
                <a:solidFill>
                  <a:srgbClr val="000066"/>
                </a:solidFill>
                <a:latin typeface="Arial"/>
                <a:cs typeface="Arial"/>
              </a:rPr>
              <a:t>Gắp CPU </a:t>
            </a:r>
            <a:r>
              <a:rPr sz="2750" b="1" i="1" spc="2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b="1" i="1" spc="30" dirty="0">
                <a:solidFill>
                  <a:srgbClr val="000066"/>
                </a:solidFill>
                <a:latin typeface="Arial"/>
                <a:cs typeface="Arial"/>
              </a:rPr>
              <a:t>quạt vào</a:t>
            </a:r>
            <a:r>
              <a:rPr sz="2750" b="1" i="1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i="1" spc="1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endParaRPr sz="275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75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Nếu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2750" spc="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socket:</a:t>
            </a:r>
            <a:endParaRPr sz="2750">
              <a:latin typeface="Arial"/>
              <a:cs typeface="Arial"/>
            </a:endParaRPr>
          </a:p>
          <a:p>
            <a:pPr marL="622935" marR="131445" indent="-610235">
              <a:lnSpc>
                <a:spcPct val="102499"/>
              </a:lnSpc>
              <a:spcBef>
                <a:spcPts val="6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Lắp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CPU: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nâng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đòn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bẩy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ZIP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lên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đặt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CPU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xuồng,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chú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ý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thứ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tự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chân.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Đẩy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đòn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bẩy</a:t>
            </a:r>
            <a:r>
              <a:rPr sz="2750" spc="2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xuống.</a:t>
            </a:r>
            <a:endParaRPr sz="275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Lắp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quạt</a:t>
            </a:r>
            <a:r>
              <a:rPr sz="2750" spc="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CPU</a:t>
            </a:r>
            <a:endParaRPr sz="275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76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nguồn cho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quạt</a:t>
            </a:r>
            <a:r>
              <a:rPr sz="275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CPU</a:t>
            </a:r>
            <a:endParaRPr sz="2750">
              <a:latin typeface="Arial"/>
              <a:cs typeface="Arial"/>
            </a:endParaRPr>
          </a:p>
          <a:p>
            <a:pPr marL="622935" marR="5080" indent="-610235">
              <a:lnSpc>
                <a:spcPct val="101600"/>
              </a:lnSpc>
              <a:spcBef>
                <a:spcPts val="70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Chú </a:t>
            </a:r>
            <a:r>
              <a:rPr sz="2750" spc="-50" dirty="0">
                <a:solidFill>
                  <a:srgbClr val="000066"/>
                </a:solidFill>
                <a:latin typeface="Arial"/>
                <a:cs typeface="Arial"/>
              </a:rPr>
              <a:t>ý: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Nguồn cho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quạt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CPU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trên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mainboard,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xem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tài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hoặc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tìm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thấy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ký 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hiệu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mainboard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(ví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dụ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“CPU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Fan”).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Quạt 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phải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lắp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sát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2750" spc="5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CPU.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381000"/>
            <a:ext cx="8305800" cy="5866130"/>
            <a:chOff x="533400" y="381000"/>
            <a:chExt cx="8305800" cy="5866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800" y="381000"/>
              <a:ext cx="5867400" cy="44005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2666936"/>
              <a:ext cx="5257800" cy="35798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68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59499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5. </a:t>
            </a:r>
            <a:r>
              <a:rPr sz="4400" spc="-15" dirty="0"/>
              <a:t>Tiến </a:t>
            </a:r>
            <a:r>
              <a:rPr sz="4400" spc="15" dirty="0"/>
              <a:t>hành </a:t>
            </a:r>
            <a:r>
              <a:rPr sz="4400" dirty="0"/>
              <a:t>lắp </a:t>
            </a:r>
            <a:r>
              <a:rPr sz="4400" spc="15" dirty="0"/>
              <a:t>ráp</a:t>
            </a:r>
            <a:r>
              <a:rPr sz="4400" spc="-114" dirty="0"/>
              <a:t> </a:t>
            </a:r>
            <a:r>
              <a:rPr sz="4350" spc="22" baseline="25862" dirty="0"/>
              <a:t>(3)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69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43962"/>
            <a:ext cx="8051800" cy="47663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622935" indent="-610235" algn="just">
              <a:lnSpc>
                <a:spcPct val="100000"/>
              </a:lnSpc>
              <a:spcBef>
                <a:spcPts val="4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b="1" i="1" spc="30" dirty="0">
                <a:solidFill>
                  <a:srgbClr val="000066"/>
                </a:solidFill>
                <a:latin typeface="Arial"/>
                <a:cs typeface="Arial"/>
              </a:rPr>
              <a:t>Gắn RAM vào</a:t>
            </a:r>
            <a:r>
              <a:rPr sz="2750" b="1" i="1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i="1" spc="1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endParaRPr sz="2750">
              <a:latin typeface="Arial"/>
              <a:cs typeface="Arial"/>
            </a:endParaRPr>
          </a:p>
          <a:p>
            <a:pPr marL="622935" marR="437515" indent="-610235" algn="just">
              <a:lnSpc>
                <a:spcPct val="91800"/>
              </a:lnSpc>
              <a:spcBef>
                <a:spcPts val="65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Đối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khe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SIMM: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Xác định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chiều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gắn,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đưa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nghiêng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chân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trong 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khe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cắm.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Quay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thanh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RAM đứng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thẳng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cho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đến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vòng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kẹp bên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ngoài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kẹp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chặt</a:t>
            </a:r>
            <a:r>
              <a:rPr sz="2750" spc="3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chúng.</a:t>
            </a:r>
            <a:endParaRPr sz="2750">
              <a:latin typeface="Arial"/>
              <a:cs typeface="Arial"/>
            </a:endParaRPr>
          </a:p>
          <a:p>
            <a:pPr marL="622935" indent="-610235" algn="just">
              <a:lnSpc>
                <a:spcPct val="100000"/>
              </a:lnSpc>
              <a:spcBef>
                <a:spcPts val="3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Đối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khe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r>
              <a:rPr sz="2750" spc="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DIMM:</a:t>
            </a:r>
            <a:endParaRPr sz="2750">
              <a:latin typeface="Arial"/>
              <a:cs typeface="Arial"/>
            </a:endParaRPr>
          </a:p>
          <a:p>
            <a:pPr marL="622935" marR="631190" indent="-610235" algn="just">
              <a:lnSpc>
                <a:spcPts val="3000"/>
              </a:lnSpc>
              <a:spcBef>
                <a:spcPts val="8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Kéo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cánh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tay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đỡ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phía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của khe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ra  phía</a:t>
            </a:r>
            <a:r>
              <a:rPr sz="2750" spc="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ngoài.</a:t>
            </a:r>
            <a:endParaRPr sz="2750">
              <a:latin typeface="Arial"/>
              <a:cs typeface="Arial"/>
            </a:endParaRPr>
          </a:p>
          <a:p>
            <a:pPr marL="622935" indent="-610235" algn="just">
              <a:lnSpc>
                <a:spcPct val="100000"/>
              </a:lnSpc>
              <a:spcBef>
                <a:spcPts val="3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Xác định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chiều</a:t>
            </a:r>
            <a:r>
              <a:rPr sz="2750" spc="3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gắn.</a:t>
            </a:r>
            <a:endParaRPr sz="2750">
              <a:latin typeface="Arial"/>
              <a:cs typeface="Arial"/>
            </a:endParaRPr>
          </a:p>
          <a:p>
            <a:pPr marL="622935" marR="5080" indent="-610235" algn="just">
              <a:lnSpc>
                <a:spcPts val="3000"/>
              </a:lnSpc>
              <a:spcBef>
                <a:spcPts val="81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935" algn="l"/>
              </a:tabLst>
            </a:pP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Lắp thẳng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khe,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ấn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xuống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đến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khi 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tay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đở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bật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giử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thanh</a:t>
            </a:r>
            <a:r>
              <a:rPr sz="2750" spc="6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RAM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704977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2. </a:t>
            </a:r>
            <a:r>
              <a:rPr sz="4400" spc="5" dirty="0"/>
              <a:t>Sơ </a:t>
            </a:r>
            <a:r>
              <a:rPr sz="4400" spc="15" dirty="0"/>
              <a:t>đồ </a:t>
            </a:r>
            <a:r>
              <a:rPr sz="4400" spc="20" dirty="0"/>
              <a:t>cấu </a:t>
            </a:r>
            <a:r>
              <a:rPr sz="4400" spc="15" dirty="0"/>
              <a:t>trúc </a:t>
            </a:r>
            <a:r>
              <a:rPr sz="4400" spc="5" dirty="0"/>
              <a:t>máy</a:t>
            </a:r>
            <a:r>
              <a:rPr sz="4400" spc="-365" dirty="0"/>
              <a:t> </a:t>
            </a:r>
            <a:r>
              <a:rPr sz="4400" spc="10" dirty="0"/>
              <a:t>tính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3202304" y="3153155"/>
            <a:ext cx="2884805" cy="2790825"/>
          </a:xfrm>
          <a:custGeom>
            <a:avLst/>
            <a:gdLst/>
            <a:ahLst/>
            <a:cxnLst/>
            <a:rect l="l" t="t" r="r" b="b"/>
            <a:pathLst>
              <a:path w="2884804" h="2790825">
                <a:moveTo>
                  <a:pt x="0" y="2790444"/>
                </a:moveTo>
                <a:lnTo>
                  <a:pt x="2884423" y="2790444"/>
                </a:lnTo>
                <a:lnTo>
                  <a:pt x="2884423" y="0"/>
                </a:lnTo>
                <a:lnTo>
                  <a:pt x="0" y="0"/>
                </a:lnTo>
                <a:lnTo>
                  <a:pt x="0" y="2790444"/>
                </a:lnTo>
                <a:close/>
              </a:path>
            </a:pathLst>
          </a:custGeom>
          <a:ln w="9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4601" y="3181032"/>
            <a:ext cx="124587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0" dirty="0">
                <a:latin typeface="Arial"/>
                <a:cs typeface="Arial"/>
              </a:rPr>
              <a:t>M</a:t>
            </a:r>
            <a:r>
              <a:rPr sz="2000" spc="10" dirty="0">
                <a:latin typeface="Arial"/>
                <a:cs typeface="Arial"/>
              </a:rPr>
              <a:t>ain</a:t>
            </a:r>
            <a:r>
              <a:rPr sz="2000" dirty="0">
                <a:latin typeface="Arial"/>
                <a:cs typeface="Arial"/>
              </a:rPr>
              <a:t>b</a:t>
            </a:r>
            <a:r>
              <a:rPr sz="2000" spc="10" dirty="0">
                <a:latin typeface="Arial"/>
                <a:cs typeface="Arial"/>
              </a:rPr>
              <a:t>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3071" y="3850817"/>
            <a:ext cx="1802764" cy="85915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" algn="ctr">
              <a:lnSpc>
                <a:spcPts val="2395"/>
              </a:lnSpc>
            </a:pPr>
            <a:r>
              <a:rPr sz="2000" dirty="0">
                <a:latin typeface="Arial"/>
                <a:cs typeface="Arial"/>
              </a:rPr>
              <a:t>CPU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3071" y="5110048"/>
            <a:ext cx="1802764" cy="64452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5"/>
              </a:spcBef>
            </a:pPr>
            <a:r>
              <a:rPr sz="2000" spc="15" dirty="0">
                <a:latin typeface="Arial"/>
                <a:cs typeface="Arial"/>
              </a:rPr>
              <a:t>Bộ </a:t>
            </a:r>
            <a:r>
              <a:rPr sz="2000" spc="10" dirty="0">
                <a:latin typeface="Arial"/>
                <a:cs typeface="Arial"/>
              </a:rPr>
              <a:t>nhớ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trong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9200" y="3153232"/>
            <a:ext cx="1442720" cy="64452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7485">
              <a:lnSpc>
                <a:spcPts val="2385"/>
              </a:lnSpc>
            </a:pPr>
            <a:r>
              <a:rPr sz="2000" spc="25" dirty="0">
                <a:latin typeface="Arial"/>
                <a:cs typeface="Arial"/>
              </a:rPr>
              <a:t>Màn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hình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43071" y="2133549"/>
            <a:ext cx="1802764" cy="64452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2375"/>
              </a:lnSpc>
            </a:pPr>
            <a:r>
              <a:rPr sz="2000" spc="15" dirty="0">
                <a:latin typeface="Arial"/>
                <a:cs typeface="Arial"/>
              </a:rPr>
              <a:t>Bộ </a:t>
            </a:r>
            <a:r>
              <a:rPr sz="2000" spc="10" dirty="0">
                <a:latin typeface="Arial"/>
                <a:cs typeface="Arial"/>
              </a:rPr>
              <a:t>nhớ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ngoài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200" y="4090492"/>
            <a:ext cx="1442720" cy="64452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8435">
              <a:lnSpc>
                <a:spcPts val="2395"/>
              </a:lnSpc>
            </a:pPr>
            <a:r>
              <a:rPr sz="2000" spc="15" dirty="0">
                <a:latin typeface="Arial"/>
                <a:cs typeface="Arial"/>
              </a:rPr>
              <a:t>Bàn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phím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200" y="4949063"/>
            <a:ext cx="1442720" cy="64452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5"/>
              </a:spcBef>
            </a:pPr>
            <a:r>
              <a:rPr sz="2000" spc="25" dirty="0">
                <a:latin typeface="Arial"/>
                <a:cs typeface="Arial"/>
              </a:rPr>
              <a:t>Con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chuột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7494" y="3153232"/>
            <a:ext cx="1442720" cy="64452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075">
              <a:lnSpc>
                <a:spcPts val="2385"/>
              </a:lnSpc>
            </a:pPr>
            <a:r>
              <a:rPr sz="2000" spc="25" dirty="0">
                <a:latin typeface="Arial"/>
                <a:cs typeface="Arial"/>
              </a:rPr>
              <a:t>Máy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7494" y="4519752"/>
            <a:ext cx="1983105" cy="1288415"/>
          </a:xfrm>
          <a:prstGeom prst="rect">
            <a:avLst/>
          </a:prstGeom>
          <a:ln w="9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5575" marR="142240" indent="8890" algn="ctr">
              <a:lnSpc>
                <a:spcPct val="100000"/>
              </a:lnSpc>
            </a:pPr>
            <a:r>
              <a:rPr sz="2000" spc="25" dirty="0">
                <a:latin typeface="Arial"/>
                <a:cs typeface="Arial"/>
              </a:rPr>
              <a:t>Các </a:t>
            </a:r>
            <a:r>
              <a:rPr sz="2000" spc="10" dirty="0">
                <a:latin typeface="Arial"/>
                <a:cs typeface="Arial"/>
              </a:rPr>
              <a:t>thiết </a:t>
            </a:r>
            <a:r>
              <a:rPr sz="2000" spc="5" dirty="0">
                <a:latin typeface="Arial"/>
                <a:cs typeface="Arial"/>
              </a:rPr>
              <a:t>bị  </a:t>
            </a:r>
            <a:r>
              <a:rPr sz="2000" spc="25" dirty="0">
                <a:latin typeface="Arial"/>
                <a:cs typeface="Arial"/>
              </a:rPr>
              <a:t>khác, </a:t>
            </a:r>
            <a:r>
              <a:rPr sz="2000" spc="10" dirty="0">
                <a:latin typeface="Arial"/>
                <a:cs typeface="Arial"/>
              </a:rPr>
              <a:t>Modem,  </a:t>
            </a:r>
            <a:r>
              <a:rPr sz="2000" spc="-35" dirty="0">
                <a:latin typeface="Arial"/>
                <a:cs typeface="Arial"/>
              </a:rPr>
              <a:t>fax, </a:t>
            </a:r>
            <a:r>
              <a:rPr sz="2000" spc="15" dirty="0">
                <a:latin typeface="Arial"/>
                <a:cs typeface="Arial"/>
              </a:rPr>
              <a:t>card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mạng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61412" y="2777489"/>
            <a:ext cx="3966210" cy="2386330"/>
          </a:xfrm>
          <a:custGeom>
            <a:avLst/>
            <a:gdLst/>
            <a:ahLst/>
            <a:cxnLst/>
            <a:rect l="l" t="t" r="r" b="b"/>
            <a:pathLst>
              <a:path w="3966209" h="2386329">
                <a:moveTo>
                  <a:pt x="540893" y="1956943"/>
                </a:moveTo>
                <a:lnTo>
                  <a:pt x="457454" y="1974469"/>
                </a:lnTo>
                <a:lnTo>
                  <a:pt x="477215" y="1999386"/>
                </a:lnTo>
                <a:lnTo>
                  <a:pt x="55791" y="2333853"/>
                </a:lnTo>
                <a:lnTo>
                  <a:pt x="36068" y="2308987"/>
                </a:lnTo>
                <a:lnTo>
                  <a:pt x="0" y="2386203"/>
                </a:lnTo>
                <a:lnTo>
                  <a:pt x="83439" y="2368677"/>
                </a:lnTo>
                <a:lnTo>
                  <a:pt x="69926" y="2351659"/>
                </a:lnTo>
                <a:lnTo>
                  <a:pt x="63665" y="2343772"/>
                </a:lnTo>
                <a:lnTo>
                  <a:pt x="485089" y="2009305"/>
                </a:lnTo>
                <a:lnTo>
                  <a:pt x="504825" y="2034159"/>
                </a:lnTo>
                <a:lnTo>
                  <a:pt x="524751" y="1991487"/>
                </a:lnTo>
                <a:lnTo>
                  <a:pt x="540893" y="1956943"/>
                </a:lnTo>
                <a:close/>
              </a:path>
              <a:path w="3966209" h="2386329">
                <a:moveTo>
                  <a:pt x="540893" y="1527683"/>
                </a:moveTo>
                <a:lnTo>
                  <a:pt x="528193" y="1521333"/>
                </a:lnTo>
                <a:lnTo>
                  <a:pt x="464693" y="1489583"/>
                </a:lnTo>
                <a:lnTo>
                  <a:pt x="464693" y="1521333"/>
                </a:lnTo>
                <a:lnTo>
                  <a:pt x="76200" y="1521333"/>
                </a:lnTo>
                <a:lnTo>
                  <a:pt x="76200" y="1489583"/>
                </a:lnTo>
                <a:lnTo>
                  <a:pt x="0" y="1527683"/>
                </a:lnTo>
                <a:lnTo>
                  <a:pt x="76200" y="1565783"/>
                </a:lnTo>
                <a:lnTo>
                  <a:pt x="76200" y="1534033"/>
                </a:lnTo>
                <a:lnTo>
                  <a:pt x="464693" y="1534033"/>
                </a:lnTo>
                <a:lnTo>
                  <a:pt x="464693" y="1565783"/>
                </a:lnTo>
                <a:lnTo>
                  <a:pt x="528193" y="1534033"/>
                </a:lnTo>
                <a:lnTo>
                  <a:pt x="540893" y="1527683"/>
                </a:lnTo>
                <a:close/>
              </a:path>
              <a:path w="3966209" h="2386329">
                <a:moveTo>
                  <a:pt x="540893" y="1098296"/>
                </a:moveTo>
                <a:lnTo>
                  <a:pt x="523608" y="1073658"/>
                </a:lnTo>
                <a:lnTo>
                  <a:pt x="491998" y="1028573"/>
                </a:lnTo>
                <a:lnTo>
                  <a:pt x="476872" y="1056424"/>
                </a:lnTo>
                <a:lnTo>
                  <a:pt x="70002" y="835774"/>
                </a:lnTo>
                <a:lnTo>
                  <a:pt x="73317" y="829691"/>
                </a:lnTo>
                <a:lnTo>
                  <a:pt x="85217" y="807847"/>
                </a:lnTo>
                <a:lnTo>
                  <a:pt x="0" y="804926"/>
                </a:lnTo>
                <a:lnTo>
                  <a:pt x="48768" y="874776"/>
                </a:lnTo>
                <a:lnTo>
                  <a:pt x="63944" y="846899"/>
                </a:lnTo>
                <a:lnTo>
                  <a:pt x="470801" y="1067612"/>
                </a:lnTo>
                <a:lnTo>
                  <a:pt x="455676" y="1095502"/>
                </a:lnTo>
                <a:lnTo>
                  <a:pt x="540893" y="1098296"/>
                </a:lnTo>
                <a:close/>
              </a:path>
              <a:path w="3966209" h="2386329">
                <a:moveTo>
                  <a:pt x="1081659" y="1742313"/>
                </a:moveTo>
                <a:lnTo>
                  <a:pt x="996823" y="1734947"/>
                </a:lnTo>
                <a:lnTo>
                  <a:pt x="1008532" y="1764525"/>
                </a:lnTo>
                <a:lnTo>
                  <a:pt x="609346" y="1922919"/>
                </a:lnTo>
                <a:lnTo>
                  <a:pt x="597662" y="1893443"/>
                </a:lnTo>
                <a:lnTo>
                  <a:pt x="540893" y="1956943"/>
                </a:lnTo>
                <a:lnTo>
                  <a:pt x="625716" y="1964182"/>
                </a:lnTo>
                <a:lnTo>
                  <a:pt x="615899" y="1939417"/>
                </a:lnTo>
                <a:lnTo>
                  <a:pt x="614032" y="1934743"/>
                </a:lnTo>
                <a:lnTo>
                  <a:pt x="1013206" y="1776336"/>
                </a:lnTo>
                <a:lnTo>
                  <a:pt x="1024890" y="1805813"/>
                </a:lnTo>
                <a:lnTo>
                  <a:pt x="1065987" y="1759839"/>
                </a:lnTo>
                <a:lnTo>
                  <a:pt x="1081659" y="1742313"/>
                </a:lnTo>
                <a:close/>
              </a:path>
              <a:path w="3966209" h="2386329">
                <a:moveTo>
                  <a:pt x="1081659" y="1527683"/>
                </a:moveTo>
                <a:lnTo>
                  <a:pt x="1068959" y="1521333"/>
                </a:lnTo>
                <a:lnTo>
                  <a:pt x="1005459" y="1489583"/>
                </a:lnTo>
                <a:lnTo>
                  <a:pt x="1005459" y="1521333"/>
                </a:lnTo>
                <a:lnTo>
                  <a:pt x="617080" y="1521333"/>
                </a:lnTo>
                <a:lnTo>
                  <a:pt x="617080" y="1489583"/>
                </a:lnTo>
                <a:lnTo>
                  <a:pt x="540893" y="1527683"/>
                </a:lnTo>
                <a:lnTo>
                  <a:pt x="617080" y="1565783"/>
                </a:lnTo>
                <a:lnTo>
                  <a:pt x="617080" y="1534033"/>
                </a:lnTo>
                <a:lnTo>
                  <a:pt x="1005459" y="1534033"/>
                </a:lnTo>
                <a:lnTo>
                  <a:pt x="1005459" y="1565783"/>
                </a:lnTo>
                <a:lnTo>
                  <a:pt x="1068959" y="1534033"/>
                </a:lnTo>
                <a:lnTo>
                  <a:pt x="1081659" y="1527683"/>
                </a:lnTo>
                <a:close/>
              </a:path>
              <a:path w="3966209" h="2386329">
                <a:moveTo>
                  <a:pt x="1081659" y="1312926"/>
                </a:moveTo>
                <a:lnTo>
                  <a:pt x="1065987" y="1295400"/>
                </a:lnTo>
                <a:lnTo>
                  <a:pt x="1024890" y="1249426"/>
                </a:lnTo>
                <a:lnTo>
                  <a:pt x="1013167" y="1279017"/>
                </a:lnTo>
                <a:lnTo>
                  <a:pt x="614032" y="1120521"/>
                </a:lnTo>
                <a:lnTo>
                  <a:pt x="615899" y="1115822"/>
                </a:lnTo>
                <a:lnTo>
                  <a:pt x="625716" y="1091057"/>
                </a:lnTo>
                <a:lnTo>
                  <a:pt x="540893" y="1098296"/>
                </a:lnTo>
                <a:lnTo>
                  <a:pt x="597662" y="1161796"/>
                </a:lnTo>
                <a:lnTo>
                  <a:pt x="609346" y="1132332"/>
                </a:lnTo>
                <a:lnTo>
                  <a:pt x="1008532" y="1290726"/>
                </a:lnTo>
                <a:lnTo>
                  <a:pt x="996823" y="1320292"/>
                </a:lnTo>
                <a:lnTo>
                  <a:pt x="1081659" y="1312926"/>
                </a:lnTo>
                <a:close/>
              </a:path>
              <a:path w="3966209" h="2386329">
                <a:moveTo>
                  <a:pt x="2021205" y="1979422"/>
                </a:moveTo>
                <a:lnTo>
                  <a:pt x="2014855" y="1966722"/>
                </a:lnTo>
                <a:lnTo>
                  <a:pt x="1983105" y="1903222"/>
                </a:lnTo>
                <a:lnTo>
                  <a:pt x="1945005" y="1979422"/>
                </a:lnTo>
                <a:lnTo>
                  <a:pt x="1976755" y="1979422"/>
                </a:lnTo>
                <a:lnTo>
                  <a:pt x="1976755" y="2256409"/>
                </a:lnTo>
                <a:lnTo>
                  <a:pt x="1945005" y="2256409"/>
                </a:lnTo>
                <a:lnTo>
                  <a:pt x="1983105" y="2332609"/>
                </a:lnTo>
                <a:lnTo>
                  <a:pt x="2014855" y="2269109"/>
                </a:lnTo>
                <a:lnTo>
                  <a:pt x="2021205" y="2256409"/>
                </a:lnTo>
                <a:lnTo>
                  <a:pt x="1989455" y="2256409"/>
                </a:lnTo>
                <a:lnTo>
                  <a:pt x="1989455" y="1979422"/>
                </a:lnTo>
                <a:lnTo>
                  <a:pt x="2021205" y="1979422"/>
                </a:lnTo>
                <a:close/>
              </a:path>
              <a:path w="3966209" h="2386329">
                <a:moveTo>
                  <a:pt x="2021205" y="530606"/>
                </a:moveTo>
                <a:lnTo>
                  <a:pt x="2014855" y="517906"/>
                </a:lnTo>
                <a:lnTo>
                  <a:pt x="1983105" y="454406"/>
                </a:lnTo>
                <a:lnTo>
                  <a:pt x="1945005" y="530606"/>
                </a:lnTo>
                <a:lnTo>
                  <a:pt x="1976755" y="530606"/>
                </a:lnTo>
                <a:lnTo>
                  <a:pt x="1976755" y="1022096"/>
                </a:lnTo>
                <a:lnTo>
                  <a:pt x="1945005" y="1022096"/>
                </a:lnTo>
                <a:lnTo>
                  <a:pt x="1983105" y="1098296"/>
                </a:lnTo>
                <a:lnTo>
                  <a:pt x="2014855" y="1034796"/>
                </a:lnTo>
                <a:lnTo>
                  <a:pt x="2021205" y="1022096"/>
                </a:lnTo>
                <a:lnTo>
                  <a:pt x="1989455" y="1022096"/>
                </a:lnTo>
                <a:lnTo>
                  <a:pt x="1989455" y="530606"/>
                </a:lnTo>
                <a:lnTo>
                  <a:pt x="2021205" y="530606"/>
                </a:lnTo>
                <a:close/>
              </a:path>
              <a:path w="3966209" h="2386329">
                <a:moveTo>
                  <a:pt x="2021205" y="76200"/>
                </a:moveTo>
                <a:lnTo>
                  <a:pt x="2014855" y="63500"/>
                </a:lnTo>
                <a:lnTo>
                  <a:pt x="1983105" y="0"/>
                </a:lnTo>
                <a:lnTo>
                  <a:pt x="1945005" y="76200"/>
                </a:lnTo>
                <a:lnTo>
                  <a:pt x="1976755" y="76200"/>
                </a:lnTo>
                <a:lnTo>
                  <a:pt x="1976755" y="378206"/>
                </a:lnTo>
                <a:lnTo>
                  <a:pt x="1945005" y="378206"/>
                </a:lnTo>
                <a:lnTo>
                  <a:pt x="1983105" y="454406"/>
                </a:lnTo>
                <a:lnTo>
                  <a:pt x="2014855" y="390906"/>
                </a:lnTo>
                <a:lnTo>
                  <a:pt x="2021205" y="378206"/>
                </a:lnTo>
                <a:lnTo>
                  <a:pt x="1989455" y="378206"/>
                </a:lnTo>
                <a:lnTo>
                  <a:pt x="1989455" y="76200"/>
                </a:lnTo>
                <a:lnTo>
                  <a:pt x="2021205" y="76200"/>
                </a:lnTo>
                <a:close/>
              </a:path>
              <a:path w="3966209" h="2386329">
                <a:moveTo>
                  <a:pt x="3425317" y="1742313"/>
                </a:moveTo>
                <a:lnTo>
                  <a:pt x="3412617" y="1735963"/>
                </a:lnTo>
                <a:lnTo>
                  <a:pt x="3349117" y="1704213"/>
                </a:lnTo>
                <a:lnTo>
                  <a:pt x="3349117" y="1735963"/>
                </a:lnTo>
                <a:lnTo>
                  <a:pt x="2960624" y="1735963"/>
                </a:lnTo>
                <a:lnTo>
                  <a:pt x="2960624" y="1704213"/>
                </a:lnTo>
                <a:lnTo>
                  <a:pt x="2884424" y="1742313"/>
                </a:lnTo>
                <a:lnTo>
                  <a:pt x="2960624" y="1780413"/>
                </a:lnTo>
                <a:lnTo>
                  <a:pt x="2960624" y="1748663"/>
                </a:lnTo>
                <a:lnTo>
                  <a:pt x="3349117" y="1748663"/>
                </a:lnTo>
                <a:lnTo>
                  <a:pt x="3349117" y="1780413"/>
                </a:lnTo>
                <a:lnTo>
                  <a:pt x="3412617" y="1748663"/>
                </a:lnTo>
                <a:lnTo>
                  <a:pt x="3425317" y="1742313"/>
                </a:lnTo>
                <a:close/>
              </a:path>
              <a:path w="3966209" h="2386329">
                <a:moveTo>
                  <a:pt x="3425317" y="1098296"/>
                </a:moveTo>
                <a:lnTo>
                  <a:pt x="3340354" y="1091057"/>
                </a:lnTo>
                <a:lnTo>
                  <a:pt x="3352101" y="1120546"/>
                </a:lnTo>
                <a:lnTo>
                  <a:pt x="2952966" y="1279042"/>
                </a:lnTo>
                <a:lnTo>
                  <a:pt x="2941193" y="1249426"/>
                </a:lnTo>
                <a:lnTo>
                  <a:pt x="2884424" y="1312926"/>
                </a:lnTo>
                <a:lnTo>
                  <a:pt x="2969387" y="1320292"/>
                </a:lnTo>
                <a:lnTo>
                  <a:pt x="2959481" y="1295400"/>
                </a:lnTo>
                <a:lnTo>
                  <a:pt x="2957601" y="1290701"/>
                </a:lnTo>
                <a:lnTo>
                  <a:pt x="3356800" y="1132344"/>
                </a:lnTo>
                <a:lnTo>
                  <a:pt x="3368548" y="1161796"/>
                </a:lnTo>
                <a:lnTo>
                  <a:pt x="3409645" y="1115822"/>
                </a:lnTo>
                <a:lnTo>
                  <a:pt x="3425317" y="1098296"/>
                </a:lnTo>
                <a:close/>
              </a:path>
              <a:path w="3966209" h="2386329">
                <a:moveTo>
                  <a:pt x="3966083" y="2171573"/>
                </a:moveTo>
                <a:lnTo>
                  <a:pt x="3949992" y="2137029"/>
                </a:lnTo>
                <a:lnTo>
                  <a:pt x="3930142" y="2094357"/>
                </a:lnTo>
                <a:lnTo>
                  <a:pt x="3910406" y="2119223"/>
                </a:lnTo>
                <a:lnTo>
                  <a:pt x="3488956" y="1784616"/>
                </a:lnTo>
                <a:lnTo>
                  <a:pt x="3495217" y="1776730"/>
                </a:lnTo>
                <a:lnTo>
                  <a:pt x="3508629" y="1759839"/>
                </a:lnTo>
                <a:lnTo>
                  <a:pt x="3425317" y="1742313"/>
                </a:lnTo>
                <a:lnTo>
                  <a:pt x="3461258" y="1819529"/>
                </a:lnTo>
                <a:lnTo>
                  <a:pt x="3480981" y="1794662"/>
                </a:lnTo>
                <a:lnTo>
                  <a:pt x="3902532" y="2129142"/>
                </a:lnTo>
                <a:lnTo>
                  <a:pt x="3882758" y="2154047"/>
                </a:lnTo>
                <a:lnTo>
                  <a:pt x="3966083" y="2171573"/>
                </a:lnTo>
                <a:close/>
              </a:path>
              <a:path w="3966209" h="2386329">
                <a:moveTo>
                  <a:pt x="3966083" y="804926"/>
                </a:moveTo>
                <a:lnTo>
                  <a:pt x="3880993" y="807847"/>
                </a:lnTo>
                <a:lnTo>
                  <a:pt x="3896118" y="835748"/>
                </a:lnTo>
                <a:lnTo>
                  <a:pt x="3489198" y="1056424"/>
                </a:lnTo>
                <a:lnTo>
                  <a:pt x="3474085" y="1028573"/>
                </a:lnTo>
                <a:lnTo>
                  <a:pt x="3425317" y="1098296"/>
                </a:lnTo>
                <a:lnTo>
                  <a:pt x="3510407" y="1095502"/>
                </a:lnTo>
                <a:lnTo>
                  <a:pt x="3498545" y="1073658"/>
                </a:lnTo>
                <a:lnTo>
                  <a:pt x="3495268" y="1067612"/>
                </a:lnTo>
                <a:lnTo>
                  <a:pt x="3902189" y="846937"/>
                </a:lnTo>
                <a:lnTo>
                  <a:pt x="3917315" y="874776"/>
                </a:lnTo>
                <a:lnTo>
                  <a:pt x="3948785" y="829691"/>
                </a:lnTo>
                <a:lnTo>
                  <a:pt x="3966083" y="804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96078" y="4751387"/>
            <a:ext cx="4686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Arial"/>
                <a:cs typeface="Arial"/>
              </a:rPr>
              <a:t>Bus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77858" y="6595339"/>
            <a:ext cx="175260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98540" y="4106481"/>
            <a:ext cx="4686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Arial"/>
                <a:cs typeface="Arial"/>
              </a:rPr>
              <a:t>Bus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53328" y="3533203"/>
            <a:ext cx="4686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Arial"/>
                <a:cs typeface="Arial"/>
              </a:rPr>
              <a:t>Bus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96078" y="3246691"/>
            <a:ext cx="4686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Arial"/>
                <a:cs typeface="Arial"/>
              </a:rPr>
              <a:t>Bus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2470" y="3909377"/>
            <a:ext cx="4686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Arial"/>
                <a:cs typeface="Arial"/>
              </a:rPr>
              <a:t>Bus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381000"/>
            <a:ext cx="8172450" cy="6238875"/>
            <a:chOff x="685800" y="381000"/>
            <a:chExt cx="8172450" cy="6238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381000"/>
              <a:ext cx="5276850" cy="3952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667000"/>
              <a:ext cx="5276850" cy="39528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70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59499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5. </a:t>
            </a:r>
            <a:r>
              <a:rPr sz="4400" spc="-15" dirty="0"/>
              <a:t>Tiến </a:t>
            </a:r>
            <a:r>
              <a:rPr sz="4400" spc="15" dirty="0"/>
              <a:t>hành </a:t>
            </a:r>
            <a:r>
              <a:rPr sz="4400" dirty="0"/>
              <a:t>lắp </a:t>
            </a:r>
            <a:r>
              <a:rPr sz="4400" spc="15" dirty="0"/>
              <a:t>ráp</a:t>
            </a:r>
            <a:r>
              <a:rPr sz="4400" spc="-114" dirty="0"/>
              <a:t> </a:t>
            </a:r>
            <a:r>
              <a:rPr sz="4350" spc="22" baseline="25862" dirty="0"/>
              <a:t>(4)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71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43448"/>
            <a:ext cx="8121650" cy="465264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Nối cáp </a:t>
            </a:r>
            <a:r>
              <a:rPr sz="2400" b="1" i="1" spc="-10" dirty="0">
                <a:solidFill>
                  <a:srgbClr val="000066"/>
                </a:solidFill>
                <a:latin typeface="Arial"/>
                <a:cs typeface="Arial"/>
              </a:rPr>
              <a:t>IDE, </a:t>
            </a:r>
            <a:r>
              <a:rPr sz="2400" b="1" i="1" spc="1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400" b="1" i="1" spc="-10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400" b="1" i="1" spc="-3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cáp các </a:t>
            </a:r>
            <a:r>
              <a:rPr sz="2400" b="1" i="1" spc="20" dirty="0">
                <a:solidFill>
                  <a:srgbClr val="000066"/>
                </a:solidFill>
                <a:latin typeface="Arial"/>
                <a:cs typeface="Arial"/>
              </a:rPr>
              <a:t>cổng </a:t>
            </a:r>
            <a:r>
              <a:rPr sz="2400" b="1" i="1" spc="-20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400" b="1" i="1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3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đầu cáp cắp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400" spc="4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endParaRPr sz="2400">
              <a:latin typeface="Arial"/>
              <a:cs typeface="Arial"/>
            </a:endParaRPr>
          </a:p>
          <a:p>
            <a:pPr marL="622935" marR="158115" indent="-610235">
              <a:lnSpc>
                <a:spcPct val="90000"/>
              </a:lnSpc>
              <a:spcBef>
                <a:spcPts val="56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vị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trí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tren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mainboard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(có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ký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hiệu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IDE1,  IDE2,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 Primary/Secondary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IDE,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Floppy,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hoặc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FDD, 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HDD1, HDD2</a:t>
            </a:r>
            <a:r>
              <a:rPr sz="2400" spc="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…)</a:t>
            </a:r>
            <a:endParaRPr sz="2400">
              <a:latin typeface="Arial"/>
              <a:cs typeface="Arial"/>
            </a:endParaRPr>
          </a:p>
          <a:p>
            <a:pPr marL="622935" marR="5080" indent="-610235">
              <a:lnSpc>
                <a:spcPts val="2630"/>
              </a:lnSpc>
              <a:spcBef>
                <a:spcPts val="5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chiều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(bên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đỏ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cáp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dây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1),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rất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dể </a:t>
            </a:r>
            <a:r>
              <a:rPr sz="2400" spc="-7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nhờ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gờ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cáp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khe</a:t>
            </a:r>
            <a:r>
              <a:rPr sz="24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cắm.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Gắn mainboard </a:t>
            </a:r>
            <a:r>
              <a:rPr sz="2400" b="1" i="1" spc="-2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b="1" i="1" spc="-30" dirty="0">
                <a:solidFill>
                  <a:srgbClr val="000066"/>
                </a:solidFill>
                <a:latin typeface="Arial"/>
                <a:cs typeface="Arial"/>
              </a:rPr>
              <a:t>vỏ</a:t>
            </a:r>
            <a:r>
              <a:rPr sz="2400" b="1" i="1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i="1" spc="-10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2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vị</a:t>
            </a:r>
            <a:r>
              <a:rPr sz="2400" spc="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trí.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2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Chọn,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lắp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tấm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che</a:t>
            </a:r>
            <a:r>
              <a:rPr sz="2400" spc="2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cổng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35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Lắp các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chân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đế,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miếng</a:t>
            </a:r>
            <a:r>
              <a:rPr sz="2400" spc="3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lót…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27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Đưa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mainboard </a:t>
            </a:r>
            <a:r>
              <a:rPr sz="2400" spc="-50" dirty="0">
                <a:solidFill>
                  <a:srgbClr val="000066"/>
                </a:solidFill>
                <a:latin typeface="Arial"/>
                <a:cs typeface="Arial"/>
              </a:rPr>
              <a:t>vào,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bắt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vít.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7315200" cy="5480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4724400" cy="45720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2400" b="0" spc="-235" dirty="0">
                <a:solidFill>
                  <a:srgbClr val="000000"/>
                </a:solidFill>
                <a:latin typeface="Arial"/>
                <a:cs typeface="Arial"/>
              </a:rPr>
              <a:t>KÕt </a:t>
            </a:r>
            <a:r>
              <a:rPr sz="2400" b="0" spc="-45" dirty="0">
                <a:solidFill>
                  <a:srgbClr val="000000"/>
                </a:solidFill>
                <a:latin typeface="Arial"/>
                <a:cs typeface="Arial"/>
              </a:rPr>
              <a:t>nèi </a:t>
            </a:r>
            <a:r>
              <a:rPr sz="2400" b="0" spc="-30" dirty="0">
                <a:solidFill>
                  <a:srgbClr val="000000"/>
                </a:solidFill>
                <a:latin typeface="Arial"/>
                <a:cs typeface="Arial"/>
              </a:rPr>
              <a:t>c¸p </a:t>
            </a:r>
            <a:r>
              <a:rPr sz="2400" b="0" dirty="0">
                <a:solidFill>
                  <a:srgbClr val="000000"/>
                </a:solidFill>
                <a:latin typeface="Arial"/>
                <a:cs typeface="Arial"/>
              </a:rPr>
              <a:t>IDE </a:t>
            </a:r>
            <a:r>
              <a:rPr sz="2400" b="0" spc="-200" dirty="0">
                <a:solidFill>
                  <a:srgbClr val="000000"/>
                </a:solidFill>
                <a:latin typeface="Arial"/>
                <a:cs typeface="Arial"/>
              </a:rPr>
              <a:t>vµ </a:t>
            </a:r>
            <a:r>
              <a:rPr sz="2400" b="0" spc="-635" dirty="0">
                <a:solidFill>
                  <a:srgbClr val="000000"/>
                </a:solidFill>
                <a:latin typeface="Arial"/>
                <a:cs typeface="Arial"/>
              </a:rPr>
              <a:t>®Üa</a:t>
            </a:r>
            <a:r>
              <a:rPr sz="2400" b="0" spc="-6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360" dirty="0">
                <a:solidFill>
                  <a:srgbClr val="000000"/>
                </a:solidFill>
                <a:latin typeface="Arial"/>
                <a:cs typeface="Arial"/>
              </a:rPr>
              <a:t>mÒm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72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04672"/>
            <a:ext cx="8001000" cy="6264910"/>
            <a:chOff x="457200" y="304672"/>
            <a:chExt cx="8001000" cy="6264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04799"/>
              <a:ext cx="4724400" cy="35386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3400" y="304672"/>
              <a:ext cx="4114800" cy="30814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200" y="3428999"/>
              <a:ext cx="4191000" cy="31400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73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59499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5. </a:t>
            </a:r>
            <a:r>
              <a:rPr sz="4400" spc="-15" dirty="0"/>
              <a:t>Tiến </a:t>
            </a:r>
            <a:r>
              <a:rPr sz="4400" spc="15" dirty="0"/>
              <a:t>hành </a:t>
            </a:r>
            <a:r>
              <a:rPr sz="4400" dirty="0"/>
              <a:t>lắp </a:t>
            </a:r>
            <a:r>
              <a:rPr sz="4400" spc="15" dirty="0"/>
              <a:t>ráp</a:t>
            </a:r>
            <a:r>
              <a:rPr sz="4400" spc="-114" dirty="0"/>
              <a:t> </a:t>
            </a:r>
            <a:r>
              <a:rPr sz="4350" spc="22" baseline="25862" dirty="0"/>
              <a:t>(5)</a:t>
            </a:r>
            <a:endParaRPr sz="4350" baseline="25862"/>
          </a:p>
        </p:txBody>
      </p:sp>
      <p:sp>
        <p:nvSpPr>
          <p:cNvPr id="9" name="object 9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74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68767"/>
            <a:ext cx="318833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000" b="1" i="1" spc="-20" dirty="0">
                <a:solidFill>
                  <a:srgbClr val="000066"/>
                </a:solidFill>
                <a:latin typeface="Arial"/>
                <a:cs typeface="Arial"/>
              </a:rPr>
              <a:t>nguồn </a:t>
            </a:r>
            <a:r>
              <a:rPr sz="2000" b="1" i="1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000" b="1" i="1" spc="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975" y="3075622"/>
            <a:ext cx="139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975" y="1873948"/>
            <a:ext cx="8043545" cy="1670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22935" indent="-610235">
              <a:lnSpc>
                <a:spcPct val="100000"/>
              </a:lnSpc>
              <a:spcBef>
                <a:spcPts val="1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Nguốn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AT:</a:t>
            </a:r>
            <a:endParaRPr sz="2000">
              <a:latin typeface="Arial"/>
              <a:cs typeface="Arial"/>
            </a:endParaRPr>
          </a:p>
          <a:p>
            <a:pPr marL="622935" marR="5080" indent="-610235">
              <a:lnSpc>
                <a:spcPct val="79800"/>
              </a:lnSpc>
              <a:spcBef>
                <a:spcPts val="49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Xem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thứ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dây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ở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nguồn.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hai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đầu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dây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P8,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P9,</a:t>
            </a:r>
            <a:r>
              <a:rPr sz="2000" spc="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dây đen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phía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trong. </a:t>
            </a:r>
            <a:r>
              <a:rPr sz="2000" spc="35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chiều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dựa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gờ,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ngàm.</a:t>
            </a:r>
            <a:endParaRPr sz="2000">
              <a:latin typeface="Arial"/>
              <a:cs typeface="Arial"/>
            </a:endParaRPr>
          </a:p>
          <a:p>
            <a:pPr marL="622935">
              <a:lnSpc>
                <a:spcPts val="2140"/>
              </a:lnSpc>
              <a:spcBef>
                <a:spcPts val="5"/>
              </a:spcBef>
            </a:pP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ATX:</a:t>
            </a:r>
            <a:r>
              <a:rPr sz="2000" spc="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đầu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20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dây.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định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chiều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nhờ</a:t>
            </a:r>
            <a:endParaRPr sz="2000">
              <a:latin typeface="Arial"/>
              <a:cs typeface="Arial"/>
            </a:endParaRPr>
          </a:p>
          <a:p>
            <a:pPr marL="622935">
              <a:lnSpc>
                <a:spcPts val="2140"/>
              </a:lnSpc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gờ.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975" y="3514344"/>
            <a:ext cx="7002145" cy="1250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Nối các </a:t>
            </a:r>
            <a:r>
              <a:rPr sz="2000" b="1" i="1" spc="25" dirty="0">
                <a:solidFill>
                  <a:srgbClr val="000066"/>
                </a:solidFill>
                <a:latin typeface="Arial"/>
                <a:cs typeface="Arial"/>
              </a:rPr>
              <a:t>đèn </a:t>
            </a:r>
            <a:r>
              <a:rPr sz="2000" b="1" i="1" spc="-5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000" b="1" i="1" spc="-10" dirty="0">
                <a:solidFill>
                  <a:srgbClr val="000066"/>
                </a:solidFill>
                <a:latin typeface="Arial"/>
                <a:cs typeface="Arial"/>
              </a:rPr>
              <a:t>thị, </a:t>
            </a:r>
            <a:r>
              <a:rPr sz="2000" b="1" i="1" spc="-5" dirty="0">
                <a:solidFill>
                  <a:srgbClr val="000066"/>
                </a:solidFill>
                <a:latin typeface="Arial"/>
                <a:cs typeface="Arial"/>
              </a:rPr>
              <a:t>công </a:t>
            </a: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tắc,</a:t>
            </a:r>
            <a:r>
              <a:rPr sz="2000" b="1" i="1" spc="-2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i="1" spc="-15" dirty="0">
                <a:solidFill>
                  <a:srgbClr val="000066"/>
                </a:solidFill>
                <a:latin typeface="Arial"/>
                <a:cs typeface="Arial"/>
              </a:rPr>
              <a:t>loa</a:t>
            </a:r>
            <a:endParaRPr sz="20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đèn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chỉ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thị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gồm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có: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Đèn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LED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nguồn,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đèn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LED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HDD.</a:t>
            </a:r>
            <a:endParaRPr sz="20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Công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tắc: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Nguồn (power),</a:t>
            </a:r>
            <a:r>
              <a:rPr sz="2000" spc="-4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reset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i="1" dirty="0">
                <a:solidFill>
                  <a:srgbClr val="000066"/>
                </a:solidFill>
                <a:latin typeface="Arial"/>
                <a:cs typeface="Arial"/>
              </a:rPr>
              <a:t>bước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tiến</a:t>
            </a:r>
            <a:r>
              <a:rPr sz="2000" i="1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hành: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975" y="5393372"/>
            <a:ext cx="139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975" y="4735512"/>
            <a:ext cx="8140065" cy="137414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622935" marR="412750" indent="-610235">
              <a:lnSpc>
                <a:spcPts val="1950"/>
              </a:lnSpc>
              <a:spcBef>
                <a:spcPts val="56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định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loại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dây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vỏ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máy.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Dựa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vao</a:t>
            </a:r>
            <a:r>
              <a:rPr sz="20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ký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vỏ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máy, nếu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cần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dung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tài</a:t>
            </a:r>
            <a:r>
              <a:rPr sz="2000" spc="-4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liệu.</a:t>
            </a:r>
            <a:endParaRPr sz="2000">
              <a:latin typeface="Arial"/>
              <a:cs typeface="Arial"/>
            </a:endParaRPr>
          </a:p>
          <a:p>
            <a:pPr marL="622935" marR="5080">
              <a:lnSpc>
                <a:spcPct val="79800"/>
              </a:lnSpc>
              <a:spcBef>
                <a:spcPts val="500"/>
              </a:spcBef>
            </a:pP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vị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tri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mainboard,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tài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hướng 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dẫn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ghi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rất rõ.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Ngoài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ra,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mainboard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hiện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nay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ghi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ký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hiệu.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Ví</a:t>
            </a:r>
            <a:r>
              <a:rPr sz="2000" spc="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dụ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“Reset”,</a:t>
            </a:r>
            <a:r>
              <a:rPr sz="2000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HDD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LED,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“Power”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685800"/>
            <a:ext cx="7791450" cy="6172200"/>
            <a:chOff x="685800" y="685800"/>
            <a:chExt cx="7791450" cy="6172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5800"/>
              <a:ext cx="7696200" cy="2489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400" y="2971800"/>
              <a:ext cx="5276850" cy="388619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4724400" cy="45720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3683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290"/>
              </a:spcBef>
            </a:pP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Nèi </a:t>
            </a:r>
            <a:r>
              <a:rPr sz="2400" b="0" spc="-15" dirty="0">
                <a:solidFill>
                  <a:srgbClr val="000000"/>
                </a:solidFill>
                <a:latin typeface="Arial"/>
                <a:cs typeface="Arial"/>
              </a:rPr>
              <a:t>c¸c </a:t>
            </a:r>
            <a:r>
              <a:rPr sz="2400" b="0" spc="-140" dirty="0">
                <a:solidFill>
                  <a:srgbClr val="000000"/>
                </a:solidFill>
                <a:latin typeface="Arial"/>
                <a:cs typeface="Arial"/>
              </a:rPr>
              <a:t>cable</a:t>
            </a:r>
            <a:r>
              <a:rPr sz="2400" b="0" spc="-1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135" dirty="0">
                <a:solidFill>
                  <a:srgbClr val="000000"/>
                </a:solidFill>
                <a:latin typeface="Arial"/>
                <a:cs typeface="Arial"/>
              </a:rPr>
              <a:t>nguån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75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59499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5. </a:t>
            </a:r>
            <a:r>
              <a:rPr sz="4400" spc="-15" dirty="0"/>
              <a:t>Tiến </a:t>
            </a:r>
            <a:r>
              <a:rPr sz="4400" spc="15" dirty="0"/>
              <a:t>hành </a:t>
            </a:r>
            <a:r>
              <a:rPr sz="4400" dirty="0"/>
              <a:t>lắp </a:t>
            </a:r>
            <a:r>
              <a:rPr sz="4400" spc="15" dirty="0"/>
              <a:t>ráp</a:t>
            </a:r>
            <a:r>
              <a:rPr sz="4400" spc="-114" dirty="0"/>
              <a:t> </a:t>
            </a:r>
            <a:r>
              <a:rPr sz="4350" spc="22" baseline="25862" dirty="0"/>
              <a:t>(6)</a:t>
            </a:r>
            <a:endParaRPr sz="4350" baseline="25862"/>
          </a:p>
        </p:txBody>
      </p:sp>
      <p:sp>
        <p:nvSpPr>
          <p:cNvPr id="6" name="object 6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76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68767"/>
            <a:ext cx="7879715" cy="2834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i="1" spc="10" dirty="0">
                <a:solidFill>
                  <a:srgbClr val="000066"/>
                </a:solidFill>
                <a:latin typeface="Arial"/>
                <a:cs typeface="Arial"/>
              </a:rPr>
              <a:t>Nối đĩa </a:t>
            </a:r>
            <a:r>
              <a:rPr sz="2000" b="1" i="1" spc="50" dirty="0">
                <a:solidFill>
                  <a:srgbClr val="000066"/>
                </a:solidFill>
                <a:latin typeface="Arial"/>
                <a:cs typeface="Arial"/>
              </a:rPr>
              <a:t>mềm, </a:t>
            </a:r>
            <a:r>
              <a:rPr sz="2000" b="1" i="1" spc="-10" dirty="0">
                <a:solidFill>
                  <a:srgbClr val="000066"/>
                </a:solidFill>
                <a:latin typeface="Arial"/>
                <a:cs typeface="Arial"/>
              </a:rPr>
              <a:t>cứng,</a:t>
            </a:r>
            <a:r>
              <a:rPr sz="2000" b="1" i="1" spc="-3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000066"/>
                </a:solidFill>
                <a:latin typeface="Arial"/>
                <a:cs typeface="Arial"/>
              </a:rPr>
              <a:t>CDROM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sz="2000" i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0066"/>
                </a:solidFill>
                <a:latin typeface="Arial"/>
                <a:cs typeface="Arial"/>
              </a:rPr>
              <a:t>jumper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2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000" i="1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i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2000" i="1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IDE</a:t>
            </a:r>
            <a:r>
              <a:rPr sz="2000" i="1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(đĩa</a:t>
            </a:r>
            <a:r>
              <a:rPr sz="2000" i="1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cứng,</a:t>
            </a:r>
            <a:r>
              <a:rPr sz="2000" i="1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25" dirty="0">
                <a:solidFill>
                  <a:srgbClr val="000066"/>
                </a:solidFill>
                <a:latin typeface="Arial"/>
                <a:cs typeface="Arial"/>
              </a:rPr>
              <a:t>CDROM)</a:t>
            </a:r>
            <a:endParaRPr sz="2000">
              <a:latin typeface="Arial"/>
              <a:cs typeface="Arial"/>
            </a:endParaRPr>
          </a:p>
          <a:p>
            <a:pPr marL="622935" marR="5080" indent="-610235">
              <a:lnSpc>
                <a:spcPct val="79800"/>
              </a:lnSpc>
              <a:spcBef>
                <a:spcPts val="489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hai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20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000066"/>
                </a:solidFill>
                <a:latin typeface="Arial"/>
                <a:cs typeface="Arial"/>
              </a:rPr>
              <a:t>IDE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(ở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đây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đĩa</a:t>
            </a:r>
            <a:r>
              <a:rPr sz="2000" spc="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cứng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CDROM)</a:t>
            </a:r>
            <a:r>
              <a:rPr sz="2000" spc="-1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0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một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cáp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000066"/>
                </a:solidFill>
                <a:latin typeface="Arial"/>
                <a:cs typeface="Arial"/>
              </a:rPr>
              <a:t>IDE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thì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hai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Master,</a:t>
            </a:r>
            <a:r>
              <a:rPr sz="2000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còn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lại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Slave.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Nếu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chỉ 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cáp thì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gắn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jumper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vị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trí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Single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(thông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Single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Master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giống nhau).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Cách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jumper 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in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000" spc="-3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vỏ 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đĩa.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Lắp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000" i="1" spc="20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000" i="1" spc="-2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khoang</a:t>
            </a:r>
            <a:endParaRPr sz="20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Đưa</a:t>
            </a:r>
            <a:r>
              <a:rPr sz="2000" spc="-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đĩa</a:t>
            </a:r>
            <a:r>
              <a:rPr sz="2000" spc="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khoang</a:t>
            </a:r>
            <a:r>
              <a:rPr sz="20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thích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hợp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bắt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vít.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15" dirty="0">
                <a:solidFill>
                  <a:srgbClr val="000066"/>
                </a:solidFill>
                <a:latin typeface="Arial"/>
                <a:cs typeface="Arial"/>
              </a:rPr>
              <a:t>Gắn </a:t>
            </a:r>
            <a:r>
              <a:rPr sz="2000" i="1" spc="20" dirty="0">
                <a:solidFill>
                  <a:srgbClr val="000066"/>
                </a:solidFill>
                <a:latin typeface="Arial"/>
                <a:cs typeface="Arial"/>
              </a:rPr>
              <a:t>cáp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dữ </a:t>
            </a:r>
            <a:r>
              <a:rPr sz="2000" i="1" spc="5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000" i="1" spc="3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000" i="1" spc="-3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i="1" spc="10" dirty="0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975" y="5269865"/>
            <a:ext cx="139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333CC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975" y="4372927"/>
            <a:ext cx="8128000" cy="112649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622935" marR="5080" indent="-610235">
              <a:lnSpc>
                <a:spcPct val="79800"/>
              </a:lnSpc>
              <a:spcBef>
                <a:spcPts val="61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Chú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ý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gắn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cáp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mềm: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dây</a:t>
            </a:r>
            <a:r>
              <a:rPr sz="20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FDD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r>
              <a:rPr sz="20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hai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đầu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cắm. 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dành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1,4M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(đoạn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giây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phía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trước </a:t>
            </a: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xoắn) 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một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dành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cho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000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1,2M.</a:t>
            </a:r>
            <a:endParaRPr sz="2000">
              <a:latin typeface="Arial"/>
              <a:cs typeface="Arial"/>
            </a:endParaRPr>
          </a:p>
          <a:p>
            <a:pPr marL="622935">
              <a:lnSpc>
                <a:spcPct val="100000"/>
              </a:lnSpc>
              <a:spcBef>
                <a:spcPts val="5"/>
              </a:spcBef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r>
              <a:rPr sz="20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ổ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đĩa,</a:t>
            </a:r>
            <a:r>
              <a:rPr sz="2000" spc="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đầu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nhỏ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đĩa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mềm.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066800"/>
            <a:ext cx="7010400" cy="5251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81000"/>
            <a:ext cx="4724400" cy="45720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Nèi </a:t>
            </a:r>
            <a:r>
              <a:rPr sz="2400" b="0" spc="-935" dirty="0">
                <a:solidFill>
                  <a:srgbClr val="000000"/>
                </a:solidFill>
                <a:latin typeface="Arial"/>
                <a:cs typeface="Arial"/>
              </a:rPr>
              <a:t>æ</a:t>
            </a:r>
            <a:r>
              <a:rPr sz="2400" b="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635" dirty="0">
                <a:solidFill>
                  <a:srgbClr val="000000"/>
                </a:solidFill>
                <a:latin typeface="Arial"/>
                <a:cs typeface="Arial"/>
              </a:rPr>
              <a:t>®Üa </a:t>
            </a:r>
            <a:r>
              <a:rPr sz="2400" b="0" spc="-360" dirty="0">
                <a:solidFill>
                  <a:srgbClr val="000000"/>
                </a:solidFill>
                <a:latin typeface="Arial"/>
                <a:cs typeface="Arial"/>
              </a:rPr>
              <a:t>mÒm </a:t>
            </a:r>
            <a:r>
              <a:rPr sz="2400" b="0" spc="-200" dirty="0">
                <a:solidFill>
                  <a:srgbClr val="000000"/>
                </a:solidFill>
                <a:latin typeface="Arial"/>
                <a:cs typeface="Arial"/>
              </a:rPr>
              <a:t>vµ </a:t>
            </a:r>
            <a:r>
              <a:rPr sz="2400" b="0" spc="-15" dirty="0">
                <a:solidFill>
                  <a:srgbClr val="000000"/>
                </a:solidFill>
                <a:latin typeface="Arial"/>
                <a:cs typeface="Arial"/>
              </a:rPr>
              <a:t>c¸c </a:t>
            </a:r>
            <a:r>
              <a:rPr sz="2400" b="0" spc="-165" dirty="0">
                <a:solidFill>
                  <a:srgbClr val="000000"/>
                </a:solidFill>
                <a:latin typeface="Arial"/>
                <a:cs typeface="Arial"/>
              </a:rPr>
              <a:t>thiÕt </a:t>
            </a:r>
            <a:r>
              <a:rPr sz="2400" b="0" spc="-535" dirty="0">
                <a:solidFill>
                  <a:srgbClr val="000000"/>
                </a:solidFill>
                <a:latin typeface="Arial"/>
                <a:cs typeface="Arial"/>
              </a:rPr>
              <a:t>bÞ</a:t>
            </a:r>
            <a:r>
              <a:rPr sz="2400" b="0" spc="-4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"/>
                <a:cs typeface="Arial"/>
              </a:rPr>
              <a:t>IDE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77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228600"/>
            <a:ext cx="8705850" cy="6391275"/>
            <a:chOff x="228600" y="228600"/>
            <a:chExt cx="8705850" cy="639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8600"/>
              <a:ext cx="5276850" cy="3952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2667000"/>
              <a:ext cx="5276850" cy="39528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78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219200"/>
            <a:ext cx="5276850" cy="39528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79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574405" y="6442621"/>
            <a:ext cx="124460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5" dirty="0">
                <a:solidFill>
                  <a:srgbClr val="1C1C1C"/>
                </a:solidFill>
                <a:latin typeface="Tahoma"/>
                <a:cs typeface="Tahoma"/>
              </a:rPr>
              <a:t>9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00124" y="2790507"/>
            <a:ext cx="6459220" cy="13690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89584" marR="5080" indent="-477520">
              <a:lnSpc>
                <a:spcPts val="5260"/>
              </a:lnSpc>
              <a:spcBef>
                <a:spcPts val="325"/>
              </a:spcBef>
            </a:pPr>
            <a:r>
              <a:rPr sz="4400" b="1" spc="35" dirty="0">
                <a:solidFill>
                  <a:srgbClr val="3333CC"/>
                </a:solidFill>
                <a:latin typeface="Arial"/>
                <a:cs typeface="Arial"/>
              </a:rPr>
              <a:t>CÁC </a:t>
            </a:r>
            <a:r>
              <a:rPr sz="4400" b="1" spc="15" dirty="0">
                <a:solidFill>
                  <a:srgbClr val="3333CC"/>
                </a:solidFill>
                <a:latin typeface="Arial"/>
                <a:cs typeface="Arial"/>
              </a:rPr>
              <a:t>THÀNH </a:t>
            </a:r>
            <a:r>
              <a:rPr sz="4400" b="1" spc="-15" dirty="0">
                <a:solidFill>
                  <a:srgbClr val="3333CC"/>
                </a:solidFill>
                <a:latin typeface="Arial"/>
                <a:cs typeface="Arial"/>
              </a:rPr>
              <a:t>PHẦN</a:t>
            </a:r>
            <a:r>
              <a:rPr sz="4400" b="1" spc="-34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35" dirty="0">
                <a:solidFill>
                  <a:srgbClr val="3333CC"/>
                </a:solidFill>
                <a:latin typeface="Arial"/>
                <a:cs typeface="Arial"/>
              </a:rPr>
              <a:t>CỦA  </a:t>
            </a:r>
            <a:r>
              <a:rPr sz="4400" b="1" spc="30" dirty="0">
                <a:solidFill>
                  <a:srgbClr val="3333CC"/>
                </a:solidFill>
                <a:latin typeface="Arial"/>
                <a:cs typeface="Arial"/>
              </a:rPr>
              <a:t>HỘP </a:t>
            </a:r>
            <a:r>
              <a:rPr sz="4400" b="1" spc="25" dirty="0">
                <a:solidFill>
                  <a:srgbClr val="3333CC"/>
                </a:solidFill>
                <a:latin typeface="Arial"/>
                <a:cs typeface="Arial"/>
              </a:rPr>
              <a:t>MÁY</a:t>
            </a:r>
            <a:r>
              <a:rPr sz="4400" b="1" spc="-24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400" b="1" spc="5" dirty="0">
                <a:solidFill>
                  <a:srgbClr val="3333CC"/>
                </a:solidFill>
                <a:latin typeface="Arial"/>
                <a:cs typeface="Arial"/>
              </a:rPr>
              <a:t>DESKTOP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228600"/>
            <a:ext cx="8553450" cy="6315075"/>
            <a:chOff x="381000" y="228600"/>
            <a:chExt cx="8553450" cy="6315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228600"/>
              <a:ext cx="5276850" cy="3952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2590800"/>
              <a:ext cx="5276850" cy="39528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80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228600"/>
            <a:ext cx="8553450" cy="6391275"/>
            <a:chOff x="381000" y="228600"/>
            <a:chExt cx="8553450" cy="639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228600"/>
              <a:ext cx="5276850" cy="3952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2667000"/>
              <a:ext cx="5276850" cy="39528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81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59499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5. </a:t>
            </a:r>
            <a:r>
              <a:rPr sz="4400" spc="-15" dirty="0"/>
              <a:t>Tiến </a:t>
            </a:r>
            <a:r>
              <a:rPr sz="4400" spc="15" dirty="0"/>
              <a:t>hành </a:t>
            </a:r>
            <a:r>
              <a:rPr sz="4400" dirty="0"/>
              <a:t>lắp </a:t>
            </a:r>
            <a:r>
              <a:rPr sz="4400" spc="15" dirty="0"/>
              <a:t>ráp</a:t>
            </a:r>
            <a:r>
              <a:rPr sz="4400" spc="-114" dirty="0"/>
              <a:t> </a:t>
            </a:r>
            <a:r>
              <a:rPr sz="4350" spc="22" baseline="25862" dirty="0"/>
              <a:t>(7)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82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43448"/>
            <a:ext cx="8081645" cy="48336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Gắn các </a:t>
            </a:r>
            <a:r>
              <a:rPr sz="2400" b="1" i="1" spc="-5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400" b="1" i="1" spc="-20" dirty="0">
                <a:solidFill>
                  <a:srgbClr val="000066"/>
                </a:solidFill>
                <a:latin typeface="Arial"/>
                <a:cs typeface="Arial"/>
              </a:rPr>
              <a:t>mở</a:t>
            </a:r>
            <a:r>
              <a:rPr sz="2400" b="1" i="1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rộng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ct val="100000"/>
              </a:lnSpc>
              <a:spcBef>
                <a:spcPts val="3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Đọc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tài liệu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7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jumper,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nếu</a:t>
            </a:r>
            <a:r>
              <a:rPr sz="2400" spc="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có.</a:t>
            </a:r>
            <a:endParaRPr sz="2400">
              <a:latin typeface="Arial"/>
              <a:cs typeface="Arial"/>
            </a:endParaRPr>
          </a:p>
          <a:p>
            <a:pPr marL="622935" marR="183515" indent="-610235">
              <a:lnSpc>
                <a:spcPts val="2550"/>
              </a:lnSpc>
              <a:spcBef>
                <a:spcPts val="63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vị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trí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cắm,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tháo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tấm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mặt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của khe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ra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khỏi 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vỏ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gắn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2400" spc="-50" dirty="0">
                <a:solidFill>
                  <a:srgbClr val="000066"/>
                </a:solidFill>
                <a:latin typeface="Arial"/>
                <a:cs typeface="Arial"/>
              </a:rPr>
              <a:t>vào,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bắt</a:t>
            </a:r>
            <a:r>
              <a:rPr sz="2400" spc="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vít.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400" b="1" i="1" dirty="0">
                <a:solidFill>
                  <a:srgbClr val="000066"/>
                </a:solidFill>
                <a:latin typeface="Arial"/>
                <a:cs typeface="Arial"/>
              </a:rPr>
              <a:t>Kết </a:t>
            </a:r>
            <a:r>
              <a:rPr sz="2400" b="1" i="1" spc="20" dirty="0">
                <a:solidFill>
                  <a:srgbClr val="000066"/>
                </a:solidFill>
                <a:latin typeface="Arial"/>
                <a:cs typeface="Arial"/>
              </a:rPr>
              <a:t>nối </a:t>
            </a:r>
            <a:r>
              <a:rPr sz="2400" b="1" i="1" spc="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b="1" i="1" spc="1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400" b="1" i="1" spc="15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2400" b="1" i="1" spc="20" dirty="0">
                <a:solidFill>
                  <a:srgbClr val="000066"/>
                </a:solidFill>
                <a:latin typeface="Arial"/>
                <a:cs typeface="Arial"/>
              </a:rPr>
              <a:t>ngoại</a:t>
            </a:r>
            <a:r>
              <a:rPr sz="2400" b="1" i="1" spc="-4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b="1" i="1" spc="-30" dirty="0">
                <a:solidFill>
                  <a:srgbClr val="000066"/>
                </a:solidFill>
                <a:latin typeface="Arial"/>
                <a:cs typeface="Arial"/>
              </a:rPr>
              <a:t>vi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ts val="2715"/>
              </a:lnSpc>
              <a:spcBef>
                <a:spcPts val="27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bị ngoại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vi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bàn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phím, chuột,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hình,</a:t>
            </a:r>
            <a:r>
              <a:rPr sz="2400" spc="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  <a:p>
            <a:pPr marL="622935">
              <a:lnSpc>
                <a:spcPts val="2715"/>
              </a:lnSpc>
            </a:pP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marL="622935" indent="-610235">
              <a:lnSpc>
                <a:spcPts val="2715"/>
              </a:lnSpc>
              <a:spcBef>
                <a:spcPts val="35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bàn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phím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cổng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DIN,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PS/2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USB,</a:t>
            </a:r>
            <a:r>
              <a:rPr sz="2400" spc="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</a:t>
            </a:r>
            <a:endParaRPr sz="2400">
              <a:latin typeface="Arial"/>
              <a:cs typeface="Arial"/>
            </a:endParaRPr>
          </a:p>
          <a:p>
            <a:pPr marL="622935">
              <a:lnSpc>
                <a:spcPts val="2715"/>
              </a:lnSpc>
            </a:pP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chuột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cổng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COM,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PS/2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2400" spc="-3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USP.</a:t>
            </a:r>
            <a:endParaRPr sz="2400">
              <a:latin typeface="Arial"/>
              <a:cs typeface="Arial"/>
            </a:endParaRPr>
          </a:p>
          <a:p>
            <a:pPr marL="622935" marR="53340" indent="-610235" algn="just">
              <a:lnSpc>
                <a:spcPct val="91300"/>
              </a:lnSpc>
              <a:spcBef>
                <a:spcPts val="53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622300" algn="l"/>
                <a:tab pos="6229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Cắm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dây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dữ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(RGB)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vị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trí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tương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ứng  card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hình,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nguồn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gắn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chổ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nguồn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ra 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hộp nguồn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tính (có thể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cắm nguồn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bên</a:t>
            </a:r>
            <a:r>
              <a:rPr sz="2400" spc="4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ngoài)</a:t>
            </a:r>
            <a:endParaRPr sz="2400">
              <a:latin typeface="Arial"/>
              <a:cs typeface="Arial"/>
            </a:endParaRPr>
          </a:p>
          <a:p>
            <a:pPr marL="622935">
              <a:lnSpc>
                <a:spcPts val="2555"/>
              </a:lnSpc>
            </a:pP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600200"/>
            <a:ext cx="7543800" cy="3352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914400"/>
            <a:ext cx="4724400" cy="45720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2400" b="0" spc="-150" dirty="0">
                <a:solidFill>
                  <a:srgbClr val="000000"/>
                </a:solidFill>
                <a:latin typeface="Arial"/>
                <a:cs typeface="Arial"/>
              </a:rPr>
              <a:t>Cµi </a:t>
            </a:r>
            <a:r>
              <a:rPr sz="2400" b="0" spc="-640" dirty="0">
                <a:solidFill>
                  <a:srgbClr val="000000"/>
                </a:solidFill>
                <a:latin typeface="Arial"/>
                <a:cs typeface="Arial"/>
              </a:rPr>
              <a:t>®Æt </a:t>
            </a:r>
            <a:r>
              <a:rPr sz="2400" b="0" spc="-15" dirty="0">
                <a:solidFill>
                  <a:srgbClr val="000000"/>
                </a:solidFill>
                <a:latin typeface="Arial"/>
                <a:cs typeface="Arial"/>
              </a:rPr>
              <a:t>c¸c </a:t>
            </a:r>
            <a:r>
              <a:rPr sz="2400" b="0" spc="-140" dirty="0">
                <a:solidFill>
                  <a:srgbClr val="000000"/>
                </a:solidFill>
                <a:latin typeface="Arial"/>
                <a:cs typeface="Arial"/>
              </a:rPr>
              <a:t>card </a:t>
            </a:r>
            <a:r>
              <a:rPr sz="2400" b="0" spc="-135" dirty="0">
                <a:solidFill>
                  <a:srgbClr val="000000"/>
                </a:solidFill>
                <a:latin typeface="Arial"/>
                <a:cs typeface="Arial"/>
              </a:rPr>
              <a:t>më</a:t>
            </a:r>
            <a:r>
              <a:rPr sz="2400" b="0" spc="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95" dirty="0">
                <a:solidFill>
                  <a:srgbClr val="000000"/>
                </a:solidFill>
                <a:latin typeface="Arial"/>
                <a:cs typeface="Arial"/>
              </a:rPr>
              <a:t>réng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83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228600"/>
            <a:ext cx="8553450" cy="6315075"/>
            <a:chOff x="304800" y="228600"/>
            <a:chExt cx="8553450" cy="6315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28600"/>
              <a:ext cx="5276850" cy="3952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2590800"/>
              <a:ext cx="4591050" cy="395287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43903" y="853503"/>
            <a:ext cx="203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Card </a:t>
            </a:r>
            <a:r>
              <a:rPr sz="2400" spc="-55" dirty="0">
                <a:solidFill>
                  <a:srgbClr val="000000"/>
                </a:solidFill>
                <a:latin typeface="Times New Roman"/>
                <a:cs typeface="Times New Roman"/>
              </a:rPr>
              <a:t>mµn</a:t>
            </a:r>
            <a:r>
              <a:rPr sz="240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65" dirty="0">
                <a:solidFill>
                  <a:srgbClr val="000000"/>
                </a:solidFill>
                <a:latin typeface="Times New Roman"/>
                <a:cs typeface="Times New Roman"/>
              </a:rPr>
              <a:t>h×nh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84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80872"/>
            <a:ext cx="8382000" cy="6264910"/>
            <a:chOff x="457200" y="380872"/>
            <a:chExt cx="8382000" cy="6264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80872"/>
              <a:ext cx="4419600" cy="33100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380999"/>
              <a:ext cx="4343400" cy="32528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0" y="3505199"/>
              <a:ext cx="4191000" cy="31400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3857" y="3753167"/>
            <a:ext cx="161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Card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Sound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85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8684" y="3753167"/>
            <a:ext cx="15132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Card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130" dirty="0">
                <a:latin typeface="Times New Roman"/>
                <a:cs typeface="Times New Roman"/>
              </a:rPr>
              <a:t>m¹ng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94654" y="6194425"/>
            <a:ext cx="177546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5" dirty="0">
                <a:latin typeface="Times New Roman"/>
                <a:cs typeface="Times New Roman"/>
              </a:rPr>
              <a:t>Card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Modem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228600"/>
            <a:ext cx="8382000" cy="6339205"/>
            <a:chOff x="457200" y="228600"/>
            <a:chExt cx="8382000" cy="6339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28600"/>
              <a:ext cx="4572000" cy="39509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0" y="2971736"/>
              <a:ext cx="4800600" cy="35957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70854" y="777303"/>
            <a:ext cx="2256155" cy="75374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Chän </a:t>
            </a:r>
            <a:r>
              <a:rPr sz="2400" spc="5" dirty="0">
                <a:solidFill>
                  <a:srgbClr val="000000"/>
                </a:solidFill>
                <a:latin typeface="Times New Roman"/>
                <a:cs typeface="Times New Roman"/>
              </a:rPr>
              <a:t>PCI 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slot</a:t>
            </a:r>
            <a:r>
              <a:rPr sz="240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000000"/>
                </a:solidFill>
                <a:latin typeface="Times New Roman"/>
                <a:cs typeface="Times New Roman"/>
              </a:rPr>
              <a:t>vµ  </a:t>
            </a:r>
            <a:r>
              <a:rPr sz="2400" spc="-204" dirty="0">
                <a:solidFill>
                  <a:srgbClr val="000000"/>
                </a:solidFill>
                <a:latin typeface="Times New Roman"/>
                <a:cs typeface="Times New Roman"/>
              </a:rPr>
              <a:t>c¾m </a:t>
            </a:r>
            <a:r>
              <a:rPr sz="2400" spc="125" dirty="0">
                <a:solidFill>
                  <a:srgbClr val="000000"/>
                </a:solidFill>
                <a:latin typeface="Times New Roman"/>
                <a:cs typeface="Times New Roman"/>
              </a:rPr>
              <a:t>c¸c</a:t>
            </a:r>
            <a:r>
              <a:rPr sz="2400" spc="-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card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86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990600"/>
            <a:ext cx="8077200" cy="4419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200" y="457200"/>
            <a:ext cx="4724400" cy="457200"/>
          </a:xfrm>
          <a:custGeom>
            <a:avLst/>
            <a:gdLst/>
            <a:ahLst/>
            <a:cxnLst/>
            <a:rect l="l" t="t" r="r" b="b"/>
            <a:pathLst>
              <a:path w="4724400" h="457200">
                <a:moveTo>
                  <a:pt x="4724400" y="0"/>
                </a:moveTo>
                <a:lnTo>
                  <a:pt x="0" y="0"/>
                </a:lnTo>
                <a:lnTo>
                  <a:pt x="0" y="457200"/>
                </a:lnTo>
                <a:lnTo>
                  <a:pt x="4724400" y="457200"/>
                </a:lnTo>
                <a:lnTo>
                  <a:pt x="4724400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775" y="480949"/>
            <a:ext cx="294830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Nèi </a:t>
            </a:r>
            <a:r>
              <a:rPr sz="2400" b="0" spc="-15" dirty="0">
                <a:solidFill>
                  <a:srgbClr val="000000"/>
                </a:solidFill>
                <a:latin typeface="Arial"/>
                <a:cs typeface="Arial"/>
              </a:rPr>
              <a:t>c¸c </a:t>
            </a:r>
            <a:r>
              <a:rPr sz="2400" b="0" spc="-165" dirty="0">
                <a:solidFill>
                  <a:srgbClr val="000000"/>
                </a:solidFill>
                <a:latin typeface="Arial"/>
                <a:cs typeface="Arial"/>
              </a:rPr>
              <a:t>thiÕt </a:t>
            </a:r>
            <a:r>
              <a:rPr sz="2400" b="0" spc="-535" dirty="0">
                <a:solidFill>
                  <a:srgbClr val="000000"/>
                </a:solidFill>
                <a:latin typeface="Arial"/>
                <a:cs typeface="Arial"/>
              </a:rPr>
              <a:t>bÞ </a:t>
            </a:r>
            <a:r>
              <a:rPr sz="2400" b="0" spc="-10" dirty="0">
                <a:solidFill>
                  <a:srgbClr val="000000"/>
                </a:solidFill>
                <a:latin typeface="Arial"/>
                <a:cs typeface="Arial"/>
              </a:rPr>
              <a:t>ngo¹i</a:t>
            </a:r>
            <a:r>
              <a:rPr sz="2400" b="0" spc="-1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30" dirty="0">
                <a:solidFill>
                  <a:srgbClr val="000000"/>
                </a:solidFill>
                <a:latin typeface="Arial"/>
                <a:cs typeface="Arial"/>
              </a:rPr>
              <a:t>vi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87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457200"/>
            <a:ext cx="7543800" cy="5651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88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575" y="624586"/>
            <a:ext cx="59499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5. </a:t>
            </a:r>
            <a:r>
              <a:rPr sz="4400" spc="-15" dirty="0"/>
              <a:t>Tiến </a:t>
            </a:r>
            <a:r>
              <a:rPr sz="4400" spc="15" dirty="0"/>
              <a:t>hành </a:t>
            </a:r>
            <a:r>
              <a:rPr sz="4400" dirty="0"/>
              <a:t>lắp </a:t>
            </a:r>
            <a:r>
              <a:rPr sz="4400" spc="15" dirty="0"/>
              <a:t>ráp</a:t>
            </a:r>
            <a:r>
              <a:rPr sz="4400" spc="-114" dirty="0"/>
              <a:t> </a:t>
            </a:r>
            <a:r>
              <a:rPr sz="4350" spc="22" baseline="25862" dirty="0"/>
              <a:t>(8)</a:t>
            </a:r>
            <a:endParaRPr sz="4350" baseline="25862"/>
          </a:p>
        </p:txBody>
      </p:sp>
      <p:sp>
        <p:nvSpPr>
          <p:cNvPr id="4" name="object 4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89</a:t>
            </a:fld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568830"/>
            <a:ext cx="7974330" cy="477202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30480">
              <a:lnSpc>
                <a:spcPts val="3450"/>
              </a:lnSpc>
              <a:spcBef>
                <a:spcPts val="570"/>
              </a:spcBef>
            </a:pP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Bật </a:t>
            </a:r>
            <a:r>
              <a:rPr sz="3200" b="1" spc="-5" dirty="0">
                <a:solidFill>
                  <a:srgbClr val="000066"/>
                </a:solidFill>
                <a:latin typeface="Arial"/>
                <a:cs typeface="Arial"/>
              </a:rPr>
              <a:t>nguồn,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BIOS Setup,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kiểm</a:t>
            </a:r>
            <a:r>
              <a:rPr sz="3200" b="1" spc="-4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tra  hệ</a:t>
            </a:r>
            <a:r>
              <a:rPr sz="3200" b="1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90000"/>
              </a:lnSpc>
              <a:spcBef>
                <a:spcPts val="775"/>
              </a:spcBef>
              <a:buClr>
                <a:srgbClr val="3333CC"/>
              </a:buClr>
              <a:buSzPct val="57812"/>
              <a:buFont typeface="Wingdings"/>
              <a:buChar char=""/>
              <a:tabLst>
                <a:tab pos="19875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bước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tiếp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tham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cho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BIOS,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kiểm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tra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máy tính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cài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đặt HĐH,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bị,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3200" spc="-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mềm…</a:t>
            </a:r>
            <a:endParaRPr sz="3200">
              <a:latin typeface="Arial"/>
              <a:cs typeface="Arial"/>
            </a:endParaRPr>
          </a:p>
          <a:p>
            <a:pPr marL="12700" marR="309880">
              <a:lnSpc>
                <a:spcPts val="3450"/>
              </a:lnSpc>
              <a:spcBef>
                <a:spcPts val="810"/>
              </a:spcBef>
              <a:buClr>
                <a:srgbClr val="3333CC"/>
              </a:buClr>
              <a:buSzPct val="57812"/>
              <a:buFont typeface="Wingdings"/>
              <a:buChar char=""/>
              <a:tabLst>
                <a:tab pos="19875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Sau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BIOS,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kiểm</a:t>
            </a:r>
            <a:r>
              <a:rPr sz="3200" spc="-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tra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thống, 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thể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sz="3200" spc="-1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mềm,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CD</a:t>
            </a:r>
            <a:r>
              <a:rPr sz="32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khởi</a:t>
            </a:r>
            <a:r>
              <a:rPr sz="3200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thử.</a:t>
            </a:r>
            <a:endParaRPr sz="3200">
              <a:latin typeface="Arial"/>
              <a:cs typeface="Arial"/>
            </a:endParaRPr>
          </a:p>
          <a:p>
            <a:pPr marL="12700" marR="121920">
              <a:lnSpc>
                <a:spcPts val="3460"/>
              </a:lnSpc>
              <a:spcBef>
                <a:spcPts val="825"/>
              </a:spcBef>
              <a:buClr>
                <a:srgbClr val="3333CC"/>
              </a:buClr>
              <a:buSzPct val="57812"/>
              <a:buFont typeface="Wingdings"/>
              <a:buChar char=""/>
              <a:tabLst>
                <a:tab pos="19875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Khi khởi động,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 dõi hệ thống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dựa </a:t>
            </a:r>
            <a:r>
              <a:rPr sz="3200" spc="45" dirty="0">
                <a:solidFill>
                  <a:srgbClr val="000066"/>
                </a:solidFill>
                <a:latin typeface="Arial"/>
                <a:cs typeface="Arial"/>
              </a:rPr>
              <a:t>vào 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bảng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“BIOS</a:t>
            </a:r>
            <a:r>
              <a:rPr sz="3200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beep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code”</a:t>
            </a:r>
            <a:r>
              <a:rPr sz="3200" spc="-1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thường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tài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liệu kèm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theo</a:t>
            </a:r>
            <a:r>
              <a:rPr sz="3200" spc="-3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mainboard.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40372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1. </a:t>
            </a:r>
            <a:r>
              <a:rPr sz="4400" b="0" dirty="0">
                <a:latin typeface="Arial"/>
                <a:cs typeface="Arial"/>
              </a:rPr>
              <a:t>Vỏ </a:t>
            </a:r>
            <a:r>
              <a:rPr sz="4400" b="0" spc="15" dirty="0">
                <a:latin typeface="Arial"/>
                <a:cs typeface="Arial"/>
              </a:rPr>
              <a:t>máy</a:t>
            </a:r>
            <a:r>
              <a:rPr sz="4400" b="0" spc="-114" dirty="0">
                <a:latin typeface="Arial"/>
                <a:cs typeface="Arial"/>
              </a:rPr>
              <a:t> </a:t>
            </a:r>
            <a:r>
              <a:rPr sz="4400" b="0" spc="25" dirty="0">
                <a:latin typeface="Arial"/>
                <a:cs typeface="Arial"/>
              </a:rPr>
              <a:t>(Case)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16455"/>
            <a:ext cx="4201795" cy="34556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22935" marR="5080" indent="-610235" algn="just">
              <a:lnSpc>
                <a:spcPct val="100400"/>
              </a:lnSpc>
              <a:spcBef>
                <a:spcPts val="11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622935" algn="l"/>
                <a:tab pos="2939415" algn="l"/>
              </a:tabLst>
            </a:pP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Chứa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nút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công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tắc,  reset, các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vị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trí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để  gắ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	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n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g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u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ồ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n, 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mainboard, các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ổ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đĩa,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card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điều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khiển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bị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ngoại  </a:t>
            </a:r>
            <a:r>
              <a:rPr sz="3200" spc="55" dirty="0">
                <a:solidFill>
                  <a:srgbClr val="000066"/>
                </a:solidFill>
                <a:latin typeface="Arial"/>
                <a:cs typeface="Arial"/>
              </a:rPr>
              <a:t>vi,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3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cổng…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3551" y="1447800"/>
            <a:ext cx="3871849" cy="4724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2355" y="6595339"/>
            <a:ext cx="267335" cy="244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z="1400" spc="15" dirty="0">
                <a:latin typeface="Tahoma"/>
                <a:cs typeface="Tahoma"/>
              </a:rPr>
              <a:t>9</a:t>
            </a:fld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4106" y="6290309"/>
            <a:ext cx="349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ahoma"/>
                <a:cs typeface="Tahoma"/>
              </a:rPr>
              <a:t>91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1239" y="2837561"/>
            <a:ext cx="484441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solidFill>
                  <a:srgbClr val="3333CC"/>
                </a:solidFill>
                <a:latin typeface="Arial"/>
                <a:cs typeface="Arial"/>
              </a:rPr>
              <a:t>THIẾT </a:t>
            </a:r>
            <a:r>
              <a:rPr sz="4800" b="1" spc="-30" dirty="0">
                <a:solidFill>
                  <a:srgbClr val="3333CC"/>
                </a:solidFill>
                <a:latin typeface="Arial"/>
                <a:cs typeface="Arial"/>
              </a:rPr>
              <a:t>LẬP</a:t>
            </a:r>
            <a:r>
              <a:rPr sz="4800" b="1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3333CC"/>
                </a:solidFill>
                <a:latin typeface="Arial"/>
                <a:cs typeface="Arial"/>
              </a:rPr>
              <a:t>BIOS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Bài</a:t>
            </a:r>
            <a:r>
              <a:rPr spc="-10" dirty="0"/>
              <a:t> </a:t>
            </a: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332740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1. </a:t>
            </a:r>
            <a:r>
              <a:rPr sz="4400" spc="20" dirty="0"/>
              <a:t>Khái</a:t>
            </a:r>
            <a:r>
              <a:rPr sz="4400" spc="-200" dirty="0"/>
              <a:t> </a:t>
            </a:r>
            <a:r>
              <a:rPr sz="4400" spc="10" dirty="0"/>
              <a:t>niệm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91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39874"/>
            <a:ext cx="8085455" cy="45510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chữ </a:t>
            </a:r>
            <a:r>
              <a:rPr sz="2750" spc="-55" dirty="0">
                <a:solidFill>
                  <a:srgbClr val="000066"/>
                </a:solidFill>
                <a:latin typeface="Arial"/>
                <a:cs typeface="Arial"/>
              </a:rPr>
              <a:t>viết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tắt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Basic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Input/Output</a:t>
            </a:r>
            <a:r>
              <a:rPr sz="2750" spc="1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System</a:t>
            </a:r>
            <a:endParaRPr sz="2750">
              <a:latin typeface="Arial"/>
              <a:cs typeface="Arial"/>
            </a:endParaRPr>
          </a:p>
          <a:p>
            <a:pPr marL="355600" marR="80010" indent="-343535">
              <a:lnSpc>
                <a:spcPct val="81900"/>
              </a:lnSpc>
              <a:spcBef>
                <a:spcPts val="6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mềm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tích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hợp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sẵn,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xác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định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công  </a:t>
            </a:r>
            <a:r>
              <a:rPr sz="2750" spc="-55" dirty="0">
                <a:solidFill>
                  <a:srgbClr val="000066"/>
                </a:solidFill>
                <a:latin typeface="Arial"/>
                <a:cs typeface="Arial"/>
              </a:rPr>
              <a:t>việc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làm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mà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phải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truy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cập  </a:t>
            </a:r>
            <a:r>
              <a:rPr sz="2750" spc="-40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những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sz="2750" spc="-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đĩa.</a:t>
            </a:r>
            <a:endParaRPr sz="2750">
              <a:latin typeface="Arial"/>
              <a:cs typeface="Arial"/>
            </a:endParaRPr>
          </a:p>
          <a:p>
            <a:pPr marL="355600" marR="452755" indent="-343535">
              <a:lnSpc>
                <a:spcPct val="79700"/>
              </a:lnSpc>
              <a:spcBef>
                <a:spcPts val="75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Chương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này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thường được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đặt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chip 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ROM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cùng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endParaRPr sz="2750">
              <a:latin typeface="Arial"/>
              <a:cs typeface="Arial"/>
            </a:endParaRPr>
          </a:p>
          <a:p>
            <a:pPr marL="355600" marR="408940" indent="-343535">
              <a:lnSpc>
                <a:spcPts val="2710"/>
              </a:lnSpc>
              <a:spcBef>
                <a:spcPts val="66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thông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chứa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tại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CMOS,  một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chip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bán dẫn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khác hoạt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bằng</a:t>
            </a:r>
            <a:r>
              <a:rPr sz="2750" spc="2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pin.</a:t>
            </a:r>
            <a:endParaRPr sz="2750">
              <a:latin typeface="Arial"/>
              <a:cs typeface="Arial"/>
            </a:endParaRPr>
          </a:p>
          <a:p>
            <a:pPr marL="355600" marR="5080" indent="-343535">
              <a:lnSpc>
                <a:spcPct val="81200"/>
              </a:lnSpc>
              <a:spcBef>
                <a:spcPts val="7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Do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luôn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nhanh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hơn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ROM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nên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nhiều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nhà 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sản </a:t>
            </a:r>
            <a:r>
              <a:rPr sz="2750" spc="-20" dirty="0">
                <a:solidFill>
                  <a:srgbClr val="000066"/>
                </a:solidFill>
                <a:latin typeface="Arial"/>
                <a:cs typeface="Arial"/>
              </a:rPr>
              <a:t>xuất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đã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kế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thể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sao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ROM 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sang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RAM </a:t>
            </a:r>
            <a:r>
              <a:rPr sz="2750" spc="25" dirty="0">
                <a:solidFill>
                  <a:srgbClr val="000066"/>
                </a:solidFill>
                <a:latin typeface="Arial"/>
                <a:cs typeface="Arial"/>
              </a:rPr>
              <a:t>mỗi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lần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tính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động.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này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được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gọi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bằng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cái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tên</a:t>
            </a:r>
            <a:r>
              <a:rPr sz="2750" spc="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shadowing.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485648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" dirty="0"/>
              <a:t>2. </a:t>
            </a:r>
            <a:r>
              <a:rPr sz="4400" spc="5" dirty="0"/>
              <a:t>Vào </a:t>
            </a:r>
            <a:r>
              <a:rPr sz="4400" spc="15" dirty="0"/>
              <a:t>BIOS</a:t>
            </a:r>
            <a:r>
              <a:rPr sz="4400" spc="-204" dirty="0"/>
              <a:t> </a:t>
            </a:r>
            <a:r>
              <a:rPr sz="4400" spc="20" dirty="0"/>
              <a:t>setup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92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49399"/>
            <a:ext cx="8016240" cy="4779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ts val="2605"/>
              </a:lnSpc>
              <a:spcBef>
                <a:spcPts val="10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Tài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liệu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kèm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mainboard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phần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hướng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dẫn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cách</a:t>
            </a:r>
            <a:r>
              <a:rPr sz="2400" spc="2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605"/>
              </a:lnSpc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sz="2400" spc="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BIOS.</a:t>
            </a:r>
            <a:endParaRPr sz="2400">
              <a:latin typeface="Arial"/>
              <a:cs typeface="Arial"/>
            </a:endParaRPr>
          </a:p>
          <a:p>
            <a:pPr marL="355600" marR="176530" indent="-343535">
              <a:lnSpc>
                <a:spcPct val="79600"/>
              </a:lnSpc>
              <a:spcBef>
                <a:spcPts val="63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Setup,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trình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POST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(Power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On 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Seft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Test) </a:t>
            </a:r>
            <a:r>
              <a:rPr sz="2400" spc="-50" dirty="0">
                <a:solidFill>
                  <a:srgbClr val="000066"/>
                </a:solidFill>
                <a:latin typeface="Arial"/>
                <a:cs typeface="Arial"/>
              </a:rPr>
              <a:t>xuất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dẩn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trên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hình,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ví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dụ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“Press 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Delete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to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enter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BIOS</a:t>
            </a:r>
            <a:r>
              <a:rPr sz="2400" spc="2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setup”.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ts val="2855"/>
              </a:lnSpc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phím thông</a:t>
            </a:r>
            <a:r>
              <a:rPr sz="2400" spc="1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thường: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Delete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đối với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AMI</a:t>
            </a:r>
            <a:r>
              <a:rPr sz="2000" spc="-3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BIOS.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F2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đối với 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Phoenix</a:t>
            </a:r>
            <a:r>
              <a:rPr sz="2000" spc="-2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BIOS.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Ctrl</a:t>
            </a:r>
            <a:r>
              <a:rPr sz="20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Alt</a:t>
            </a:r>
            <a:r>
              <a:rPr sz="2000" spc="-7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Esc</a:t>
            </a:r>
            <a:r>
              <a:rPr sz="20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hoặc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Delete</a:t>
            </a:r>
            <a:r>
              <a:rPr sz="2000" spc="-1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đối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Award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000066"/>
                </a:solidFill>
                <a:latin typeface="Arial"/>
                <a:cs typeface="Arial"/>
              </a:rPr>
              <a:t>BIOS.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30" dirty="0">
                <a:solidFill>
                  <a:srgbClr val="000066"/>
                </a:solidFill>
                <a:latin typeface="Arial"/>
                <a:cs typeface="Arial"/>
              </a:rPr>
              <a:t>F1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đối với </a:t>
            </a: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IBM</a:t>
            </a:r>
            <a:r>
              <a:rPr sz="2000" spc="-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Aptiva/Valuepoint.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390"/>
              </a:lnSpc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25" dirty="0">
                <a:solidFill>
                  <a:srgbClr val="000066"/>
                </a:solidFill>
                <a:latin typeface="Arial"/>
                <a:cs typeface="Arial"/>
              </a:rPr>
              <a:t>F10 </a:t>
            </a:r>
            <a:r>
              <a:rPr sz="2000" spc="5" dirty="0">
                <a:solidFill>
                  <a:srgbClr val="000066"/>
                </a:solidFill>
                <a:latin typeface="Arial"/>
                <a:cs typeface="Arial"/>
              </a:rPr>
              <a:t>đối với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sz="2000" spc="-20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Compaq.</a:t>
            </a:r>
            <a:endParaRPr sz="2000">
              <a:latin typeface="Arial"/>
              <a:cs typeface="Arial"/>
            </a:endParaRPr>
          </a:p>
          <a:p>
            <a:pPr marL="355600" marR="55880" indent="-343535">
              <a:lnSpc>
                <a:spcPct val="80000"/>
              </a:lnSpc>
              <a:spcBef>
                <a:spcPts val="56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356235" algn="l"/>
                <a:tab pos="7011670" algn="l"/>
              </a:tabLst>
            </a:pP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đã </a:t>
            </a:r>
            <a:r>
              <a:rPr sz="2400" spc="-45" dirty="0">
                <a:solidFill>
                  <a:srgbClr val="000066"/>
                </a:solidFill>
                <a:latin typeface="Arial"/>
                <a:cs typeface="Arial"/>
              </a:rPr>
              <a:t>vào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màn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hình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setup, </a:t>
            </a:r>
            <a:r>
              <a:rPr sz="2400" spc="-70" dirty="0">
                <a:solidFill>
                  <a:srgbClr val="000066"/>
                </a:solidFill>
                <a:latin typeface="Arial"/>
                <a:cs typeface="Arial"/>
              </a:rPr>
              <a:t>xem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chỉ 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dẫn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ở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dưới 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(nếu có).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thường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dùng phím </a:t>
            </a:r>
            <a:r>
              <a:rPr sz="2400" spc="10" dirty="0">
                <a:solidFill>
                  <a:srgbClr val="000066"/>
                </a:solidFill>
                <a:latin typeface="Arial"/>
                <a:cs typeface="Arial"/>
              </a:rPr>
              <a:t>mủi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tên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di 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chuyển, Enter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để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chọn</a:t>
            </a:r>
            <a:r>
              <a:rPr sz="2400" spc="2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mục,</a:t>
            </a:r>
            <a:r>
              <a:rPr sz="24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PageUp/PageDown	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hay</a:t>
            </a:r>
            <a:r>
              <a:rPr sz="24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+/-  để 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thay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đổi giá</a:t>
            </a:r>
            <a:r>
              <a:rPr sz="2400" spc="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trị.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75" y="624586"/>
            <a:ext cx="619061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5" dirty="0"/>
              <a:t>3. </a:t>
            </a:r>
            <a:r>
              <a:rPr sz="4400" spc="-10" dirty="0"/>
              <a:t>Thiết </a:t>
            </a:r>
            <a:r>
              <a:rPr sz="4400" dirty="0"/>
              <a:t>lập </a:t>
            </a:r>
            <a:r>
              <a:rPr sz="4400" spc="15" dirty="0"/>
              <a:t>BIOS</a:t>
            </a:r>
            <a:r>
              <a:rPr sz="4400" spc="-125" dirty="0"/>
              <a:t> </a:t>
            </a:r>
            <a:r>
              <a:rPr sz="4400" spc="15" dirty="0"/>
              <a:t>Setup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93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68830"/>
            <a:ext cx="8051800" cy="422846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55600" marR="1198880" indent="-343535">
              <a:lnSpc>
                <a:spcPts val="3450"/>
              </a:lnSpc>
              <a:spcBef>
                <a:spcPts val="57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b="1" spc="20" dirty="0">
                <a:solidFill>
                  <a:srgbClr val="000066"/>
                </a:solidFill>
                <a:latin typeface="Arial"/>
                <a:cs typeface="Arial"/>
              </a:rPr>
              <a:t>Thiết </a:t>
            </a: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lập </a:t>
            </a:r>
            <a:r>
              <a:rPr sz="3200" b="1" spc="20" dirty="0">
                <a:solidFill>
                  <a:srgbClr val="000066"/>
                </a:solidFill>
                <a:latin typeface="Arial"/>
                <a:cs typeface="Arial"/>
              </a:rPr>
              <a:t>cơ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bản (Standard</a:t>
            </a:r>
            <a:r>
              <a:rPr sz="3200" b="1" spc="-4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30" dirty="0">
                <a:solidFill>
                  <a:srgbClr val="000066"/>
                </a:solidFill>
                <a:latin typeface="Arial"/>
                <a:cs typeface="Arial"/>
              </a:rPr>
              <a:t>CMOS 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Setup)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90000"/>
              </a:lnSpc>
              <a:spcBef>
                <a:spcPts val="775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b="1" spc="10" dirty="0">
                <a:solidFill>
                  <a:srgbClr val="000066"/>
                </a:solidFill>
                <a:latin typeface="Arial"/>
                <a:cs typeface="Arial"/>
              </a:rPr>
              <a:t>Date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. Đây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nơi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khai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báo ngày tháng </a:t>
            </a:r>
            <a:r>
              <a:rPr sz="3200" spc="40" dirty="0">
                <a:solidFill>
                  <a:srgbClr val="000066"/>
                </a:solidFill>
                <a:latin typeface="Arial"/>
                <a:cs typeface="Arial"/>
              </a:rPr>
              <a:t>với 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10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định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dạng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khác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nhau,</a:t>
            </a:r>
            <a:r>
              <a:rPr sz="3200" spc="-1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tùy</a:t>
            </a:r>
            <a:r>
              <a:rPr sz="32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theo</a:t>
            </a:r>
            <a:r>
              <a:rPr sz="3200" spc="-1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máy.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Ví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dụ: mm/dd/yy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là kiểu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ghi</a:t>
            </a:r>
            <a:r>
              <a:rPr sz="3200" spc="-5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tháng/ngày/năm.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ts val="3645"/>
              </a:lnSpc>
              <a:spcBef>
                <a:spcPts val="37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b="1" spc="20" dirty="0">
                <a:solidFill>
                  <a:srgbClr val="000066"/>
                </a:solidFill>
                <a:latin typeface="Arial"/>
                <a:cs typeface="Arial"/>
              </a:rPr>
              <a:t>Time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.</a:t>
            </a:r>
            <a:r>
              <a:rPr sz="3200" spc="-6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Có loại máy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yêu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cầu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dùng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hệ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giờ</a:t>
            </a:r>
            <a:endParaRPr sz="3200">
              <a:latin typeface="Arial"/>
              <a:cs typeface="Arial"/>
            </a:endParaRPr>
          </a:p>
          <a:p>
            <a:pPr marL="355600" marR="13335">
              <a:lnSpc>
                <a:spcPts val="3460"/>
              </a:lnSpc>
              <a:spcBef>
                <a:spcPts val="235"/>
              </a:spcBef>
              <a:tabLst>
                <a:tab pos="4464685" algn="l"/>
              </a:tabLst>
            </a:pP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24.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Chỉ</a:t>
            </a:r>
            <a:r>
              <a:rPr sz="32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cần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di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chuyển</a:t>
            </a:r>
            <a:r>
              <a:rPr sz="3200" spc="-1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con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trỏ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đến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3200" spc="-1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0" dirty="0">
                <a:solidFill>
                  <a:srgbClr val="000066"/>
                </a:solidFill>
                <a:latin typeface="Arial"/>
                <a:cs typeface="Arial"/>
              </a:rPr>
              <a:t>vị</a:t>
            </a:r>
            <a:r>
              <a:rPr sz="3200" spc="-1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trí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giờ,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phút,</a:t>
            </a:r>
            <a:r>
              <a:rPr sz="3200" spc="-2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giây</a:t>
            </a:r>
            <a:r>
              <a:rPr sz="3200" spc="-9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000066"/>
                </a:solidFill>
                <a:latin typeface="Arial"/>
                <a:cs typeface="Arial"/>
              </a:rPr>
              <a:t>và	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nhập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số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từ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bàn  phím.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spc="-25" dirty="0">
                <a:latin typeface="Arial"/>
                <a:cs typeface="Arial"/>
              </a:rPr>
              <a:t>Thiết </a:t>
            </a:r>
            <a:r>
              <a:rPr b="0" spc="-20" dirty="0">
                <a:latin typeface="Arial"/>
                <a:cs typeface="Arial"/>
              </a:rPr>
              <a:t>lập </a:t>
            </a:r>
            <a:r>
              <a:rPr b="0" spc="30" dirty="0">
                <a:latin typeface="Arial"/>
                <a:cs typeface="Arial"/>
              </a:rPr>
              <a:t>cơ </a:t>
            </a:r>
            <a:r>
              <a:rPr b="0" spc="-10" dirty="0">
                <a:latin typeface="Arial"/>
                <a:cs typeface="Arial"/>
              </a:rPr>
              <a:t>bản (Standard CMOS  </a:t>
            </a:r>
            <a:r>
              <a:rPr b="0" spc="-25" dirty="0">
                <a:latin typeface="Arial"/>
                <a:cs typeface="Arial"/>
              </a:rPr>
              <a:t>Setup)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47736"/>
            <a:ext cx="7696200" cy="48308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94</a:t>
            </a:fld>
            <a:endParaRPr spc="1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spc="-25" dirty="0">
                <a:latin typeface="Arial"/>
                <a:cs typeface="Arial"/>
              </a:rPr>
              <a:t>Thiết </a:t>
            </a:r>
            <a:r>
              <a:rPr b="0" spc="-20" dirty="0">
                <a:latin typeface="Arial"/>
                <a:cs typeface="Arial"/>
              </a:rPr>
              <a:t>lập </a:t>
            </a:r>
            <a:r>
              <a:rPr b="0" spc="30" dirty="0">
                <a:latin typeface="Arial"/>
                <a:cs typeface="Arial"/>
              </a:rPr>
              <a:t>cơ </a:t>
            </a:r>
            <a:r>
              <a:rPr b="0" spc="-10" dirty="0">
                <a:latin typeface="Arial"/>
                <a:cs typeface="Arial"/>
              </a:rPr>
              <a:t>bản (Standard CMOS  </a:t>
            </a:r>
            <a:r>
              <a:rPr b="0" spc="-25" dirty="0">
                <a:latin typeface="Arial"/>
                <a:cs typeface="Arial"/>
              </a:rPr>
              <a:t>Setup)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676400"/>
            <a:ext cx="5334000" cy="49053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95</a:t>
            </a:fld>
            <a:endParaRPr spc="1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spc="-25" dirty="0">
                <a:latin typeface="Arial"/>
                <a:cs typeface="Arial"/>
              </a:rPr>
              <a:t>Thiết </a:t>
            </a:r>
            <a:r>
              <a:rPr b="0" spc="-20" dirty="0">
                <a:latin typeface="Arial"/>
                <a:cs typeface="Arial"/>
              </a:rPr>
              <a:t>lập </a:t>
            </a:r>
            <a:r>
              <a:rPr b="0" spc="30" dirty="0">
                <a:latin typeface="Arial"/>
                <a:cs typeface="Arial"/>
              </a:rPr>
              <a:t>cơ </a:t>
            </a:r>
            <a:r>
              <a:rPr b="0" spc="-10" dirty="0">
                <a:latin typeface="Arial"/>
                <a:cs typeface="Arial"/>
              </a:rPr>
              <a:t>bản (Standard CMOS  </a:t>
            </a:r>
            <a:r>
              <a:rPr b="0" spc="-25" dirty="0">
                <a:latin typeface="Arial"/>
                <a:cs typeface="Arial"/>
              </a:rPr>
              <a:t>Setup)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676400"/>
            <a:ext cx="6289675" cy="4533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96</a:t>
            </a:fld>
            <a:endParaRPr spc="1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spc="-25" dirty="0">
                <a:latin typeface="Arial"/>
                <a:cs typeface="Arial"/>
              </a:rPr>
              <a:t>Thiết </a:t>
            </a:r>
            <a:r>
              <a:rPr b="0" spc="-20" dirty="0">
                <a:latin typeface="Arial"/>
                <a:cs typeface="Arial"/>
              </a:rPr>
              <a:t>lập </a:t>
            </a:r>
            <a:r>
              <a:rPr b="0" spc="30" dirty="0">
                <a:latin typeface="Arial"/>
                <a:cs typeface="Arial"/>
              </a:rPr>
              <a:t>cơ </a:t>
            </a:r>
            <a:r>
              <a:rPr b="0" spc="-10" dirty="0">
                <a:latin typeface="Arial"/>
                <a:cs typeface="Arial"/>
              </a:rPr>
              <a:t>bản (Standard CMOS  </a:t>
            </a:r>
            <a:r>
              <a:rPr b="0" spc="-25" dirty="0">
                <a:latin typeface="Arial"/>
                <a:cs typeface="Arial"/>
              </a:rPr>
              <a:t>Setup)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97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43962"/>
            <a:ext cx="7793355" cy="438467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750" b="1" spc="30" dirty="0">
                <a:solidFill>
                  <a:srgbClr val="000066"/>
                </a:solidFill>
                <a:latin typeface="Arial"/>
                <a:cs typeface="Arial"/>
              </a:rPr>
              <a:t>Chế độ </a:t>
            </a:r>
            <a:r>
              <a:rPr sz="2750" b="1" spc="15" dirty="0">
                <a:solidFill>
                  <a:srgbClr val="000066"/>
                </a:solidFill>
                <a:latin typeface="Arial"/>
                <a:cs typeface="Arial"/>
              </a:rPr>
              <a:t>Halt</a:t>
            </a:r>
            <a:r>
              <a:rPr sz="2750" b="1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b="1" spc="25" dirty="0">
                <a:solidFill>
                  <a:srgbClr val="000066"/>
                </a:solidFill>
                <a:latin typeface="Arial"/>
                <a:cs typeface="Arial"/>
              </a:rPr>
              <a:t>On</a:t>
            </a:r>
            <a:endParaRPr sz="2750">
              <a:latin typeface="Arial"/>
              <a:cs typeface="Arial"/>
            </a:endParaRPr>
          </a:p>
          <a:p>
            <a:pPr marL="355600" marR="5080" indent="-343535">
              <a:lnSpc>
                <a:spcPts val="3000"/>
              </a:lnSpc>
              <a:spcBef>
                <a:spcPts val="73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phản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ứng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lỗi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trong 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quá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trình kiểm 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tra</a:t>
            </a:r>
            <a:r>
              <a:rPr sz="2750" spc="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000066"/>
                </a:solidFill>
                <a:latin typeface="Arial"/>
                <a:cs typeface="Arial"/>
              </a:rPr>
              <a:t>máy.</a:t>
            </a:r>
            <a:endParaRPr sz="2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All </a:t>
            </a:r>
            <a:r>
              <a:rPr sz="2750" i="1" spc="5" dirty="0">
                <a:solidFill>
                  <a:srgbClr val="000066"/>
                </a:solidFill>
                <a:latin typeface="Arial"/>
                <a:cs typeface="Arial"/>
              </a:rPr>
              <a:t>Error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750" dirty="0">
                <a:solidFill>
                  <a:srgbClr val="000066"/>
                </a:solidFill>
                <a:latin typeface="Arial"/>
                <a:cs typeface="Arial"/>
              </a:rPr>
              <a:t>Treo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phát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bất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cứ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lỗi</a:t>
            </a:r>
            <a:r>
              <a:rPr sz="2750" spc="5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nào.</a:t>
            </a:r>
            <a:endParaRPr sz="2750">
              <a:latin typeface="Arial"/>
              <a:cs typeface="Arial"/>
            </a:endParaRPr>
          </a:p>
          <a:p>
            <a:pPr marL="355600" marR="52705" indent="-343535">
              <a:lnSpc>
                <a:spcPts val="3010"/>
              </a:lnSpc>
              <a:spcBef>
                <a:spcPts val="72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No </a:t>
            </a: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Errors</a:t>
            </a:r>
            <a:r>
              <a:rPr sz="2750" b="1" spc="1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40" dirty="0">
                <a:solidFill>
                  <a:srgbClr val="000066"/>
                </a:solidFill>
                <a:latin typeface="Arial"/>
                <a:cs typeface="Arial"/>
              </a:rPr>
              <a:t>không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treo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dù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phát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hiện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bất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cứ 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lỗi</a:t>
            </a:r>
            <a:r>
              <a:rPr sz="2750" spc="114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gì.</a:t>
            </a:r>
            <a:endParaRPr sz="2750">
              <a:latin typeface="Arial"/>
              <a:cs typeface="Arial"/>
            </a:endParaRPr>
          </a:p>
          <a:p>
            <a:pPr marL="355600" marR="446405" indent="-343535">
              <a:lnSpc>
                <a:spcPts val="3000"/>
              </a:lnSpc>
              <a:spcBef>
                <a:spcPts val="74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All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But </a:t>
            </a:r>
            <a:r>
              <a:rPr sz="2750" i="1" spc="30" dirty="0">
                <a:solidFill>
                  <a:srgbClr val="000066"/>
                </a:solidFill>
                <a:latin typeface="Arial"/>
                <a:cs typeface="Arial"/>
              </a:rPr>
              <a:t>Keyboard: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treo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tất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cả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lỗi,  </a:t>
            </a:r>
            <a:r>
              <a:rPr sz="2750" spc="20" dirty="0">
                <a:solidFill>
                  <a:srgbClr val="000066"/>
                </a:solidFill>
                <a:latin typeface="Arial"/>
                <a:cs typeface="Arial"/>
              </a:rPr>
              <a:t>ngoại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trừ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bàn</a:t>
            </a:r>
            <a:r>
              <a:rPr sz="2750" spc="1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phím.</a:t>
            </a:r>
            <a:endParaRPr sz="2750">
              <a:latin typeface="Arial"/>
              <a:cs typeface="Arial"/>
            </a:endParaRPr>
          </a:p>
          <a:p>
            <a:pPr marL="355600" marR="53340" indent="-343535">
              <a:lnSpc>
                <a:spcPts val="3080"/>
              </a:lnSpc>
              <a:spcBef>
                <a:spcPts val="62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750" i="1" spc="10" dirty="0">
                <a:solidFill>
                  <a:srgbClr val="000066"/>
                </a:solidFill>
                <a:latin typeface="Arial"/>
                <a:cs typeface="Arial"/>
              </a:rPr>
              <a:t>All </a:t>
            </a:r>
            <a:r>
              <a:rPr sz="2750" i="1" spc="25" dirty="0">
                <a:solidFill>
                  <a:srgbClr val="000066"/>
                </a:solidFill>
                <a:latin typeface="Arial"/>
                <a:cs typeface="Arial"/>
              </a:rPr>
              <a:t>But </a:t>
            </a:r>
            <a:r>
              <a:rPr sz="2750" i="1" spc="20" dirty="0">
                <a:solidFill>
                  <a:srgbClr val="000066"/>
                </a:solidFill>
                <a:latin typeface="Arial"/>
                <a:cs typeface="Arial"/>
              </a:rPr>
              <a:t>Diskette/Floppy: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Máy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treo </a:t>
            </a:r>
            <a:r>
              <a:rPr sz="2750" spc="-35" dirty="0">
                <a:solidFill>
                  <a:srgbClr val="000066"/>
                </a:solidFill>
                <a:latin typeface="Arial"/>
                <a:cs typeface="Arial"/>
              </a:rPr>
              <a:t>với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tất </a:t>
            </a:r>
            <a:r>
              <a:rPr sz="2750" spc="30" dirty="0">
                <a:solidFill>
                  <a:srgbClr val="000066"/>
                </a:solidFill>
                <a:latin typeface="Arial"/>
                <a:cs typeface="Arial"/>
              </a:rPr>
              <a:t>cả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các  </a:t>
            </a:r>
            <a:r>
              <a:rPr sz="2750" spc="-30" dirty="0">
                <a:solidFill>
                  <a:srgbClr val="000066"/>
                </a:solidFill>
                <a:latin typeface="Arial"/>
                <a:cs typeface="Arial"/>
              </a:rPr>
              <a:t>lỗi, </a:t>
            </a:r>
            <a:r>
              <a:rPr sz="2750" spc="-5" dirty="0">
                <a:solidFill>
                  <a:srgbClr val="000066"/>
                </a:solidFill>
                <a:latin typeface="Arial"/>
                <a:cs typeface="Arial"/>
              </a:rPr>
              <a:t>trừ </a:t>
            </a:r>
            <a:r>
              <a:rPr sz="2750" spc="-15" dirty="0">
                <a:solidFill>
                  <a:srgbClr val="000066"/>
                </a:solidFill>
                <a:latin typeface="Arial"/>
                <a:cs typeface="Arial"/>
              </a:rPr>
              <a:t>lỗi </a:t>
            </a:r>
            <a:r>
              <a:rPr sz="2750" spc="15" dirty="0">
                <a:solidFill>
                  <a:srgbClr val="000066"/>
                </a:solidFill>
                <a:latin typeface="Arial"/>
                <a:cs typeface="Arial"/>
              </a:rPr>
              <a:t>ổ </a:t>
            </a:r>
            <a:r>
              <a:rPr sz="2750" spc="-10" dirty="0">
                <a:solidFill>
                  <a:srgbClr val="000066"/>
                </a:solidFill>
                <a:latin typeface="Arial"/>
                <a:cs typeface="Arial"/>
              </a:rPr>
              <a:t>đĩa </a:t>
            </a:r>
            <a:r>
              <a:rPr sz="2750" spc="-45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2750" spc="10" dirty="0">
                <a:solidFill>
                  <a:srgbClr val="000066"/>
                </a:solidFill>
                <a:latin typeface="Arial"/>
                <a:cs typeface="Arial"/>
              </a:rPr>
              <a:t>bàn</a:t>
            </a:r>
            <a:r>
              <a:rPr sz="2750" spc="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000066"/>
                </a:solidFill>
                <a:latin typeface="Arial"/>
                <a:cs typeface="Arial"/>
              </a:rPr>
              <a:t>phím.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spc="-25" dirty="0">
                <a:latin typeface="Arial"/>
                <a:cs typeface="Arial"/>
              </a:rPr>
              <a:t>Thiết </a:t>
            </a:r>
            <a:r>
              <a:rPr b="0" spc="-20" dirty="0">
                <a:latin typeface="Arial"/>
                <a:cs typeface="Arial"/>
              </a:rPr>
              <a:t>lập </a:t>
            </a:r>
            <a:r>
              <a:rPr b="0" spc="-50" dirty="0">
                <a:latin typeface="Arial"/>
                <a:cs typeface="Arial"/>
              </a:rPr>
              <a:t>nâng </a:t>
            </a:r>
            <a:r>
              <a:rPr b="0" spc="10" dirty="0">
                <a:latin typeface="Arial"/>
                <a:cs typeface="Arial"/>
              </a:rPr>
              <a:t>cao </a:t>
            </a:r>
            <a:r>
              <a:rPr b="0" spc="-5" dirty="0">
                <a:latin typeface="Arial"/>
                <a:cs typeface="Arial"/>
              </a:rPr>
              <a:t>(Advanced </a:t>
            </a:r>
            <a:r>
              <a:rPr b="0" spc="-20" dirty="0">
                <a:latin typeface="Arial"/>
                <a:cs typeface="Arial"/>
              </a:rPr>
              <a:t>Bios  </a:t>
            </a:r>
            <a:r>
              <a:rPr b="0" spc="-10" dirty="0">
                <a:latin typeface="Arial"/>
                <a:cs typeface="Arial"/>
              </a:rPr>
              <a:t>Features)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447800"/>
            <a:ext cx="5014976" cy="5105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98</a:t>
            </a:fld>
            <a:endParaRPr spc="1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2715" marR="5080">
              <a:lnSpc>
                <a:spcPct val="101400"/>
              </a:lnSpc>
              <a:spcBef>
                <a:spcPts val="65"/>
              </a:spcBef>
            </a:pPr>
            <a:r>
              <a:rPr b="0" spc="-25" dirty="0">
                <a:latin typeface="Arial"/>
                <a:cs typeface="Arial"/>
              </a:rPr>
              <a:t>Thiết </a:t>
            </a:r>
            <a:r>
              <a:rPr b="0" spc="-20" dirty="0">
                <a:latin typeface="Arial"/>
                <a:cs typeface="Arial"/>
              </a:rPr>
              <a:t>lập </a:t>
            </a:r>
            <a:r>
              <a:rPr b="0" spc="-50" dirty="0">
                <a:latin typeface="Arial"/>
                <a:cs typeface="Arial"/>
              </a:rPr>
              <a:t>nâng </a:t>
            </a:r>
            <a:r>
              <a:rPr b="0" spc="10" dirty="0">
                <a:latin typeface="Arial"/>
                <a:cs typeface="Arial"/>
              </a:rPr>
              <a:t>cao </a:t>
            </a:r>
            <a:r>
              <a:rPr b="0" spc="-5" dirty="0">
                <a:latin typeface="Arial"/>
                <a:cs typeface="Arial"/>
              </a:rPr>
              <a:t>(Advanced </a:t>
            </a:r>
            <a:r>
              <a:rPr b="0" spc="-20" dirty="0">
                <a:latin typeface="Arial"/>
                <a:cs typeface="Arial"/>
              </a:rPr>
              <a:t>Bios  </a:t>
            </a:r>
            <a:r>
              <a:rPr b="0" spc="-10" dirty="0">
                <a:latin typeface="Arial"/>
                <a:cs typeface="Arial"/>
              </a:rPr>
              <a:t>Features)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15" dirty="0"/>
              <a:t>99</a:t>
            </a:fld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688975" y="1517649"/>
            <a:ext cx="8016875" cy="267716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5"/>
              </a:spcBef>
            </a:pPr>
            <a:r>
              <a:rPr sz="3200" b="1" spc="15" dirty="0">
                <a:solidFill>
                  <a:srgbClr val="000066"/>
                </a:solidFill>
                <a:latin typeface="Arial"/>
                <a:cs typeface="Arial"/>
              </a:rPr>
              <a:t>Virus </a:t>
            </a:r>
            <a:r>
              <a:rPr sz="3200" b="1" spc="-5" dirty="0">
                <a:solidFill>
                  <a:srgbClr val="000066"/>
                </a:solidFill>
                <a:latin typeface="Arial"/>
                <a:cs typeface="Arial"/>
              </a:rPr>
              <a:t>Warning </a:t>
            </a:r>
            <a:r>
              <a:rPr sz="3200" b="1" spc="5" dirty="0">
                <a:solidFill>
                  <a:srgbClr val="000066"/>
                </a:solidFill>
                <a:latin typeface="Arial"/>
                <a:cs typeface="Arial"/>
              </a:rPr>
              <a:t>(cảnh báo </a:t>
            </a:r>
            <a:r>
              <a:rPr sz="3200" b="1" spc="20" dirty="0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sz="3200" b="1" spc="-2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Arial"/>
                <a:cs typeface="Arial"/>
              </a:rPr>
              <a:t>virus)</a:t>
            </a:r>
            <a:endParaRPr sz="3200">
              <a:latin typeface="Arial"/>
              <a:cs typeface="Arial"/>
            </a:endParaRPr>
          </a:p>
          <a:p>
            <a:pPr marL="355600" marR="5080" indent="-343535" algn="just">
              <a:lnSpc>
                <a:spcPct val="100400"/>
              </a:lnSpc>
              <a:spcBef>
                <a:spcPts val="800"/>
              </a:spcBef>
              <a:buClr>
                <a:srgbClr val="3333CC"/>
              </a:buClr>
              <a:buSzPct val="60937"/>
              <a:buFont typeface="Wingdings"/>
              <a:buChar char=""/>
              <a:tabLst>
                <a:tab pos="356235" algn="l"/>
              </a:tabLst>
            </a:pP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Khi </a:t>
            </a:r>
            <a:r>
              <a:rPr sz="3200" spc="-15" dirty="0">
                <a:solidFill>
                  <a:srgbClr val="000066"/>
                </a:solidFill>
                <a:latin typeface="Arial"/>
                <a:cs typeface="Arial"/>
              </a:rPr>
              <a:t>đặt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Enabled,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Bios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sẽ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báo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động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và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treo 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máy nếu </a:t>
            </a:r>
            <a:r>
              <a:rPr sz="3200" spc="30" dirty="0">
                <a:solidFill>
                  <a:srgbClr val="000066"/>
                </a:solidFill>
                <a:latin typeface="Arial"/>
                <a:cs typeface="Arial"/>
              </a:rPr>
              <a:t>có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hành động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viết vào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boot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sector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(vùng </a:t>
            </a:r>
            <a:r>
              <a:rPr sz="3200" spc="15" dirty="0">
                <a:solidFill>
                  <a:srgbClr val="000066"/>
                </a:solidFill>
                <a:latin typeface="Arial"/>
                <a:cs typeface="Arial"/>
              </a:rPr>
              <a:t>khởi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động) 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partition </a:t>
            </a:r>
            <a:r>
              <a:rPr sz="3200" spc="20" dirty="0">
                <a:solidFill>
                  <a:srgbClr val="000066"/>
                </a:solidFill>
                <a:latin typeface="Arial"/>
                <a:cs typeface="Arial"/>
              </a:rPr>
              <a:t>của  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đĩa</a:t>
            </a:r>
            <a:r>
              <a:rPr sz="3200" spc="-6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000066"/>
                </a:solidFill>
                <a:latin typeface="Arial"/>
                <a:cs typeface="Arial"/>
              </a:rPr>
              <a:t>cứng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12255</Words>
  <Application>Microsoft Office PowerPoint</Application>
  <PresentationFormat>On-screen Show (4:3)</PresentationFormat>
  <Paragraphs>1550</Paragraphs>
  <Slides>243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243</vt:i4>
      </vt:variant>
    </vt:vector>
  </HeadingPairs>
  <TitlesOfParts>
    <vt:vector size="251" baseType="lpstr">
      <vt:lpstr>Arial</vt:lpstr>
      <vt:lpstr>Tahoma</vt:lpstr>
      <vt:lpstr>Symbol</vt:lpstr>
      <vt:lpstr>Calibri</vt:lpstr>
      <vt:lpstr>Wingdings 3</vt:lpstr>
      <vt:lpstr>Wingdings</vt:lpstr>
      <vt:lpstr>Times New Roman</vt:lpstr>
      <vt:lpstr>Office Theme</vt:lpstr>
      <vt:lpstr>PowerPoint Presentation</vt:lpstr>
      <vt:lpstr>Tài liệu tham khảo</vt:lpstr>
      <vt:lpstr>PowerPoint Presentation</vt:lpstr>
      <vt:lpstr>Bài 1</vt:lpstr>
      <vt:lpstr>1. Sơ đồ cấu trúc phần mềm</vt:lpstr>
      <vt:lpstr>1. Sơ đồ cấu trúc phần mềm (2)</vt:lpstr>
      <vt:lpstr>2. Sơ đồ cấu trúc máy tính</vt:lpstr>
      <vt:lpstr>Bài 2</vt:lpstr>
      <vt:lpstr>1. Vỏ máy (Case)</vt:lpstr>
      <vt:lpstr>Nguồn (Power supply)</vt:lpstr>
      <vt:lpstr>Nguồn (Power supply) (2)</vt:lpstr>
      <vt:lpstr>Nguồn (Power supply) (3)</vt:lpstr>
      <vt:lpstr>3.Mainboard</vt:lpstr>
      <vt:lpstr>3.Mainboard</vt:lpstr>
      <vt:lpstr>PowerPoint Presentation</vt:lpstr>
      <vt:lpstr>PowerPoint Presentation</vt:lpstr>
      <vt:lpstr>Các thành phần cơ bản trên Mainboard</vt:lpstr>
      <vt:lpstr>PowerPoint Presentation</vt:lpstr>
      <vt:lpstr>PowerPoint Presentation</vt:lpstr>
      <vt:lpstr>Các thành phần cơ bản trên Mainboard</vt:lpstr>
      <vt:lpstr>Các thành phần cơ bản trên Mainboard</vt:lpstr>
      <vt:lpstr>Các thành phần cơ bản trên Mainboard</vt:lpstr>
      <vt:lpstr>Các thành phần cơ bản trên Mainboard</vt:lpstr>
      <vt:lpstr>PowerPoint Presentation</vt:lpstr>
      <vt:lpstr>3.Mainboard</vt:lpstr>
      <vt:lpstr>4. CPU (Central Processing Unit)</vt:lpstr>
      <vt:lpstr>4. CPU (2)</vt:lpstr>
      <vt:lpstr>4. CPU (3)</vt:lpstr>
      <vt:lpstr>4. CPU (4)</vt:lpstr>
      <vt:lpstr>4. CPU (4)</vt:lpstr>
      <vt:lpstr>5. Bộ nhớ trong (RAM, ROM)</vt:lpstr>
      <vt:lpstr>5. Bộ nhớ trong (2)</vt:lpstr>
      <vt:lpstr>5. Bộ nhớ trong (2)</vt:lpstr>
      <vt:lpstr>5. Bộ nhớ trong (3)</vt:lpstr>
      <vt:lpstr>Sơ đồ phân loại</vt:lpstr>
      <vt:lpstr>Phân loại RAM theo bus</vt:lpstr>
      <vt:lpstr>Phân loại RAM theo bus</vt:lpstr>
      <vt:lpstr>Phân loại RAM theo bus</vt:lpstr>
      <vt:lpstr>6. Đĩa cứng</vt:lpstr>
      <vt:lpstr>6. Đĩa cứng (2)</vt:lpstr>
      <vt:lpstr>PowerPoint Presentation</vt:lpstr>
      <vt:lpstr>PowerPoint Presentation</vt:lpstr>
      <vt:lpstr>6. Đĩa cứng (3)</vt:lpstr>
      <vt:lpstr>6. Đĩa cứng (4)</vt:lpstr>
      <vt:lpstr>6. Đĩa cứng (5)</vt:lpstr>
      <vt:lpstr>6. Đĩa cứng (6)</vt:lpstr>
      <vt:lpstr>6. Đĩa cứng (7)</vt:lpstr>
      <vt:lpstr>6. Đĩa cứng (8)</vt:lpstr>
      <vt:lpstr>Kiến trúc tổng thể của bộ nhớ</vt:lpstr>
      <vt:lpstr>Bài 3</vt:lpstr>
      <vt:lpstr>1. Màn hình (Monitor)</vt:lpstr>
      <vt:lpstr>1. Màn hình (2)</vt:lpstr>
      <vt:lpstr>1. Màn hình (3)</vt:lpstr>
      <vt:lpstr>2. Máy in</vt:lpstr>
      <vt:lpstr>3. Card mạng (Network Adapter)</vt:lpstr>
      <vt:lpstr>3. Card mạng (2)</vt:lpstr>
      <vt:lpstr>Phần II:</vt:lpstr>
      <vt:lpstr>Bài 1</vt:lpstr>
      <vt:lpstr>1. Chọn thiết bị</vt:lpstr>
      <vt:lpstr>3. Chuẩn bị</vt:lpstr>
      <vt:lpstr>4. Một số chú ý khi lắp ráp</vt:lpstr>
      <vt:lpstr>5. Tiến hành lắp ráp</vt:lpstr>
      <vt:lpstr>PowerPoint Presentation</vt:lpstr>
      <vt:lpstr>PowerPoint Presentation</vt:lpstr>
      <vt:lpstr>PowerPoint Presentation</vt:lpstr>
      <vt:lpstr>PowerPoint Presentation</vt:lpstr>
      <vt:lpstr>5. Tiến hành lắp ráp (2)</vt:lpstr>
      <vt:lpstr>PowerPoint Presentation</vt:lpstr>
      <vt:lpstr>5. Tiến hành lắp ráp (3)</vt:lpstr>
      <vt:lpstr>PowerPoint Presentation</vt:lpstr>
      <vt:lpstr>5. Tiến hành lắp ráp (4)</vt:lpstr>
      <vt:lpstr>KÕt nèi c¸p IDE vµ ®Üa mÒm</vt:lpstr>
      <vt:lpstr>PowerPoint Presentation</vt:lpstr>
      <vt:lpstr>5. Tiến hành lắp ráp (5)</vt:lpstr>
      <vt:lpstr>Nèi c¸c cable nguån</vt:lpstr>
      <vt:lpstr>5. Tiến hành lắp ráp (6)</vt:lpstr>
      <vt:lpstr>Nèi æ ®Üa mÒm vµ c¸c thiÕt bÞ IDE</vt:lpstr>
      <vt:lpstr>PowerPoint Presentation</vt:lpstr>
      <vt:lpstr>PowerPoint Presentation</vt:lpstr>
      <vt:lpstr>PowerPoint Presentation</vt:lpstr>
      <vt:lpstr>PowerPoint Presentation</vt:lpstr>
      <vt:lpstr>5. Tiến hành lắp ráp (7)</vt:lpstr>
      <vt:lpstr>Cµi ®Æt c¸c card më réng</vt:lpstr>
      <vt:lpstr>Card mµn h×nh</vt:lpstr>
      <vt:lpstr>PowerPoint Presentation</vt:lpstr>
      <vt:lpstr>Chän PCI slot vµ  c¾m c¸c card</vt:lpstr>
      <vt:lpstr>Nèi c¸c thiÕt bÞ ngo¹i vi</vt:lpstr>
      <vt:lpstr>PowerPoint Presentation</vt:lpstr>
      <vt:lpstr>5. Tiến hành lắp ráp (8)</vt:lpstr>
      <vt:lpstr>Bài 2</vt:lpstr>
      <vt:lpstr>1. Khái niệm</vt:lpstr>
      <vt:lpstr>2. Vào BIOS setup</vt:lpstr>
      <vt:lpstr>3. Thiết lập BIOS Setup</vt:lpstr>
      <vt:lpstr>Thiết lập cơ bản (Standard CMOS  Setup)</vt:lpstr>
      <vt:lpstr>Thiết lập cơ bản (Standard CMOS  Setup)</vt:lpstr>
      <vt:lpstr>Thiết lập cơ bản (Standard CMOS  Setup)</vt:lpstr>
      <vt:lpstr>Thiết lập cơ bản (Standard CMOS  Setup)</vt:lpstr>
      <vt:lpstr>Thiết lập nâng cao (Advanced Bios  Features)</vt:lpstr>
      <vt:lpstr>Thiết lập nâng cao (Advanced Bios  Features)</vt:lpstr>
      <vt:lpstr>Thiết lập nâng cao (Advanced Bios  Features)</vt:lpstr>
      <vt:lpstr>Thiết lập nâng cao (Advanced Bios  Features)</vt:lpstr>
      <vt:lpstr>Bài 3</vt:lpstr>
      <vt:lpstr>PowerPoint Presentation</vt:lpstr>
      <vt:lpstr>1.Định dạng đĩa cứng (2)</vt:lpstr>
      <vt:lpstr>2. Cài đặt HĐH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Cài đặt thiết bị</vt:lpstr>
      <vt:lpstr>Bài 4</vt:lpstr>
      <vt:lpstr>PowerPoint Presentation</vt:lpstr>
      <vt:lpstr>Bấm cáp mạng</vt:lpstr>
      <vt:lpstr>Bấm cáp mạng</vt:lpstr>
      <vt:lpstr>PowerPoint Presentation</vt:lpstr>
      <vt:lpstr>Cài đặt card mạng</vt:lpstr>
      <vt:lpstr>PowerPoint Presentation</vt:lpstr>
      <vt:lpstr>Cài đặt card mạng</vt:lpstr>
      <vt:lpstr>Thiết lập cấu hình mạng</vt:lpstr>
      <vt:lpstr>Thiết lập cấu hình TCP/IP</vt:lpstr>
      <vt:lpstr>Phân bố các lớp IP</vt:lpstr>
      <vt:lpstr>Gateway</vt:lpstr>
      <vt:lpstr>DNS (Domain Name System)</vt:lpstr>
      <vt:lpstr>Thiết lập cấu hình TCP/IP</vt:lpstr>
      <vt:lpstr>Thiết lập cấu hình TCP/IP</vt:lpstr>
      <vt:lpstr>Thiết lập cấu hình TCP/IP</vt:lpstr>
      <vt:lpstr>Thiết lập cấu hình TCP/IP</vt:lpstr>
      <vt:lpstr>Thiết lập cấu hình TCP/IP</vt:lpstr>
      <vt:lpstr>Cài đặt DHCP Server</vt:lpstr>
      <vt:lpstr>PowerPoint Presentation</vt:lpstr>
      <vt:lpstr>Cài đặt DHCP Server</vt:lpstr>
      <vt:lpstr>Cài đặt DHCP Server</vt:lpstr>
      <vt:lpstr>PowerPoint Presentation</vt:lpstr>
      <vt:lpstr>Cài đặt DHCP Server</vt:lpstr>
      <vt:lpstr>PowerPoint Presentation</vt:lpstr>
      <vt:lpstr>Cài đặt DHCP Server</vt:lpstr>
      <vt:lpstr>Cài đặt DHCP Server</vt:lpstr>
      <vt:lpstr>Cài đặt DHCP Server</vt:lpstr>
      <vt:lpstr>Cài đặt DHCP Server</vt:lpstr>
      <vt:lpstr>PowerPoint Presentation</vt:lpstr>
      <vt:lpstr>Kiểm tra hoạt động của mạng</vt:lpstr>
      <vt:lpstr>Kiểm tra hoạt động của mạng</vt:lpstr>
      <vt:lpstr>Kiểm tra hoạt động của mạng</vt:lpstr>
      <vt:lpstr>Kiểm tra hoạt động của mạng</vt:lpstr>
      <vt:lpstr>Kiểm tra hoạt động của mạng</vt:lpstr>
      <vt:lpstr>Kiểm tra hoạt động của mạng</vt:lpstr>
      <vt:lpstr>Kiểm tra hoạt động của mạng</vt:lpstr>
      <vt:lpstr>Kiểm tra hoạt động của mạng</vt:lpstr>
      <vt:lpstr>Cài đặt các dịch vụ và giao thức  bổ sung</vt:lpstr>
      <vt:lpstr>Cài đặt các dịch vụ và giao thức  bổ sung</vt:lpstr>
      <vt:lpstr>Khai báo tên máy và  workgroup/domain</vt:lpstr>
      <vt:lpstr>Khai báo tên máy và  workgroup/domain</vt:lpstr>
      <vt:lpstr>Chia sẻ tài nguyên</vt:lpstr>
      <vt:lpstr>Chia sẻ ổ đĩa, thư mục</vt:lpstr>
      <vt:lpstr>Chia sẻ ổ đĩa, thư mục</vt:lpstr>
      <vt:lpstr>Chia sẻ ổ đĩa, thư mục</vt:lpstr>
      <vt:lpstr>Chia sẻ máy in</vt:lpstr>
      <vt:lpstr>Chia sẻ máy in</vt:lpstr>
      <vt:lpstr>Duyệt tài nguyên chia sẻ</vt:lpstr>
      <vt:lpstr>Duyệt tài nguyên chia sẻ</vt:lpstr>
      <vt:lpstr>Ánh xạ ổ đĩa mạng</vt:lpstr>
      <vt:lpstr>Ánh xạ ổ đĩa mạng</vt:lpstr>
      <vt:lpstr>Cài máy in mạng</vt:lpstr>
      <vt:lpstr>Cài máy in mạng</vt:lpstr>
      <vt:lpstr>Cài máy in mạng</vt:lpstr>
      <vt:lpstr>Cài máy in mạng</vt:lpstr>
      <vt:lpstr>Cài máy in mạng</vt:lpstr>
      <vt:lpstr>ADSL</vt:lpstr>
      <vt:lpstr>GIỚI THIỆU ADSL</vt:lpstr>
      <vt:lpstr>ADSL có nghĩa nhƣ thế nào?</vt:lpstr>
      <vt:lpstr>PowerPoint Presentation</vt:lpstr>
      <vt:lpstr>II. Lắp đặt thiết bị. Đầu tiên bạn phải tiến hành đấu nối các thiết bị như “sơ đồ lắp đặt các thiết bị  ADSL” hình vẽ:</vt:lpstr>
      <vt:lpstr>Thao tác lắp đặt các thiết bị ADSL:</vt:lpstr>
      <vt:lpstr>III Cài đặt các thông số cho máy tính và cấu hình thông số cho Modem.</vt:lpstr>
      <vt:lpstr>2. Cấu hình các thông số cho Modem ADSL.</vt:lpstr>
      <vt:lpstr>PowerPoint Presentation</vt:lpstr>
      <vt:lpstr>Ví dụ: Với Modem SpeedTouch 530. Các Modem khác cũng có thể làm  tương tự (tham khảo tài liệu kỹ thuật tương ứng của thiết bị kèm theo).</vt:lpstr>
      <vt:lpstr>PowerPoint Presentation</vt:lpstr>
      <vt:lpstr>PowerPoint Presentation</vt:lpstr>
      <vt:lpstr>Bài 1</vt:lpstr>
      <vt:lpstr>1. Mục đích</vt:lpstr>
      <vt:lpstr>2. Bảo đảm môi trường làm việc  của máy tính</vt:lpstr>
      <vt:lpstr>PowerPoint Presentation</vt:lpstr>
      <vt:lpstr>3. Kế hoạch bảo trì (2)</vt:lpstr>
      <vt:lpstr>PowerPoint Presentation</vt:lpstr>
      <vt:lpstr>4. Sao lƣu dữ liệu</vt:lpstr>
      <vt:lpstr>a. Các khái niệm</vt:lpstr>
      <vt:lpstr>b. Sử dụng tiện ích backup của  windows</vt:lpstr>
      <vt:lpstr>b. Sử dụng tiện ích backup của  windows (2)</vt:lpstr>
      <vt:lpstr>4. Windows Registry</vt:lpstr>
      <vt:lpstr>4. Windows Registry (2)</vt:lpstr>
      <vt:lpstr>4. Windows Registry (3)</vt:lpstr>
      <vt:lpstr>Bài 2</vt:lpstr>
      <vt:lpstr>1. Các khái niệm</vt:lpstr>
      <vt:lpstr>1. Các khái niệm (2)</vt:lpstr>
      <vt:lpstr>1. Các khái niệm (3)</vt:lpstr>
      <vt:lpstr>1. Các khái niệm (4)</vt:lpstr>
      <vt:lpstr>2. Các dấu hiệu nhiểm virus và  các lây nhiểm khác</vt:lpstr>
      <vt:lpstr>2. Các dấu hiệu nhiểm virus và  các lây nhiểm khác (2)</vt:lpstr>
      <vt:lpstr>2. Phòng chống virus và các lây  nhiểm</vt:lpstr>
      <vt:lpstr>2. Phòng chống virus và các lây  nhiểm (2)</vt:lpstr>
      <vt:lpstr>Top 10 phần mềm chống  spyware và adware</vt:lpstr>
      <vt:lpstr>Top 10 phần mềm chống  spyware và adware</vt:lpstr>
      <vt:lpstr>Top 10 phần mềm chống  spyware và adware</vt:lpstr>
      <vt:lpstr>Top 10 phần mềm chống  spyware và adware</vt:lpstr>
      <vt:lpstr>Top 10 phần mềm chống  spyware và adware</vt:lpstr>
      <vt:lpstr>2. Phòng chống virus và các lây  nhiểm (3)</vt:lpstr>
      <vt:lpstr>2. Phòng chống virus và các lây  nhiểm (4)</vt:lpstr>
      <vt:lpstr>2. Phòng chống virus và các lây  nhiểm (5)</vt:lpstr>
      <vt:lpstr>Bài 3</vt:lpstr>
      <vt:lpstr>1. Khái quát</vt:lpstr>
      <vt:lpstr>2. Những nguyên tắc chung khi  khắc phục sự cố</vt:lpstr>
      <vt:lpstr>2. Những nguyên tắc chung khi  khắc phục sự cố (2)</vt:lpstr>
      <vt:lpstr>2. Chế độ khởi động Safe mode</vt:lpstr>
      <vt:lpstr>2. Chế độ khởi động Safe mode</vt:lpstr>
      <vt:lpstr>3. Stop message</vt:lpstr>
      <vt:lpstr>3. Stop message (2)</vt:lpstr>
      <vt:lpstr>4. BIOS Beep Code</vt:lpstr>
      <vt:lpstr>4. BIOS Beep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Chuyện vui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TRÌ HỆ THỐNG</dc:title>
  <dc:creator>NVK</dc:creator>
  <cp:lastModifiedBy>Cam-Na</cp:lastModifiedBy>
  <cp:revision>2</cp:revision>
  <dcterms:created xsi:type="dcterms:W3CDTF">2020-06-05T19:50:16Z</dcterms:created>
  <dcterms:modified xsi:type="dcterms:W3CDTF">2020-06-13T08:00:33Z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2013-12-11T00:00:00Z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2020-06-05T00:00:00Z</vt:filetime>
  </property>
</Properties>
</file>